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Lst>
  <p:notesMasterIdLst>
    <p:notesMasterId r:id="rId26"/>
  </p:notesMasterIdLst>
  <p:sldIdLst>
    <p:sldId id="257" r:id="rId6"/>
    <p:sldId id="264" r:id="rId7"/>
    <p:sldId id="403" r:id="rId8"/>
    <p:sldId id="426" r:id="rId9"/>
    <p:sldId id="449" r:id="rId10"/>
    <p:sldId id="410" r:id="rId11"/>
    <p:sldId id="402" r:id="rId12"/>
    <p:sldId id="441" r:id="rId13"/>
    <p:sldId id="445" r:id="rId14"/>
    <p:sldId id="432" r:id="rId15"/>
    <p:sldId id="443" r:id="rId16"/>
    <p:sldId id="435" r:id="rId17"/>
    <p:sldId id="446" r:id="rId18"/>
    <p:sldId id="444" r:id="rId19"/>
    <p:sldId id="437" r:id="rId20"/>
    <p:sldId id="448" r:id="rId21"/>
    <p:sldId id="450" r:id="rId22"/>
    <p:sldId id="430" r:id="rId23"/>
    <p:sldId id="451" r:id="rId24"/>
    <p:sldId id="477" r:id="rId25"/>
  </p:sldIdLst>
  <p:sldSz cx="12192000" cy="6858000"/>
  <p:notesSz cx="6797675" cy="9926638"/>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107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717102-0512-F9A4-16A6-83D7660E9CA3}" name="Giordano Dos Santos" initials="" userId="S::GDosSantos@pobal.ie::9db92052-3623-4c61-9eb9-b7d32beef483" providerId="AD"/>
  <p188:author id="{A30DA606-7933-73F9-9E5F-D0030EFFA061}" name="Giordano Dos Santos" initials="GS" userId="S::gdossantos@pobal.ie::9db92052-3623-4c61-9eb9-b7d32beef483" providerId="AD"/>
  <p188:author id="{EECA950A-F6D6-725E-E590-99FDDE5884DD}" name="Greg Donorowicz" initials="GD" userId="S::gdonorowicz@pobal.ie::af2c145a-a7d4-4648-b676-21393f607c68" providerId="AD"/>
  <p188:author id="{A923420B-F65F-2555-741D-78CE9A20CF1F}" name="Finbarr O'Brien" initials="FO" userId="S::fobrien@pobal.ie::45b93ded-4092-4d99-9e74-9dcc273e9cc9" providerId="AD"/>
  <p188:author id="{AF7EBE26-4EE2-F853-023B-485C82C920D7}" name="Shane Mc'Auliffe" initials="SM" userId="S::SMcAuliffe@pobal.ie::8e6dfb5f-a584-434e-b3ea-5e8d092705e2" providerId="AD"/>
  <p188:author id="{E18F1C2C-D0A7-B2E6-9743-D8F5489150B0}" name="Celine Skelly" initials="" userId="S::CSkelly@pobal.ie::29556cf0-779c-45a8-89c7-a8a6870f8f6c" providerId="AD"/>
  <p188:author id="{6F10D057-D43C-4FC0-83B4-703F372D9B74}" name="Rachael Magorrian" initials="RM" userId="S::rmagorrian@pobal.ie::d7d66484-03e7-401f-a278-54a83a85087f" providerId="AD"/>
  <p188:author id="{14589077-A5E0-99E1-B862-87E800BA58F4}" name="Mairead Barry" initials="MB" userId="S::MBarry@pobal.ie::4b1531f5-abb6-4f3d-aec3-2b1d03e9b9b0" providerId="AD"/>
  <p188:author id="{A7444EB2-6CA8-BD9B-6C47-18897377D587}" name="Sophie White" initials="SW" userId="S::swhite@pobal.ie::b1be5cfe-028a-4837-9ccd-fa3e18aa6aa8" providerId="AD"/>
  <p188:author id="{CCE47DB2-2A07-FA3C-7776-D25FDAD2B443}" name="Laura Tymon" initials="LT" userId="S::lkeys@pobal.ie::c52b8a5c-4255-4c31-9efc-99fe08354975" providerId="AD"/>
  <p188:author id="{A71B1FCE-8921-EFA6-15EC-54A8D5F2962E}" name="Shane Magorrian" initials="SM" userId="S::SMagorrian@pobal.ie::f5117258-3b10-4957-9ec1-afba530c6505" providerId="AD"/>
  <p188:author id="{FB1C55D1-B62F-6CFF-06E0-28A8FF99F00E}" name="Finbar Lynch" initials="FL" userId="S::flynch@pobal.ie::caca1385-babb-46d4-81d0-adc5cf502147" providerId="AD"/>
  <p188:author id="{FB04C6E3-63B2-90F1-3B4E-1A496EB9791F}" name="Celine Skelly" initials="CS" userId="S::cskelly@pobal.ie::29556cf0-779c-45a8-89c7-a8a6870f8f6c" providerId="AD"/>
  <p188:author id="{A1003EE7-4FA9-9782-916B-C53FCC9D6F9D}" name="Amy Lynn" initials="AL" userId="S::alynn@pobal.ie::0f03aad5-b776-4f47-af1a-15afc6ebae07" providerId="AD"/>
  <p188:author id="{B3BF64FE-7654-71B8-FC27-E981411E6F92}" name="Mary Sweeney" initials="MS" userId="S::msweeney@pobal.ie::fa54f9b3-7a27-43ec-bf6d-5cfd5c0c46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nead Hegarty" initials="SH" lastIdx="26" clrIdx="0">
    <p:extLst>
      <p:ext uri="{19B8F6BF-5375-455C-9EA6-DF929625EA0E}">
        <p15:presenceInfo xmlns:p15="http://schemas.microsoft.com/office/powerpoint/2012/main" userId="S-1-5-21-2175119121-3578348258-1479407439-5721" providerId="AD"/>
      </p:ext>
    </p:extLst>
  </p:cmAuthor>
  <p:cmAuthor id="2" name="Sinead Gray" initials="SG" lastIdx="41" clrIdx="1">
    <p:extLst>
      <p:ext uri="{19B8F6BF-5375-455C-9EA6-DF929625EA0E}">
        <p15:presenceInfo xmlns:p15="http://schemas.microsoft.com/office/powerpoint/2012/main" userId="S-1-5-21-2175119121-3578348258-1479407439-25216" providerId="AD"/>
      </p:ext>
    </p:extLst>
  </p:cmAuthor>
  <p:cmAuthor id="3" name="Carol Martin" initials="CM" lastIdx="31" clrIdx="2">
    <p:extLst>
      <p:ext uri="{19B8F6BF-5375-455C-9EA6-DF929625EA0E}">
        <p15:presenceInfo xmlns:p15="http://schemas.microsoft.com/office/powerpoint/2012/main" userId="S-1-5-21-2175119121-3578348258-1479407439-1230" providerId="AD"/>
      </p:ext>
    </p:extLst>
  </p:cmAuthor>
  <p:cmAuthor id="4" name="Laura Kearney" initials="LK" lastIdx="64" clrIdx="3">
    <p:extLst>
      <p:ext uri="{19B8F6BF-5375-455C-9EA6-DF929625EA0E}">
        <p15:presenceInfo xmlns:p15="http://schemas.microsoft.com/office/powerpoint/2012/main" userId="S-1-5-21-2175119121-3578348258-1479407439-23168" providerId="AD"/>
      </p:ext>
    </p:extLst>
  </p:cmAuthor>
  <p:cmAuthor id="5" name="Monika Grier" initials="MG" lastIdx="13" clrIdx="4">
    <p:extLst>
      <p:ext uri="{19B8F6BF-5375-455C-9EA6-DF929625EA0E}">
        <p15:presenceInfo xmlns:p15="http://schemas.microsoft.com/office/powerpoint/2012/main" userId="S-1-5-21-2175119121-3578348258-1479407439-17014" providerId="AD"/>
      </p:ext>
    </p:extLst>
  </p:cmAuthor>
  <p:cmAuthor id="6" name="Shane Kelleher" initials="SK" lastIdx="4" clrIdx="5">
    <p:extLst>
      <p:ext uri="{19B8F6BF-5375-455C-9EA6-DF929625EA0E}">
        <p15:presenceInfo xmlns:p15="http://schemas.microsoft.com/office/powerpoint/2012/main" userId="S-1-5-21-2175119121-3578348258-1479407439-5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B3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188" y="102"/>
      </p:cViewPr>
      <p:guideLst>
        <p:guide orient="horz" pos="1389"/>
        <p:guide pos="10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73A71F0-1D15-E04F-A33B-5975FAC4C6CB}" type="datetimeFigureOut">
              <a:rPr lang="en-US" smtClean="0"/>
              <a:t>7/10/2024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82BE9EC-0C53-054F-B30D-01A234EF34B3}" type="slidenum">
              <a:rPr lang="en-US" smtClean="0"/>
              <a:t>‹#›</a:t>
            </a:fld>
            <a:endParaRPr lang="en-US"/>
          </a:p>
        </p:txBody>
      </p:sp>
    </p:spTree>
    <p:extLst>
      <p:ext uri="{BB962C8B-B14F-4D97-AF65-F5344CB8AC3E}">
        <p14:creationId xmlns:p14="http://schemas.microsoft.com/office/powerpoint/2010/main" val="323940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a:p>
        </p:txBody>
      </p:sp>
      <p:sp>
        <p:nvSpPr>
          <p:cNvPr id="4" name="Slide Number Placeholder 3"/>
          <p:cNvSpPr>
            <a:spLocks noGrp="1"/>
          </p:cNvSpPr>
          <p:nvPr>
            <p:ph type="sldNum" sz="quarter" idx="10"/>
          </p:nvPr>
        </p:nvSpPr>
        <p:spPr/>
        <p:txBody>
          <a:bodyPr/>
          <a:lstStyle/>
          <a:p>
            <a:fld id="{D82BE9EC-0C53-054F-B30D-01A234EF34B3}" type="slidenum">
              <a:rPr lang="en-US" smtClean="0"/>
              <a:t>1</a:t>
            </a:fld>
            <a:endParaRPr lang="en-US"/>
          </a:p>
        </p:txBody>
      </p:sp>
    </p:spTree>
    <p:extLst>
      <p:ext uri="{BB962C8B-B14F-4D97-AF65-F5344CB8AC3E}">
        <p14:creationId xmlns:p14="http://schemas.microsoft.com/office/powerpoint/2010/main" val="1682646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82BE9EC-0C53-054F-B30D-01A234EF34B3}" type="slidenum">
              <a:rPr lang="en-US" smtClean="0"/>
              <a:t>11</a:t>
            </a:fld>
            <a:endParaRPr lang="en-US"/>
          </a:p>
        </p:txBody>
      </p:sp>
    </p:spTree>
    <p:extLst>
      <p:ext uri="{BB962C8B-B14F-4D97-AF65-F5344CB8AC3E}">
        <p14:creationId xmlns:p14="http://schemas.microsoft.com/office/powerpoint/2010/main" val="3430842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i="0" baseline="0"/>
          </a:p>
        </p:txBody>
      </p:sp>
      <p:sp>
        <p:nvSpPr>
          <p:cNvPr id="4" name="Slide Number Placeholder 3"/>
          <p:cNvSpPr>
            <a:spLocks noGrp="1"/>
          </p:cNvSpPr>
          <p:nvPr>
            <p:ph type="sldNum" sz="quarter" idx="10"/>
          </p:nvPr>
        </p:nvSpPr>
        <p:spPr/>
        <p:txBody>
          <a:bodyPr/>
          <a:lstStyle/>
          <a:p>
            <a:fld id="{D82BE9EC-0C53-054F-B30D-01A234EF34B3}" type="slidenum">
              <a:rPr lang="en-US" smtClean="0"/>
              <a:t>12</a:t>
            </a:fld>
            <a:endParaRPr lang="en-US"/>
          </a:p>
        </p:txBody>
      </p:sp>
    </p:spTree>
    <p:extLst>
      <p:ext uri="{BB962C8B-B14F-4D97-AF65-F5344CB8AC3E}">
        <p14:creationId xmlns:p14="http://schemas.microsoft.com/office/powerpoint/2010/main" val="841930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D82BE9EC-0C53-054F-B30D-01A234EF34B3}" type="slidenum">
              <a:rPr lang="en-US" smtClean="0"/>
              <a:t>13</a:t>
            </a:fld>
            <a:endParaRPr lang="en-US"/>
          </a:p>
        </p:txBody>
      </p:sp>
    </p:spTree>
    <p:extLst>
      <p:ext uri="{BB962C8B-B14F-4D97-AF65-F5344CB8AC3E}">
        <p14:creationId xmlns:p14="http://schemas.microsoft.com/office/powerpoint/2010/main" val="2548144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82BE9EC-0C53-054F-B30D-01A234EF34B3}" type="slidenum">
              <a:rPr lang="en-US" smtClean="0"/>
              <a:t>14</a:t>
            </a:fld>
            <a:endParaRPr lang="en-US"/>
          </a:p>
        </p:txBody>
      </p:sp>
    </p:spTree>
    <p:extLst>
      <p:ext uri="{BB962C8B-B14F-4D97-AF65-F5344CB8AC3E}">
        <p14:creationId xmlns:p14="http://schemas.microsoft.com/office/powerpoint/2010/main" val="1454598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i="0" baseline="0" dirty="0"/>
          </a:p>
        </p:txBody>
      </p:sp>
      <p:sp>
        <p:nvSpPr>
          <p:cNvPr id="4" name="Slide Number Placeholder 3"/>
          <p:cNvSpPr>
            <a:spLocks noGrp="1"/>
          </p:cNvSpPr>
          <p:nvPr>
            <p:ph type="sldNum" sz="quarter" idx="10"/>
          </p:nvPr>
        </p:nvSpPr>
        <p:spPr/>
        <p:txBody>
          <a:bodyPr/>
          <a:lstStyle/>
          <a:p>
            <a:fld id="{D82BE9EC-0C53-054F-B30D-01A234EF34B3}" type="slidenum">
              <a:rPr lang="en-US" smtClean="0"/>
              <a:t>15</a:t>
            </a:fld>
            <a:endParaRPr lang="en-US"/>
          </a:p>
        </p:txBody>
      </p:sp>
    </p:spTree>
    <p:extLst>
      <p:ext uri="{BB962C8B-B14F-4D97-AF65-F5344CB8AC3E}">
        <p14:creationId xmlns:p14="http://schemas.microsoft.com/office/powerpoint/2010/main" val="3236450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i="0" baseline="0" dirty="0"/>
          </a:p>
        </p:txBody>
      </p:sp>
      <p:sp>
        <p:nvSpPr>
          <p:cNvPr id="4" name="Slide Number Placeholder 3"/>
          <p:cNvSpPr>
            <a:spLocks noGrp="1"/>
          </p:cNvSpPr>
          <p:nvPr>
            <p:ph type="sldNum" sz="quarter" idx="10"/>
          </p:nvPr>
        </p:nvSpPr>
        <p:spPr/>
        <p:txBody>
          <a:bodyPr/>
          <a:lstStyle/>
          <a:p>
            <a:fld id="{D82BE9EC-0C53-054F-B30D-01A234EF34B3}" type="slidenum">
              <a:rPr lang="en-US" smtClean="0"/>
              <a:t>18</a:t>
            </a:fld>
            <a:endParaRPr lang="en-US"/>
          </a:p>
        </p:txBody>
      </p:sp>
    </p:spTree>
    <p:extLst>
      <p:ext uri="{BB962C8B-B14F-4D97-AF65-F5344CB8AC3E}">
        <p14:creationId xmlns:p14="http://schemas.microsoft.com/office/powerpoint/2010/main" val="1362262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a:p>
        </p:txBody>
      </p:sp>
      <p:sp>
        <p:nvSpPr>
          <p:cNvPr id="4" name="Slide Number Placeholder 3"/>
          <p:cNvSpPr>
            <a:spLocks noGrp="1"/>
          </p:cNvSpPr>
          <p:nvPr>
            <p:ph type="sldNum" sz="quarter" idx="10"/>
          </p:nvPr>
        </p:nvSpPr>
        <p:spPr/>
        <p:txBody>
          <a:bodyPr/>
          <a:lstStyle/>
          <a:p>
            <a:fld id="{D82BE9EC-0C53-054F-B30D-01A234EF34B3}" type="slidenum">
              <a:rPr lang="en-US" smtClean="0"/>
              <a:t>19</a:t>
            </a:fld>
            <a:endParaRPr lang="en-US"/>
          </a:p>
        </p:txBody>
      </p:sp>
    </p:spTree>
    <p:extLst>
      <p:ext uri="{BB962C8B-B14F-4D97-AF65-F5344CB8AC3E}">
        <p14:creationId xmlns:p14="http://schemas.microsoft.com/office/powerpoint/2010/main" val="2753933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BE9EC-0C53-054F-B30D-01A234EF3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817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i="0" baseline="0"/>
            </a:br>
            <a:endParaRPr lang="en-IE" i="0" baseline="0"/>
          </a:p>
        </p:txBody>
      </p:sp>
      <p:sp>
        <p:nvSpPr>
          <p:cNvPr id="4" name="Slide Number Placeholder 3"/>
          <p:cNvSpPr>
            <a:spLocks noGrp="1"/>
          </p:cNvSpPr>
          <p:nvPr>
            <p:ph type="sldNum" sz="quarter" idx="10"/>
          </p:nvPr>
        </p:nvSpPr>
        <p:spPr/>
        <p:txBody>
          <a:bodyPr/>
          <a:lstStyle/>
          <a:p>
            <a:fld id="{D82BE9EC-0C53-054F-B30D-01A234EF34B3}" type="slidenum">
              <a:rPr lang="en-US" smtClean="0"/>
              <a:t>2</a:t>
            </a:fld>
            <a:endParaRPr lang="en-US"/>
          </a:p>
        </p:txBody>
      </p:sp>
    </p:spTree>
    <p:extLst>
      <p:ext uri="{BB962C8B-B14F-4D97-AF65-F5344CB8AC3E}">
        <p14:creationId xmlns:p14="http://schemas.microsoft.com/office/powerpoint/2010/main" val="404342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solidFill>
                <a:schemeClr val="bg1"/>
              </a:solidFill>
            </a:endParaRPr>
          </a:p>
          <a:p>
            <a:endParaRPr lang="en-IE" i="0" baseline="0" dirty="0"/>
          </a:p>
        </p:txBody>
      </p:sp>
      <p:sp>
        <p:nvSpPr>
          <p:cNvPr id="4" name="Slide Number Placeholder 3"/>
          <p:cNvSpPr>
            <a:spLocks noGrp="1"/>
          </p:cNvSpPr>
          <p:nvPr>
            <p:ph type="sldNum" sz="quarter" idx="10"/>
          </p:nvPr>
        </p:nvSpPr>
        <p:spPr/>
        <p:txBody>
          <a:bodyPr/>
          <a:lstStyle/>
          <a:p>
            <a:fld id="{D82BE9EC-0C53-054F-B30D-01A234EF34B3}" type="slidenum">
              <a:rPr lang="en-US" smtClean="0"/>
              <a:t>3</a:t>
            </a:fld>
            <a:endParaRPr lang="en-US"/>
          </a:p>
        </p:txBody>
      </p:sp>
    </p:spTree>
    <p:extLst>
      <p:ext uri="{BB962C8B-B14F-4D97-AF65-F5344CB8AC3E}">
        <p14:creationId xmlns:p14="http://schemas.microsoft.com/office/powerpoint/2010/main" val="135587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a:p>
        </p:txBody>
      </p:sp>
      <p:sp>
        <p:nvSpPr>
          <p:cNvPr id="4" name="Slide Number Placeholder 3"/>
          <p:cNvSpPr>
            <a:spLocks noGrp="1"/>
          </p:cNvSpPr>
          <p:nvPr>
            <p:ph type="sldNum" sz="quarter" idx="10"/>
          </p:nvPr>
        </p:nvSpPr>
        <p:spPr/>
        <p:txBody>
          <a:bodyPr/>
          <a:lstStyle/>
          <a:p>
            <a:fld id="{D82BE9EC-0C53-054F-B30D-01A234EF34B3}" type="slidenum">
              <a:rPr lang="en-US" smtClean="0"/>
              <a:t>4</a:t>
            </a:fld>
            <a:endParaRPr lang="en-US"/>
          </a:p>
        </p:txBody>
      </p:sp>
    </p:spTree>
    <p:extLst>
      <p:ext uri="{BB962C8B-B14F-4D97-AF65-F5344CB8AC3E}">
        <p14:creationId xmlns:p14="http://schemas.microsoft.com/office/powerpoint/2010/main" val="61796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i="0" baseline="0"/>
          </a:p>
        </p:txBody>
      </p:sp>
      <p:sp>
        <p:nvSpPr>
          <p:cNvPr id="4" name="Slide Number Placeholder 3"/>
          <p:cNvSpPr>
            <a:spLocks noGrp="1"/>
          </p:cNvSpPr>
          <p:nvPr>
            <p:ph type="sldNum" sz="quarter" idx="10"/>
          </p:nvPr>
        </p:nvSpPr>
        <p:spPr/>
        <p:txBody>
          <a:bodyPr/>
          <a:lstStyle/>
          <a:p>
            <a:fld id="{D82BE9EC-0C53-054F-B30D-01A234EF34B3}" type="slidenum">
              <a:rPr lang="en-US" smtClean="0"/>
              <a:t>5</a:t>
            </a:fld>
            <a:endParaRPr lang="en-US"/>
          </a:p>
        </p:txBody>
      </p:sp>
    </p:spTree>
    <p:extLst>
      <p:ext uri="{BB962C8B-B14F-4D97-AF65-F5344CB8AC3E}">
        <p14:creationId xmlns:p14="http://schemas.microsoft.com/office/powerpoint/2010/main" val="58918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i="0" baseline="0"/>
          </a:p>
        </p:txBody>
      </p:sp>
      <p:sp>
        <p:nvSpPr>
          <p:cNvPr id="4" name="Slide Number Placeholder 3"/>
          <p:cNvSpPr>
            <a:spLocks noGrp="1"/>
          </p:cNvSpPr>
          <p:nvPr>
            <p:ph type="sldNum" sz="quarter" idx="10"/>
          </p:nvPr>
        </p:nvSpPr>
        <p:spPr/>
        <p:txBody>
          <a:bodyPr/>
          <a:lstStyle/>
          <a:p>
            <a:fld id="{D82BE9EC-0C53-054F-B30D-01A234EF34B3}" type="slidenum">
              <a:rPr lang="en-US" smtClean="0"/>
              <a:t>6</a:t>
            </a:fld>
            <a:endParaRPr lang="en-US"/>
          </a:p>
        </p:txBody>
      </p:sp>
    </p:spTree>
    <p:extLst>
      <p:ext uri="{BB962C8B-B14F-4D97-AF65-F5344CB8AC3E}">
        <p14:creationId xmlns:p14="http://schemas.microsoft.com/office/powerpoint/2010/main" val="55705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a:p>
        </p:txBody>
      </p:sp>
      <p:sp>
        <p:nvSpPr>
          <p:cNvPr id="4" name="Slide Number Placeholder 3"/>
          <p:cNvSpPr>
            <a:spLocks noGrp="1"/>
          </p:cNvSpPr>
          <p:nvPr>
            <p:ph type="sldNum" sz="quarter" idx="10"/>
          </p:nvPr>
        </p:nvSpPr>
        <p:spPr/>
        <p:txBody>
          <a:bodyPr/>
          <a:lstStyle/>
          <a:p>
            <a:fld id="{D82BE9EC-0C53-054F-B30D-01A234EF34B3}" type="slidenum">
              <a:rPr lang="en-US" smtClean="0"/>
              <a:t>7</a:t>
            </a:fld>
            <a:endParaRPr lang="en-US"/>
          </a:p>
        </p:txBody>
      </p:sp>
    </p:spTree>
    <p:extLst>
      <p:ext uri="{BB962C8B-B14F-4D97-AF65-F5344CB8AC3E}">
        <p14:creationId xmlns:p14="http://schemas.microsoft.com/office/powerpoint/2010/main" val="11645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82BE9EC-0C53-054F-B30D-01A234EF34B3}" type="slidenum">
              <a:rPr lang="en-US" smtClean="0"/>
              <a:t>9</a:t>
            </a:fld>
            <a:endParaRPr lang="en-US"/>
          </a:p>
        </p:txBody>
      </p:sp>
    </p:spTree>
    <p:extLst>
      <p:ext uri="{BB962C8B-B14F-4D97-AF65-F5344CB8AC3E}">
        <p14:creationId xmlns:p14="http://schemas.microsoft.com/office/powerpoint/2010/main" val="210460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i="0" baseline="0"/>
          </a:p>
        </p:txBody>
      </p:sp>
      <p:sp>
        <p:nvSpPr>
          <p:cNvPr id="4" name="Slide Number Placeholder 3"/>
          <p:cNvSpPr>
            <a:spLocks noGrp="1"/>
          </p:cNvSpPr>
          <p:nvPr>
            <p:ph type="sldNum" sz="quarter" idx="10"/>
          </p:nvPr>
        </p:nvSpPr>
        <p:spPr/>
        <p:txBody>
          <a:bodyPr/>
          <a:lstStyle/>
          <a:p>
            <a:fld id="{D82BE9EC-0C53-054F-B30D-01A234EF34B3}" type="slidenum">
              <a:rPr lang="en-US" smtClean="0"/>
              <a:t>10</a:t>
            </a:fld>
            <a:endParaRPr lang="en-US"/>
          </a:p>
        </p:txBody>
      </p:sp>
    </p:spTree>
    <p:extLst>
      <p:ext uri="{BB962C8B-B14F-4D97-AF65-F5344CB8AC3E}">
        <p14:creationId xmlns:p14="http://schemas.microsoft.com/office/powerpoint/2010/main" val="3114959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9D7CE56-5FE2-6D46-9B15-8C21EC464DBA}"/>
              </a:ext>
            </a:extLst>
          </p:cNvPr>
          <p:cNvSpPr>
            <a:spLocks noGrp="1"/>
          </p:cNvSpPr>
          <p:nvPr>
            <p:ph type="sldNum" sz="quarter" idx="24"/>
          </p:nvPr>
        </p:nvSpPr>
        <p:spPr/>
        <p:txBody>
          <a:bodyPr/>
          <a:lstStyle/>
          <a:p>
            <a:fld id="{986939A4-4C9F-2A47-893F-4AF46ABB2528}" type="slidenum">
              <a:rPr lang="en-US" smtClean="0"/>
              <a:t>‹#›</a:t>
            </a:fld>
            <a:endParaRPr lang="en-US"/>
          </a:p>
        </p:txBody>
      </p:sp>
      <p:sp>
        <p:nvSpPr>
          <p:cNvPr id="12" name="Title Placeholder 6">
            <a:extLst>
              <a:ext uri="{FF2B5EF4-FFF2-40B4-BE49-F238E27FC236}">
                <a16:creationId xmlns:a16="http://schemas.microsoft.com/office/drawing/2014/main" id="{73F3EB4B-0DD0-FE4D-908F-1BBA1DE5A499}"/>
              </a:ext>
            </a:extLst>
          </p:cNvPr>
          <p:cNvSpPr>
            <a:spLocks noGrp="1"/>
          </p:cNvSpPr>
          <p:nvPr>
            <p:ph type="title"/>
          </p:nvPr>
        </p:nvSpPr>
        <p:spPr>
          <a:xfrm>
            <a:off x="838200" y="2261594"/>
            <a:ext cx="10515600" cy="1325563"/>
          </a:xfrm>
          <a:prstGeom prst="rect">
            <a:avLst/>
          </a:prstGeom>
        </p:spPr>
        <p:txBody>
          <a:bodyPr vert="horz" lIns="91440" tIns="45720" rIns="91440" bIns="45720" rtlCol="0" anchor="ctr">
            <a:normAutofit/>
          </a:bodyPr>
          <a:lstStyle/>
          <a:p>
            <a:r>
              <a:rPr lang="en-US"/>
              <a:t>Click to add title</a:t>
            </a:r>
          </a:p>
        </p:txBody>
      </p:sp>
      <p:sp>
        <p:nvSpPr>
          <p:cNvPr id="14" name="Text Placeholder 13">
            <a:extLst>
              <a:ext uri="{FF2B5EF4-FFF2-40B4-BE49-F238E27FC236}">
                <a16:creationId xmlns:a16="http://schemas.microsoft.com/office/drawing/2014/main" id="{027877DC-172B-CD47-AC10-777C9F397C2F}"/>
              </a:ext>
            </a:extLst>
          </p:cNvPr>
          <p:cNvSpPr>
            <a:spLocks noGrp="1"/>
          </p:cNvSpPr>
          <p:nvPr>
            <p:ph type="body" sz="quarter" idx="25" hasCustomPrompt="1"/>
          </p:nvPr>
        </p:nvSpPr>
        <p:spPr>
          <a:xfrm>
            <a:off x="838200" y="3702548"/>
            <a:ext cx="10515600" cy="846137"/>
          </a:xfrm>
          <a:prstGeom prst="rect">
            <a:avLst/>
          </a:prstGeom>
        </p:spPr>
        <p:txBody>
          <a:bodyPr/>
          <a:lstStyle/>
          <a:p>
            <a:pPr lvl="0"/>
            <a:r>
              <a:rPr lang="en-US"/>
              <a:t>Insert Sub Title Here</a:t>
            </a:r>
          </a:p>
        </p:txBody>
      </p:sp>
    </p:spTree>
    <p:extLst>
      <p:ext uri="{BB962C8B-B14F-4D97-AF65-F5344CB8AC3E}">
        <p14:creationId xmlns:p14="http://schemas.microsoft.com/office/powerpoint/2010/main" val="426424350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9D7CE56-5FE2-6D46-9B15-8C21EC464DBA}"/>
              </a:ext>
            </a:extLst>
          </p:cNvPr>
          <p:cNvSpPr>
            <a:spLocks noGrp="1"/>
          </p:cNvSpPr>
          <p:nvPr>
            <p:ph type="sldNum" sz="quarter" idx="24"/>
          </p:nvPr>
        </p:nvSpPr>
        <p:spPr/>
        <p:txBody>
          <a:bodyPr/>
          <a:lstStyle/>
          <a:p>
            <a:fld id="{986939A4-4C9F-2A47-893F-4AF46ABB2528}" type="slidenum">
              <a:rPr lang="en-US" smtClean="0"/>
              <a:t>‹#›</a:t>
            </a:fld>
            <a:endParaRPr lang="en-US"/>
          </a:p>
        </p:txBody>
      </p:sp>
      <p:sp>
        <p:nvSpPr>
          <p:cNvPr id="12" name="Title Placeholder 6">
            <a:extLst>
              <a:ext uri="{FF2B5EF4-FFF2-40B4-BE49-F238E27FC236}">
                <a16:creationId xmlns:a16="http://schemas.microsoft.com/office/drawing/2014/main" id="{73F3EB4B-0DD0-FE4D-908F-1BBA1DE5A499}"/>
              </a:ext>
            </a:extLst>
          </p:cNvPr>
          <p:cNvSpPr>
            <a:spLocks noGrp="1"/>
          </p:cNvSpPr>
          <p:nvPr>
            <p:ph type="title"/>
          </p:nvPr>
        </p:nvSpPr>
        <p:spPr>
          <a:xfrm>
            <a:off x="838200" y="2261594"/>
            <a:ext cx="10515600" cy="1325563"/>
          </a:xfrm>
          <a:prstGeom prst="rect">
            <a:avLst/>
          </a:prstGeom>
        </p:spPr>
        <p:txBody>
          <a:bodyPr vert="horz" lIns="91440" tIns="45720" rIns="91440" bIns="45720" rtlCol="0" anchor="ctr">
            <a:normAutofit/>
          </a:bodyPr>
          <a:lstStyle/>
          <a:p>
            <a:r>
              <a:rPr lang="en-US"/>
              <a:t>Click to add title</a:t>
            </a:r>
          </a:p>
        </p:txBody>
      </p:sp>
      <p:sp>
        <p:nvSpPr>
          <p:cNvPr id="14" name="Text Placeholder 13">
            <a:extLst>
              <a:ext uri="{FF2B5EF4-FFF2-40B4-BE49-F238E27FC236}">
                <a16:creationId xmlns:a16="http://schemas.microsoft.com/office/drawing/2014/main" id="{027877DC-172B-CD47-AC10-777C9F397C2F}"/>
              </a:ext>
            </a:extLst>
          </p:cNvPr>
          <p:cNvSpPr>
            <a:spLocks noGrp="1"/>
          </p:cNvSpPr>
          <p:nvPr>
            <p:ph type="body" sz="quarter" idx="25" hasCustomPrompt="1"/>
          </p:nvPr>
        </p:nvSpPr>
        <p:spPr>
          <a:xfrm>
            <a:off x="838200" y="3702548"/>
            <a:ext cx="10515600" cy="846137"/>
          </a:xfrm>
          <a:prstGeom prst="rect">
            <a:avLst/>
          </a:prstGeom>
        </p:spPr>
        <p:txBody>
          <a:bodyPr/>
          <a:lstStyle/>
          <a:p>
            <a:pPr lvl="0"/>
            <a:r>
              <a:rPr lang="en-US"/>
              <a:t>Insert Sub Title Here</a:t>
            </a:r>
          </a:p>
        </p:txBody>
      </p:sp>
    </p:spTree>
    <p:extLst>
      <p:ext uri="{BB962C8B-B14F-4D97-AF65-F5344CB8AC3E}">
        <p14:creationId xmlns:p14="http://schemas.microsoft.com/office/powerpoint/2010/main" val="419899671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9D7CE56-5FE2-6D46-9B15-8C21EC464DBA}"/>
              </a:ext>
            </a:extLst>
          </p:cNvPr>
          <p:cNvSpPr>
            <a:spLocks noGrp="1"/>
          </p:cNvSpPr>
          <p:nvPr>
            <p:ph type="sldNum" sz="quarter" idx="24"/>
          </p:nvPr>
        </p:nvSpPr>
        <p:spPr/>
        <p:txBody>
          <a:bodyPr/>
          <a:lstStyle/>
          <a:p>
            <a:fld id="{986939A4-4C9F-2A47-893F-4AF46ABB2528}" type="slidenum">
              <a:rPr lang="en-US" smtClean="0"/>
              <a:t>‹#›</a:t>
            </a:fld>
            <a:endParaRPr lang="en-US"/>
          </a:p>
        </p:txBody>
      </p:sp>
      <p:sp>
        <p:nvSpPr>
          <p:cNvPr id="12" name="Title Placeholder 6">
            <a:extLst>
              <a:ext uri="{FF2B5EF4-FFF2-40B4-BE49-F238E27FC236}">
                <a16:creationId xmlns:a16="http://schemas.microsoft.com/office/drawing/2014/main" id="{73F3EB4B-0DD0-FE4D-908F-1BBA1DE5A499}"/>
              </a:ext>
            </a:extLst>
          </p:cNvPr>
          <p:cNvSpPr>
            <a:spLocks noGrp="1"/>
          </p:cNvSpPr>
          <p:nvPr>
            <p:ph type="title"/>
          </p:nvPr>
        </p:nvSpPr>
        <p:spPr>
          <a:xfrm>
            <a:off x="838200" y="906519"/>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2406E120-393F-8D4B-8518-0B5F95355705}"/>
              </a:ext>
            </a:extLst>
          </p:cNvPr>
          <p:cNvSpPr>
            <a:spLocks noGrp="1"/>
          </p:cNvSpPr>
          <p:nvPr>
            <p:ph type="body" sz="quarter" idx="25"/>
          </p:nvPr>
        </p:nvSpPr>
        <p:spPr>
          <a:xfrm>
            <a:off x="838200" y="2335213"/>
            <a:ext cx="5143500" cy="304165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1133B6B6-DCED-A44F-9B5B-80E29943914D}"/>
              </a:ext>
            </a:extLst>
          </p:cNvPr>
          <p:cNvSpPr>
            <a:spLocks noGrp="1"/>
          </p:cNvSpPr>
          <p:nvPr>
            <p:ph type="pic" sz="quarter" idx="26"/>
          </p:nvPr>
        </p:nvSpPr>
        <p:spPr>
          <a:xfrm>
            <a:off x="6096000" y="2312988"/>
            <a:ext cx="5257800" cy="3095625"/>
          </a:xfrm>
          <a:prstGeom prst="rect">
            <a:avLst/>
          </a:prstGeom>
        </p:spPr>
        <p:txBody>
          <a:bodyPr/>
          <a:lstStyle/>
          <a:p>
            <a:endParaRPr lang="en-US"/>
          </a:p>
        </p:txBody>
      </p:sp>
    </p:spTree>
    <p:extLst>
      <p:ext uri="{BB962C8B-B14F-4D97-AF65-F5344CB8AC3E}">
        <p14:creationId xmlns:p14="http://schemas.microsoft.com/office/powerpoint/2010/main" val="415565389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9D7CE56-5FE2-6D46-9B15-8C21EC464DBA}"/>
              </a:ext>
            </a:extLst>
          </p:cNvPr>
          <p:cNvSpPr>
            <a:spLocks noGrp="1"/>
          </p:cNvSpPr>
          <p:nvPr>
            <p:ph type="sldNum" sz="quarter" idx="24"/>
          </p:nvPr>
        </p:nvSpPr>
        <p:spPr/>
        <p:txBody>
          <a:bodyPr/>
          <a:lstStyle/>
          <a:p>
            <a:fld id="{986939A4-4C9F-2A47-893F-4AF46ABB2528}" type="slidenum">
              <a:rPr lang="en-US" smtClean="0"/>
              <a:t>‹#›</a:t>
            </a:fld>
            <a:endParaRPr lang="en-US"/>
          </a:p>
        </p:txBody>
      </p:sp>
      <p:sp>
        <p:nvSpPr>
          <p:cNvPr id="12" name="Title Placeholder 6">
            <a:extLst>
              <a:ext uri="{FF2B5EF4-FFF2-40B4-BE49-F238E27FC236}">
                <a16:creationId xmlns:a16="http://schemas.microsoft.com/office/drawing/2014/main" id="{73F3EB4B-0DD0-FE4D-908F-1BBA1DE5A499}"/>
              </a:ext>
            </a:extLst>
          </p:cNvPr>
          <p:cNvSpPr>
            <a:spLocks noGrp="1"/>
          </p:cNvSpPr>
          <p:nvPr>
            <p:ph type="title"/>
          </p:nvPr>
        </p:nvSpPr>
        <p:spPr>
          <a:xfrm>
            <a:off x="838200" y="906519"/>
            <a:ext cx="10515600" cy="1325563"/>
          </a:xfrm>
          <a:prstGeom prst="rect">
            <a:avLst/>
          </a:prstGeom>
        </p:spPr>
        <p:txBody>
          <a:bodyPr vert="horz" lIns="91440" tIns="45720" rIns="91440" bIns="45720" rtlCol="0" anchor="ctr">
            <a:normAutofit/>
          </a:bodyPr>
          <a:lstStyle>
            <a:lvl1pPr>
              <a:defRPr>
                <a:solidFill>
                  <a:srgbClr val="870B3B"/>
                </a:solidFill>
              </a:defRPr>
            </a:lvl1pPr>
          </a:lstStyle>
          <a:p>
            <a:r>
              <a:rPr lang="en-US"/>
              <a:t>Click to add title</a:t>
            </a:r>
          </a:p>
        </p:txBody>
      </p:sp>
      <p:sp>
        <p:nvSpPr>
          <p:cNvPr id="3" name="Text Placeholder 2">
            <a:extLst>
              <a:ext uri="{FF2B5EF4-FFF2-40B4-BE49-F238E27FC236}">
                <a16:creationId xmlns:a16="http://schemas.microsoft.com/office/drawing/2014/main" id="{2406E120-393F-8D4B-8518-0B5F95355705}"/>
              </a:ext>
            </a:extLst>
          </p:cNvPr>
          <p:cNvSpPr>
            <a:spLocks noGrp="1"/>
          </p:cNvSpPr>
          <p:nvPr>
            <p:ph type="body" sz="quarter" idx="25"/>
          </p:nvPr>
        </p:nvSpPr>
        <p:spPr>
          <a:xfrm>
            <a:off x="838200" y="2335213"/>
            <a:ext cx="5143500" cy="3041650"/>
          </a:xfrm>
          <a:prstGeom prst="rect">
            <a:avLst/>
          </a:prstGeo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1133B6B6-DCED-A44F-9B5B-80E29943914D}"/>
              </a:ext>
            </a:extLst>
          </p:cNvPr>
          <p:cNvSpPr>
            <a:spLocks noGrp="1"/>
          </p:cNvSpPr>
          <p:nvPr>
            <p:ph type="pic" sz="quarter" idx="26"/>
          </p:nvPr>
        </p:nvSpPr>
        <p:spPr>
          <a:xfrm>
            <a:off x="6096000" y="2312988"/>
            <a:ext cx="5257800" cy="3095625"/>
          </a:xfrm>
          <a:prstGeom prst="rect">
            <a:avLst/>
          </a:prstGeom>
        </p:spPr>
        <p:txBody>
          <a:bodyPr/>
          <a:lstStyle/>
          <a:p>
            <a:endParaRPr lang="en-US"/>
          </a:p>
        </p:txBody>
      </p:sp>
    </p:spTree>
    <p:extLst>
      <p:ext uri="{BB962C8B-B14F-4D97-AF65-F5344CB8AC3E}">
        <p14:creationId xmlns:p14="http://schemas.microsoft.com/office/powerpoint/2010/main" val="199096592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9D7CE56-5FE2-6D46-9B15-8C21EC464DBA}"/>
              </a:ext>
            </a:extLst>
          </p:cNvPr>
          <p:cNvSpPr>
            <a:spLocks noGrp="1"/>
          </p:cNvSpPr>
          <p:nvPr>
            <p:ph type="sldNum" sz="quarter" idx="24"/>
          </p:nvPr>
        </p:nvSpPr>
        <p:spPr/>
        <p:txBody>
          <a:bodyPr/>
          <a:lstStyle/>
          <a:p>
            <a:fld id="{986939A4-4C9F-2A47-893F-4AF46ABB2528}" type="slidenum">
              <a:rPr lang="en-US" smtClean="0"/>
              <a:t>‹#›</a:t>
            </a:fld>
            <a:endParaRPr lang="en-US"/>
          </a:p>
        </p:txBody>
      </p:sp>
      <p:sp>
        <p:nvSpPr>
          <p:cNvPr id="12" name="Title Placeholder 6">
            <a:extLst>
              <a:ext uri="{FF2B5EF4-FFF2-40B4-BE49-F238E27FC236}">
                <a16:creationId xmlns:a16="http://schemas.microsoft.com/office/drawing/2014/main" id="{73F3EB4B-0DD0-FE4D-908F-1BBA1DE5A499}"/>
              </a:ext>
            </a:extLst>
          </p:cNvPr>
          <p:cNvSpPr>
            <a:spLocks noGrp="1"/>
          </p:cNvSpPr>
          <p:nvPr>
            <p:ph type="title"/>
          </p:nvPr>
        </p:nvSpPr>
        <p:spPr>
          <a:xfrm>
            <a:off x="838200" y="906519"/>
            <a:ext cx="10515600" cy="1325563"/>
          </a:xfrm>
          <a:prstGeom prst="rect">
            <a:avLst/>
          </a:prstGeom>
        </p:spPr>
        <p:txBody>
          <a:bodyPr vert="horz" lIns="91440" tIns="45720" rIns="91440" bIns="45720" rtlCol="0" anchor="ctr">
            <a:normAutofit/>
          </a:bodyPr>
          <a:lstStyle>
            <a:lvl1pPr>
              <a:defRPr>
                <a:solidFill>
                  <a:srgbClr val="870B3B"/>
                </a:solidFill>
              </a:defRPr>
            </a:lvl1pPr>
          </a:lstStyle>
          <a:p>
            <a:r>
              <a:rPr lang="en-US"/>
              <a:t>Click to add title</a:t>
            </a:r>
          </a:p>
        </p:txBody>
      </p:sp>
      <p:sp>
        <p:nvSpPr>
          <p:cNvPr id="3" name="Text Placeholder 2">
            <a:extLst>
              <a:ext uri="{FF2B5EF4-FFF2-40B4-BE49-F238E27FC236}">
                <a16:creationId xmlns:a16="http://schemas.microsoft.com/office/drawing/2014/main" id="{2406E120-393F-8D4B-8518-0B5F95355705}"/>
              </a:ext>
            </a:extLst>
          </p:cNvPr>
          <p:cNvSpPr>
            <a:spLocks noGrp="1"/>
          </p:cNvSpPr>
          <p:nvPr>
            <p:ph type="body" sz="quarter" idx="25"/>
          </p:nvPr>
        </p:nvSpPr>
        <p:spPr>
          <a:xfrm>
            <a:off x="838200" y="2335213"/>
            <a:ext cx="5143500" cy="3041650"/>
          </a:xfrm>
          <a:prstGeom prst="rect">
            <a:avLst/>
          </a:prstGeo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1133B6B6-DCED-A44F-9B5B-80E29943914D}"/>
              </a:ext>
            </a:extLst>
          </p:cNvPr>
          <p:cNvSpPr>
            <a:spLocks noGrp="1"/>
          </p:cNvSpPr>
          <p:nvPr>
            <p:ph type="pic" sz="quarter" idx="26"/>
          </p:nvPr>
        </p:nvSpPr>
        <p:spPr>
          <a:xfrm>
            <a:off x="6096000" y="2312988"/>
            <a:ext cx="5257800" cy="3095625"/>
          </a:xfrm>
          <a:prstGeom prst="rect">
            <a:avLst/>
          </a:prstGeom>
        </p:spPr>
        <p:txBody>
          <a:bodyPr/>
          <a:lstStyle/>
          <a:p>
            <a:endParaRPr lang="en-US"/>
          </a:p>
        </p:txBody>
      </p:sp>
    </p:spTree>
    <p:extLst>
      <p:ext uri="{BB962C8B-B14F-4D97-AF65-F5344CB8AC3E}">
        <p14:creationId xmlns:p14="http://schemas.microsoft.com/office/powerpoint/2010/main" val="32098640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_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9D7CE56-5FE2-6D46-9B15-8C21EC464DBA}"/>
              </a:ext>
            </a:extLst>
          </p:cNvPr>
          <p:cNvSpPr>
            <a:spLocks noGrp="1"/>
          </p:cNvSpPr>
          <p:nvPr>
            <p:ph type="sldNum" sz="quarter" idx="24"/>
          </p:nvPr>
        </p:nvSpPr>
        <p:spPr/>
        <p:txBody>
          <a:bodyPr/>
          <a:lstStyle/>
          <a:p>
            <a:fld id="{986939A4-4C9F-2A47-893F-4AF46ABB2528}" type="slidenum">
              <a:rPr lang="en-US" smtClean="0"/>
              <a:t>‹#›</a:t>
            </a:fld>
            <a:endParaRPr lang="en-US"/>
          </a:p>
        </p:txBody>
      </p:sp>
      <p:sp>
        <p:nvSpPr>
          <p:cNvPr id="12" name="Title Placeholder 6">
            <a:extLst>
              <a:ext uri="{FF2B5EF4-FFF2-40B4-BE49-F238E27FC236}">
                <a16:creationId xmlns:a16="http://schemas.microsoft.com/office/drawing/2014/main" id="{73F3EB4B-0DD0-FE4D-908F-1BBA1DE5A499}"/>
              </a:ext>
            </a:extLst>
          </p:cNvPr>
          <p:cNvSpPr>
            <a:spLocks noGrp="1"/>
          </p:cNvSpPr>
          <p:nvPr>
            <p:ph type="title"/>
          </p:nvPr>
        </p:nvSpPr>
        <p:spPr>
          <a:xfrm>
            <a:off x="838200" y="906519"/>
            <a:ext cx="10515600" cy="1325563"/>
          </a:xfrm>
          <a:prstGeom prst="rect">
            <a:avLst/>
          </a:prstGeom>
        </p:spPr>
        <p:txBody>
          <a:bodyPr vert="horz" lIns="91440" tIns="45720" rIns="91440" bIns="45720" rtlCol="0" anchor="ctr">
            <a:normAutofit/>
          </a:bodyPr>
          <a:lstStyle>
            <a:lvl1pPr>
              <a:defRPr>
                <a:solidFill>
                  <a:srgbClr val="870B3B"/>
                </a:solidFill>
              </a:defRPr>
            </a:lvl1pPr>
          </a:lstStyle>
          <a:p>
            <a:r>
              <a:rPr lang="en-US"/>
              <a:t>Click to add title</a:t>
            </a:r>
          </a:p>
        </p:txBody>
      </p:sp>
      <p:sp>
        <p:nvSpPr>
          <p:cNvPr id="3" name="Text Placeholder 2">
            <a:extLst>
              <a:ext uri="{FF2B5EF4-FFF2-40B4-BE49-F238E27FC236}">
                <a16:creationId xmlns:a16="http://schemas.microsoft.com/office/drawing/2014/main" id="{2406E120-393F-8D4B-8518-0B5F95355705}"/>
              </a:ext>
            </a:extLst>
          </p:cNvPr>
          <p:cNvSpPr>
            <a:spLocks noGrp="1"/>
          </p:cNvSpPr>
          <p:nvPr>
            <p:ph type="body" sz="quarter" idx="25"/>
          </p:nvPr>
        </p:nvSpPr>
        <p:spPr>
          <a:xfrm>
            <a:off x="838200" y="2335213"/>
            <a:ext cx="5143500" cy="3041650"/>
          </a:xfrm>
          <a:prstGeom prst="rect">
            <a:avLst/>
          </a:prstGeo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1133B6B6-DCED-A44F-9B5B-80E29943914D}"/>
              </a:ext>
            </a:extLst>
          </p:cNvPr>
          <p:cNvSpPr>
            <a:spLocks noGrp="1"/>
          </p:cNvSpPr>
          <p:nvPr>
            <p:ph type="pic" sz="quarter" idx="26"/>
          </p:nvPr>
        </p:nvSpPr>
        <p:spPr>
          <a:xfrm>
            <a:off x="6096000" y="2312988"/>
            <a:ext cx="5257800" cy="3095625"/>
          </a:xfrm>
          <a:prstGeom prst="rect">
            <a:avLst/>
          </a:prstGeom>
        </p:spPr>
        <p:txBody>
          <a:bodyPr/>
          <a:lstStyle/>
          <a:p>
            <a:endParaRPr lang="en-US"/>
          </a:p>
        </p:txBody>
      </p:sp>
    </p:spTree>
    <p:extLst>
      <p:ext uri="{BB962C8B-B14F-4D97-AF65-F5344CB8AC3E}">
        <p14:creationId xmlns:p14="http://schemas.microsoft.com/office/powerpoint/2010/main" val="42767766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081DBFA-CBA4-5A48-928E-D536A8F11438}"/>
              </a:ext>
            </a:extLst>
          </p:cNvPr>
          <p:cNvSpPr>
            <a:spLocks noGrp="1"/>
          </p:cNvSpPr>
          <p:nvPr>
            <p:ph type="sldNum" sz="quarter" idx="4"/>
          </p:nvPr>
        </p:nvSpPr>
        <p:spPr>
          <a:xfrm>
            <a:off x="-164993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939A4-4C9F-2A47-893F-4AF46ABB2528}" type="slidenum">
              <a:rPr lang="en-US" smtClean="0"/>
              <a:t>‹#›</a:t>
            </a:fld>
            <a:endParaRPr lang="en-US"/>
          </a:p>
        </p:txBody>
      </p:sp>
    </p:spTree>
    <p:extLst>
      <p:ext uri="{BB962C8B-B14F-4D97-AF65-F5344CB8AC3E}">
        <p14:creationId xmlns:p14="http://schemas.microsoft.com/office/powerpoint/2010/main" val="25918903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3" r:id="rId3"/>
    <p:sldLayoutId id="2147483664" r:id="rId4"/>
    <p:sldLayoutId id="2147483665" r:id="rId5"/>
    <p:sldLayoutId id="2147483666" r:id="rId6"/>
  </p:sldLayoutIdLst>
  <p:hf hdr="0" ft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9.xml"/><Relationship Id="rId7" Type="http://schemas.openxmlformats.org/officeDocument/2006/relationships/image" Target="../media/image25.sv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sv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1.xml"/><Relationship Id="rId7" Type="http://schemas.openxmlformats.org/officeDocument/2006/relationships/image" Target="../media/image25.sv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24.png"/><Relationship Id="rId5" Type="http://schemas.openxmlformats.org/officeDocument/2006/relationships/image" Target="../media/image23.svg"/><Relationship Id="rId10" Type="http://schemas.openxmlformats.org/officeDocument/2006/relationships/image" Target="../media/image30.png"/><Relationship Id="rId4" Type="http://schemas.openxmlformats.org/officeDocument/2006/relationships/image" Target="../media/image22.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4.xml"/><Relationship Id="rId7" Type="http://schemas.openxmlformats.org/officeDocument/2006/relationships/image" Target="../media/image25.sv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5.xml"/><Relationship Id="rId7" Type="http://schemas.openxmlformats.org/officeDocument/2006/relationships/image" Target="../media/image25.sv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sv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18.sv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7.png"/><Relationship Id="rId11" Type="http://schemas.openxmlformats.org/officeDocument/2006/relationships/image" Target="../media/image21.svg"/><Relationship Id="rId5" Type="http://schemas.openxmlformats.org/officeDocument/2006/relationships/image" Target="../media/image16.sv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5.xml"/><Relationship Id="rId7" Type="http://schemas.openxmlformats.org/officeDocument/2006/relationships/image" Target="../media/image25.sv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6.xml"/><Relationship Id="rId7" Type="http://schemas.openxmlformats.org/officeDocument/2006/relationships/image" Target="../media/image25.sv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3355"/>
            <a:ext cx="10515600" cy="2659194"/>
          </a:xfrm>
        </p:spPr>
        <p:txBody>
          <a:bodyPr>
            <a:normAutofit/>
          </a:bodyPr>
          <a:lstStyle/>
          <a:p>
            <a:pPr algn="ctr"/>
            <a:r>
              <a:rPr lang="en-US"/>
              <a:t>Programme Readiness </a:t>
            </a:r>
            <a:br>
              <a:rPr lang="en-US"/>
            </a:br>
            <a:r>
              <a:rPr lang="en-US"/>
              <a:t>&amp; </a:t>
            </a:r>
            <a:br>
              <a:rPr lang="en-US"/>
            </a:br>
            <a:r>
              <a:rPr lang="en-US"/>
              <a:t>Fees Table and Parent Statement </a:t>
            </a:r>
            <a:endParaRPr lang="en-IE"/>
          </a:p>
        </p:txBody>
      </p:sp>
      <p:sp>
        <p:nvSpPr>
          <p:cNvPr id="3" name="Text Placeholder 2"/>
          <p:cNvSpPr>
            <a:spLocks noGrp="1"/>
          </p:cNvSpPr>
          <p:nvPr>
            <p:ph type="body" sz="quarter" idx="25"/>
          </p:nvPr>
        </p:nvSpPr>
        <p:spPr>
          <a:xfrm>
            <a:off x="838200" y="4126522"/>
            <a:ext cx="10515600" cy="973015"/>
          </a:xfrm>
        </p:spPr>
        <p:txBody>
          <a:bodyPr/>
          <a:lstStyle/>
          <a:p>
            <a:pPr algn="ctr"/>
            <a:r>
              <a:rPr lang="en-US"/>
              <a:t>Walkthrough and Demonstration</a:t>
            </a:r>
            <a:endParaRPr lang="en-IE"/>
          </a:p>
        </p:txBody>
      </p:sp>
    </p:spTree>
    <p:custDataLst>
      <p:tags r:id="rId1"/>
    </p:custDataLst>
    <p:extLst>
      <p:ext uri="{BB962C8B-B14F-4D97-AF65-F5344CB8AC3E}">
        <p14:creationId xmlns:p14="http://schemas.microsoft.com/office/powerpoint/2010/main" val="3457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088967"/>
          </a:xfrm>
          <a:solidFill>
            <a:srgbClr val="870B3B"/>
          </a:solidFill>
        </p:spPr>
        <p:txBody>
          <a:bodyPr>
            <a:normAutofit/>
          </a:bodyPr>
          <a:lstStyle/>
          <a:p>
            <a:pPr algn="ctr"/>
            <a:r>
              <a:rPr lang="en-US" sz="4000" b="1">
                <a:solidFill>
                  <a:schemeClr val="bg1"/>
                </a:solidFill>
                <a:latin typeface="Arial"/>
                <a:cs typeface="Arial"/>
              </a:rPr>
              <a:t>Copying last years Fee Table</a:t>
            </a:r>
            <a:endParaRPr lang="en-US" sz="4000" b="1">
              <a:solidFill>
                <a:schemeClr val="bg1"/>
              </a:solidFill>
              <a:cs typeface="Arial"/>
            </a:endParaRPr>
          </a:p>
        </p:txBody>
      </p:sp>
      <p:pic>
        <p:nvPicPr>
          <p:cNvPr id="5" name="Graphic 4" descr="Clipboard Partially Checked outline">
            <a:extLst>
              <a:ext uri="{FF2B5EF4-FFF2-40B4-BE49-F238E27FC236}">
                <a16:creationId xmlns:a16="http://schemas.microsoft.com/office/drawing/2014/main" id="{65634507-F143-298F-A71F-34FD222579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049" y="6138154"/>
            <a:ext cx="376796" cy="376796"/>
          </a:xfrm>
          <a:prstGeom prst="rect">
            <a:avLst/>
          </a:prstGeom>
        </p:spPr>
      </p:pic>
      <p:pic>
        <p:nvPicPr>
          <p:cNvPr id="6" name="Graphic 5" descr="Repeat outline">
            <a:extLst>
              <a:ext uri="{FF2B5EF4-FFF2-40B4-BE49-F238E27FC236}">
                <a16:creationId xmlns:a16="http://schemas.microsoft.com/office/drawing/2014/main" id="{AC0EAE1F-9B03-4286-B22D-829550BED3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260" y="6138154"/>
            <a:ext cx="376796" cy="376796"/>
          </a:xfrm>
          <a:prstGeom prst="rect">
            <a:avLst/>
          </a:prstGeom>
        </p:spPr>
      </p:pic>
      <p:pic>
        <p:nvPicPr>
          <p:cNvPr id="7" name="Graphic 6" descr="Daily calendar outline">
            <a:extLst>
              <a:ext uri="{FF2B5EF4-FFF2-40B4-BE49-F238E27FC236}">
                <a16:creationId xmlns:a16="http://schemas.microsoft.com/office/drawing/2014/main" id="{3376F14F-E7DD-AB29-2179-63BF2B3C9E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33471" y="6138154"/>
            <a:ext cx="376796" cy="376796"/>
          </a:xfrm>
          <a:prstGeom prst="rect">
            <a:avLst/>
          </a:prstGeom>
        </p:spPr>
      </p:pic>
      <p:sp>
        <p:nvSpPr>
          <p:cNvPr id="3" name="Subtitle 1">
            <a:extLst>
              <a:ext uri="{FF2B5EF4-FFF2-40B4-BE49-F238E27FC236}">
                <a16:creationId xmlns:a16="http://schemas.microsoft.com/office/drawing/2014/main" id="{A02BE774-0E27-CB1B-DE1A-BFB7CFE438D5}"/>
              </a:ext>
            </a:extLst>
          </p:cNvPr>
          <p:cNvSpPr txBox="1">
            <a:spLocks/>
          </p:cNvSpPr>
          <p:nvPr/>
        </p:nvSpPr>
        <p:spPr>
          <a:xfrm>
            <a:off x="503049" y="1219209"/>
            <a:ext cx="9829799" cy="3748585"/>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indent="-857250">
              <a:buFont typeface="Wingdings" panose="05000000000000000000" pitchFamily="2" charset="2"/>
              <a:buChar char="Ø"/>
            </a:pPr>
            <a:endParaRPr lang="en-IE" sz="6000" kern="100">
              <a:solidFill>
                <a:schemeClr val="tx1"/>
              </a:solidFill>
              <a:latin typeface="+mj-lt"/>
              <a:ea typeface="Calibri"/>
              <a:cs typeface="Segoe UI"/>
            </a:endParaRPr>
          </a:p>
          <a:p>
            <a:pPr marL="857250" indent="-857250">
              <a:buFont typeface="Wingdings" panose="05000000000000000000" pitchFamily="2" charset="2"/>
              <a:buChar char="Ø"/>
            </a:pPr>
            <a:r>
              <a:rPr lang="en-IE" sz="6000" kern="100">
                <a:solidFill>
                  <a:schemeClr val="tx1"/>
                </a:solidFill>
                <a:effectLst/>
                <a:latin typeface="+mj-lt"/>
                <a:ea typeface="Calibri"/>
                <a:cs typeface="Segoe UI"/>
              </a:rPr>
              <a:t>The service </a:t>
            </a:r>
            <a:r>
              <a:rPr lang="en-IE" sz="6000" kern="100">
                <a:solidFill>
                  <a:schemeClr val="tx1"/>
                </a:solidFill>
                <a:latin typeface="+mj-lt"/>
                <a:ea typeface="Calibri"/>
                <a:cs typeface="Segoe UI"/>
              </a:rPr>
              <a:t>p</a:t>
            </a:r>
            <a:r>
              <a:rPr lang="en-IE" sz="6000" kern="100">
                <a:solidFill>
                  <a:schemeClr val="tx1"/>
                </a:solidFill>
                <a:effectLst/>
                <a:latin typeface="+mj-lt"/>
                <a:ea typeface="Calibri"/>
                <a:cs typeface="Segoe UI"/>
              </a:rPr>
              <a:t>rovider </a:t>
            </a:r>
            <a:r>
              <a:rPr lang="en-IE" sz="6000" kern="100">
                <a:solidFill>
                  <a:schemeClr val="tx1"/>
                </a:solidFill>
                <a:latin typeface="+mj-lt"/>
                <a:ea typeface="Calibri"/>
                <a:cs typeface="Segoe UI"/>
              </a:rPr>
              <a:t>can</a:t>
            </a:r>
            <a:r>
              <a:rPr lang="en-IE" sz="6000" i="0" kern="100">
                <a:solidFill>
                  <a:schemeClr val="tx1"/>
                </a:solidFill>
                <a:effectLst/>
                <a:latin typeface="+mj-lt"/>
                <a:ea typeface="Calibri"/>
                <a:cs typeface="Segoe UI"/>
              </a:rPr>
              <a:t> </a:t>
            </a:r>
            <a:r>
              <a:rPr lang="en-IE" sz="6000" kern="100">
                <a:solidFill>
                  <a:schemeClr val="tx1"/>
                </a:solidFill>
                <a:latin typeface="+mj-lt"/>
                <a:ea typeface="Calibri"/>
                <a:cs typeface="Segoe UI"/>
              </a:rPr>
              <a:t>now copy</a:t>
            </a:r>
            <a:r>
              <a:rPr lang="en-US" sz="6000">
                <a:solidFill>
                  <a:srgbClr val="000000"/>
                </a:solidFill>
                <a:highlight>
                  <a:srgbClr val="FFFFFF"/>
                </a:highlight>
                <a:latin typeface="+mj-lt"/>
                <a:cs typeface="Arial"/>
              </a:rPr>
              <a:t> </a:t>
            </a:r>
            <a:r>
              <a:rPr lang="en-US" sz="6000" i="0">
                <a:solidFill>
                  <a:srgbClr val="000000"/>
                </a:solidFill>
                <a:effectLst/>
                <a:highlight>
                  <a:srgbClr val="FFFFFF"/>
                </a:highlight>
                <a:latin typeface="+mj-lt"/>
                <a:cs typeface="Arial"/>
              </a:rPr>
              <a:t>a version of last </a:t>
            </a:r>
            <a:r>
              <a:rPr lang="en-US" sz="6000">
                <a:solidFill>
                  <a:srgbClr val="000000"/>
                </a:solidFill>
                <a:highlight>
                  <a:srgbClr val="FFFFFF"/>
                </a:highlight>
                <a:latin typeface="+mj-lt"/>
                <a:cs typeface="Arial"/>
              </a:rPr>
              <a:t>year's</a:t>
            </a:r>
            <a:r>
              <a:rPr lang="en-US" sz="6000" i="0">
                <a:solidFill>
                  <a:srgbClr val="000000"/>
                </a:solidFill>
                <a:effectLst/>
                <a:highlight>
                  <a:srgbClr val="FFFFFF"/>
                </a:highlight>
                <a:latin typeface="+mj-lt"/>
                <a:cs typeface="Arial"/>
              </a:rPr>
              <a:t> </a:t>
            </a:r>
            <a:r>
              <a:rPr lang="en-US" sz="6000">
                <a:solidFill>
                  <a:srgbClr val="000000"/>
                </a:solidFill>
                <a:effectLst/>
                <a:highlight>
                  <a:srgbClr val="FFFFFF"/>
                </a:highlight>
                <a:latin typeface="+mj-lt"/>
                <a:cs typeface="Arial"/>
              </a:rPr>
              <a:t>Fee Table</a:t>
            </a:r>
            <a:r>
              <a:rPr lang="en-US" sz="6000">
                <a:solidFill>
                  <a:srgbClr val="000000"/>
                </a:solidFill>
                <a:highlight>
                  <a:srgbClr val="FFFFFF"/>
                </a:highlight>
                <a:latin typeface="+mj-lt"/>
                <a:cs typeface="Arial"/>
              </a:rPr>
              <a:t> </a:t>
            </a:r>
            <a:endParaRPr lang="en-US">
              <a:cs typeface="Arial"/>
            </a:endParaRPr>
          </a:p>
          <a:p>
            <a:pPr marL="857250" indent="-857250">
              <a:buFont typeface="Wingdings" panose="05000000000000000000" pitchFamily="2" charset="2"/>
              <a:buChar char="Ø"/>
            </a:pPr>
            <a:endParaRPr lang="en-US" sz="6000">
              <a:solidFill>
                <a:srgbClr val="000000"/>
              </a:solidFill>
              <a:highlight>
                <a:srgbClr val="FFFFFF"/>
              </a:highlight>
              <a:cs typeface="Arial"/>
            </a:endParaRPr>
          </a:p>
          <a:p>
            <a:pPr marL="857250" indent="-857250">
              <a:buFont typeface="Wingdings" panose="05000000000000000000" pitchFamily="2" charset="2"/>
              <a:buChar char="Ø"/>
            </a:pPr>
            <a:r>
              <a:rPr lang="en-US" sz="6000">
                <a:solidFill>
                  <a:srgbClr val="000000"/>
                </a:solidFill>
                <a:highlight>
                  <a:srgbClr val="FFFFFF"/>
                </a:highlight>
                <a:latin typeface="+mj-lt"/>
              </a:rPr>
              <a:t>The service provider must review and submit this Fee Table if there are no changes to your Fee options or Fee extras from the previous Programme year to the next.   </a:t>
            </a:r>
            <a:endParaRPr lang="en-US" sz="6000">
              <a:solidFill>
                <a:srgbClr val="000000"/>
              </a:solidFill>
              <a:highlight>
                <a:srgbClr val="FFFFFF"/>
              </a:highlight>
              <a:latin typeface="+mj-lt"/>
              <a:cs typeface="Arial"/>
            </a:endParaRPr>
          </a:p>
          <a:p>
            <a:pPr marL="857250" indent="-857250">
              <a:buFont typeface="Wingdings" panose="05000000000000000000" pitchFamily="2" charset="2"/>
              <a:buChar char="Ø"/>
            </a:pPr>
            <a:endParaRPr lang="en-US" sz="6000">
              <a:solidFill>
                <a:srgbClr val="000000"/>
              </a:solidFill>
              <a:highlight>
                <a:srgbClr val="FFFFFF"/>
              </a:highlight>
              <a:latin typeface="+mj-lt"/>
            </a:endParaRPr>
          </a:p>
          <a:p>
            <a:pPr marL="857250" indent="-857250">
              <a:buFont typeface="Wingdings" panose="05000000000000000000" pitchFamily="2" charset="2"/>
              <a:buChar char="Ø"/>
            </a:pPr>
            <a:r>
              <a:rPr lang="en-US" sz="6000">
                <a:solidFill>
                  <a:srgbClr val="000000"/>
                </a:solidFill>
                <a:highlight>
                  <a:srgbClr val="FFFFFF"/>
                </a:highlight>
                <a:latin typeface="+mj-lt"/>
              </a:rPr>
              <a:t>The service provider can also use the Edit or Save As functions to amend or add any of Fee options/Fee extras within the copied Fee Table.</a:t>
            </a:r>
            <a:endParaRPr lang="en-US" sz="6000">
              <a:latin typeface="+mj-lt"/>
            </a:endParaRPr>
          </a:p>
          <a:p>
            <a:pPr marL="285750" indent="-285750">
              <a:buFont typeface="Arial" panose="020B0604020202020204" pitchFamily="34" charset="0"/>
              <a:buChar char="•"/>
            </a:pPr>
            <a:endParaRPr lang="en-US" sz="6000">
              <a:latin typeface="+mj-lt"/>
            </a:endParaRPr>
          </a:p>
          <a:p>
            <a:pPr marL="285750" indent="-285750">
              <a:buFont typeface="Arial" panose="020B0604020202020204" pitchFamily="34" charset="0"/>
              <a:buChar char="•"/>
            </a:pPr>
            <a:endParaRPr lang="en-US" sz="6000">
              <a:latin typeface="+mj-lt"/>
            </a:endParaRPr>
          </a:p>
          <a:p>
            <a:pPr marL="285750" indent="-285750">
              <a:buFont typeface="Arial" panose="020B0604020202020204" pitchFamily="34" charset="0"/>
              <a:buChar char="•"/>
            </a:pPr>
            <a:endParaRPr lang="en-IE" sz="5500" kern="100">
              <a:latin typeface="+mj-lt"/>
              <a:ea typeface="Calibri" panose="020F0502020204030204" pitchFamily="34" charset="0"/>
              <a:cs typeface="Segoe UI"/>
            </a:endParaRPr>
          </a:p>
          <a:p>
            <a:pPr marL="285750" indent="-285750">
              <a:buFont typeface="Arial" panose="020B0604020202020204" pitchFamily="34" charset="0"/>
              <a:buChar char="•"/>
            </a:pPr>
            <a:endParaRPr lang="en-IE" sz="4800" kern="10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6400">
              <a:latin typeface="+mj-lt"/>
            </a:endParaRPr>
          </a:p>
          <a:p>
            <a:br>
              <a:rPr lang="en-US" sz="1500"/>
            </a:br>
            <a:endParaRPr lang="en-US" sz="1500"/>
          </a:p>
          <a:p>
            <a:br>
              <a:rPr lang="en-US"/>
            </a:br>
            <a:endParaRPr lang="en-US"/>
          </a:p>
        </p:txBody>
      </p:sp>
      <p:pic>
        <p:nvPicPr>
          <p:cNvPr id="4" name="Picture 3">
            <a:extLst>
              <a:ext uri="{FF2B5EF4-FFF2-40B4-BE49-F238E27FC236}">
                <a16:creationId xmlns:a16="http://schemas.microsoft.com/office/drawing/2014/main" id="{C2950077-278B-E1F4-B6BA-9239C32C7D70}"/>
              </a:ext>
            </a:extLst>
          </p:cNvPr>
          <p:cNvPicPr>
            <a:picLocks noChangeAspect="1"/>
          </p:cNvPicPr>
          <p:nvPr/>
        </p:nvPicPr>
        <p:blipFill>
          <a:blip r:embed="rId10"/>
          <a:stretch>
            <a:fillRect/>
          </a:stretch>
        </p:blipFill>
        <p:spPr>
          <a:xfrm>
            <a:off x="1496021" y="4560445"/>
            <a:ext cx="8717518" cy="972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A6C94747-7CBB-2C0F-59D8-DA4EBED94B9F}"/>
              </a:ext>
            </a:extLst>
          </p:cNvPr>
          <p:cNvSpPr/>
          <p:nvPr/>
        </p:nvSpPr>
        <p:spPr>
          <a:xfrm>
            <a:off x="8664736" y="4560445"/>
            <a:ext cx="1548803" cy="6193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a:extLst>
              <a:ext uri="{FF2B5EF4-FFF2-40B4-BE49-F238E27FC236}">
                <a16:creationId xmlns:a16="http://schemas.microsoft.com/office/drawing/2014/main" id="{8EBF33A9-397E-2ACE-C2DC-CC515998D3EC}"/>
              </a:ext>
            </a:extLst>
          </p:cNvPr>
          <p:cNvPicPr>
            <a:picLocks noChangeAspect="1"/>
          </p:cNvPicPr>
          <p:nvPr/>
        </p:nvPicPr>
        <p:blipFill>
          <a:blip r:embed="rId11"/>
          <a:stretch>
            <a:fillRect/>
          </a:stretch>
        </p:blipFill>
        <p:spPr>
          <a:xfrm>
            <a:off x="5021342" y="3466624"/>
            <a:ext cx="1666875"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08211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A1CFE2-4AE8-9667-FF7E-F0BCF5E8CDD9}"/>
              </a:ext>
            </a:extLst>
          </p:cNvPr>
          <p:cNvSpPr>
            <a:spLocks noGrp="1"/>
          </p:cNvSpPr>
          <p:nvPr>
            <p:ph type="sldNum" sz="quarter" idx="24"/>
          </p:nvPr>
        </p:nvSpPr>
        <p:spPr/>
        <p:txBody>
          <a:bodyPr/>
          <a:lstStyle/>
          <a:p>
            <a:fld id="{986939A4-4C9F-2A47-893F-4AF46ABB2528}" type="slidenum">
              <a:rPr lang="en-US" smtClean="0"/>
              <a:t>11</a:t>
            </a:fld>
            <a:endParaRPr lang="en-US"/>
          </a:p>
        </p:txBody>
      </p:sp>
      <p:sp>
        <p:nvSpPr>
          <p:cNvPr id="3" name="Title 2">
            <a:extLst>
              <a:ext uri="{FF2B5EF4-FFF2-40B4-BE49-F238E27FC236}">
                <a16:creationId xmlns:a16="http://schemas.microsoft.com/office/drawing/2014/main" id="{7CB2E515-E38C-3E8C-7169-CD641C4EF747}"/>
              </a:ext>
            </a:extLst>
          </p:cNvPr>
          <p:cNvSpPr>
            <a:spLocks noGrp="1"/>
          </p:cNvSpPr>
          <p:nvPr>
            <p:ph type="title"/>
          </p:nvPr>
        </p:nvSpPr>
        <p:spPr>
          <a:xfrm>
            <a:off x="720271" y="214880"/>
            <a:ext cx="10515600" cy="871992"/>
          </a:xfrm>
        </p:spPr>
        <p:txBody>
          <a:bodyPr/>
          <a:lstStyle/>
          <a:p>
            <a:r>
              <a:rPr lang="en-US" b="1">
                <a:cs typeface="Arial"/>
              </a:rPr>
              <a:t>'Errors Found'</a:t>
            </a:r>
          </a:p>
        </p:txBody>
      </p:sp>
      <p:sp>
        <p:nvSpPr>
          <p:cNvPr id="4" name="Text Placeholder 3">
            <a:extLst>
              <a:ext uri="{FF2B5EF4-FFF2-40B4-BE49-F238E27FC236}">
                <a16:creationId xmlns:a16="http://schemas.microsoft.com/office/drawing/2014/main" id="{3C6CB290-1B64-3433-230C-22BC15E861FA}"/>
              </a:ext>
            </a:extLst>
          </p:cNvPr>
          <p:cNvSpPr>
            <a:spLocks noGrp="1"/>
          </p:cNvSpPr>
          <p:nvPr>
            <p:ph type="body" sz="quarter" idx="25"/>
          </p:nvPr>
        </p:nvSpPr>
        <p:spPr>
          <a:xfrm>
            <a:off x="712107" y="1391331"/>
            <a:ext cx="10767785" cy="3576864"/>
          </a:xfrm>
        </p:spPr>
        <p:txBody>
          <a:bodyPr lIns="91440" tIns="45720" rIns="91440" bIns="45720" anchor="t"/>
          <a:lstStyle/>
          <a:p>
            <a:pPr marL="457200" indent="-457200">
              <a:buFont typeface="Wingdings" panose="05000000000000000000" pitchFamily="2" charset="2"/>
              <a:buChar char="Ø"/>
            </a:pPr>
            <a:r>
              <a:rPr lang="en-US" sz="1600">
                <a:solidFill>
                  <a:srgbClr val="000000"/>
                </a:solidFill>
                <a:cs typeface="Arial"/>
              </a:rPr>
              <a:t>A new 'Errors Found?' column is now available to highlight any errors found on the Fee Table.   It will not be possible to submit if any errors are set to 'yes’.</a:t>
            </a:r>
          </a:p>
          <a:p>
            <a:endParaRPr lang="en-US" sz="1600">
              <a:solidFill>
                <a:srgbClr val="000000"/>
              </a:solidFill>
              <a:cs typeface="Arial"/>
            </a:endParaRPr>
          </a:p>
          <a:p>
            <a:pPr marL="457200" indent="-457200">
              <a:buFont typeface="Wingdings" panose="05000000000000000000" pitchFamily="2" charset="2"/>
              <a:buChar char="Ø"/>
            </a:pPr>
            <a:r>
              <a:rPr lang="en-IE" sz="1600">
                <a:solidFill>
                  <a:srgbClr val="000000"/>
                </a:solidFill>
                <a:cs typeface="Arial"/>
              </a:rPr>
              <a:t>If errors are found they must be amended in order to submit.  </a:t>
            </a:r>
          </a:p>
          <a:p>
            <a:pPr marL="457200" indent="-457200">
              <a:buFont typeface="Wingdings" panose="05000000000000000000" pitchFamily="2" charset="2"/>
              <a:buChar char="Ø"/>
            </a:pPr>
            <a:endParaRPr lang="en-US" sz="1600">
              <a:solidFill>
                <a:srgbClr val="000000"/>
              </a:solidFill>
              <a:cs typeface="Arial"/>
            </a:endParaRPr>
          </a:p>
          <a:p>
            <a:pPr marL="457200" indent="-457200">
              <a:buFont typeface="Wingdings" panose="05000000000000000000" pitchFamily="2" charset="2"/>
              <a:buChar char="Ø"/>
            </a:pPr>
            <a:r>
              <a:rPr lang="en-US" sz="1600">
                <a:solidFill>
                  <a:srgbClr val="000000"/>
                </a:solidFill>
                <a:cs typeface="Arial"/>
              </a:rPr>
              <a:t>Example of errors - if the start and end time of a session has been calculated incorrectly from last years fee table </a:t>
            </a:r>
            <a:endParaRPr lang="en-IE" sz="1600">
              <a:solidFill>
                <a:srgbClr val="000000"/>
              </a:solidFill>
              <a:cs typeface="Arial"/>
            </a:endParaRPr>
          </a:p>
          <a:p>
            <a:endParaRPr lang="en-US" sz="1600">
              <a:solidFill>
                <a:srgbClr val="767171"/>
              </a:solidFill>
              <a:cs typeface="Arial"/>
            </a:endParaRPr>
          </a:p>
          <a:p>
            <a:pPr marL="457200" indent="-457200">
              <a:buFont typeface="Calibri,Sans-Serif"/>
              <a:buChar char="-"/>
            </a:pPr>
            <a:endParaRPr lang="en-US" sz="1600">
              <a:cs typeface="Arial"/>
            </a:endParaRPr>
          </a:p>
          <a:p>
            <a:endParaRPr lang="en-US">
              <a:cs typeface="Arial"/>
            </a:endParaRPr>
          </a:p>
        </p:txBody>
      </p:sp>
      <p:pic>
        <p:nvPicPr>
          <p:cNvPr id="6" name="Picture 5">
            <a:extLst>
              <a:ext uri="{FF2B5EF4-FFF2-40B4-BE49-F238E27FC236}">
                <a16:creationId xmlns:a16="http://schemas.microsoft.com/office/drawing/2014/main" id="{595522FE-21F6-91A9-EB14-BD2DC8E14125}"/>
              </a:ext>
            </a:extLst>
          </p:cNvPr>
          <p:cNvPicPr>
            <a:picLocks noChangeAspect="1"/>
          </p:cNvPicPr>
          <p:nvPr/>
        </p:nvPicPr>
        <p:blipFill rotWithShape="1">
          <a:blip r:embed="rId4"/>
          <a:srcRect b="46763"/>
          <a:stretch/>
        </p:blipFill>
        <p:spPr>
          <a:xfrm>
            <a:off x="1654951" y="4292336"/>
            <a:ext cx="9058221" cy="108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2805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088967"/>
          </a:xfrm>
          <a:solidFill>
            <a:srgbClr val="870B3B"/>
          </a:solidFill>
        </p:spPr>
        <p:txBody>
          <a:bodyPr>
            <a:normAutofit/>
          </a:bodyPr>
          <a:lstStyle/>
          <a:p>
            <a:pPr algn="ctr"/>
            <a:r>
              <a:rPr lang="en-US" sz="4000" b="1">
                <a:solidFill>
                  <a:schemeClr val="bg1"/>
                </a:solidFill>
                <a:latin typeface="Arial"/>
                <a:cs typeface="Arial"/>
              </a:rPr>
              <a:t>Fee Options and Fee Extras</a:t>
            </a:r>
            <a:endParaRPr lang="en-US" sz="4000" b="1">
              <a:solidFill>
                <a:schemeClr val="bg1"/>
              </a:solidFill>
              <a:cs typeface="Arial"/>
            </a:endParaRPr>
          </a:p>
        </p:txBody>
      </p:sp>
      <p:pic>
        <p:nvPicPr>
          <p:cNvPr id="5" name="Graphic 4" descr="Clipboard Partially Checked outline">
            <a:extLst>
              <a:ext uri="{FF2B5EF4-FFF2-40B4-BE49-F238E27FC236}">
                <a16:creationId xmlns:a16="http://schemas.microsoft.com/office/drawing/2014/main" id="{65634507-F143-298F-A71F-34FD222579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049" y="6138154"/>
            <a:ext cx="376796" cy="376796"/>
          </a:xfrm>
          <a:prstGeom prst="rect">
            <a:avLst/>
          </a:prstGeom>
        </p:spPr>
      </p:pic>
      <p:pic>
        <p:nvPicPr>
          <p:cNvPr id="6" name="Graphic 5" descr="Repeat outline">
            <a:extLst>
              <a:ext uri="{FF2B5EF4-FFF2-40B4-BE49-F238E27FC236}">
                <a16:creationId xmlns:a16="http://schemas.microsoft.com/office/drawing/2014/main" id="{AC0EAE1F-9B03-4286-B22D-829550BED3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260" y="6138154"/>
            <a:ext cx="376796" cy="376796"/>
          </a:xfrm>
          <a:prstGeom prst="rect">
            <a:avLst/>
          </a:prstGeom>
        </p:spPr>
      </p:pic>
      <p:pic>
        <p:nvPicPr>
          <p:cNvPr id="7" name="Graphic 6" descr="Daily calendar outline">
            <a:extLst>
              <a:ext uri="{FF2B5EF4-FFF2-40B4-BE49-F238E27FC236}">
                <a16:creationId xmlns:a16="http://schemas.microsoft.com/office/drawing/2014/main" id="{3376F14F-E7DD-AB29-2179-63BF2B3C9E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33471" y="6138154"/>
            <a:ext cx="376796" cy="376796"/>
          </a:xfrm>
          <a:prstGeom prst="rect">
            <a:avLst/>
          </a:prstGeom>
        </p:spPr>
      </p:pic>
      <p:sp>
        <p:nvSpPr>
          <p:cNvPr id="3" name="Subtitle 1">
            <a:extLst>
              <a:ext uri="{FF2B5EF4-FFF2-40B4-BE49-F238E27FC236}">
                <a16:creationId xmlns:a16="http://schemas.microsoft.com/office/drawing/2014/main" id="{A02BE774-0E27-CB1B-DE1A-BFB7CFE438D5}"/>
              </a:ext>
            </a:extLst>
          </p:cNvPr>
          <p:cNvSpPr txBox="1">
            <a:spLocks/>
          </p:cNvSpPr>
          <p:nvPr/>
        </p:nvSpPr>
        <p:spPr>
          <a:xfrm>
            <a:off x="503049" y="1304934"/>
            <a:ext cx="11290298" cy="4740312"/>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400">
                <a:solidFill>
                  <a:srgbClr val="000000"/>
                </a:solidFill>
                <a:cs typeface="Arial"/>
              </a:rPr>
              <a:t>Fee Options:</a:t>
            </a:r>
          </a:p>
          <a:p>
            <a:pPr marL="857250" indent="-857250">
              <a:lnSpc>
                <a:spcPct val="100000"/>
              </a:lnSpc>
              <a:buFont typeface="Wingdings" panose="05000000000000000000" pitchFamily="2" charset="2"/>
              <a:buChar char="Ø"/>
            </a:pPr>
            <a:r>
              <a:rPr lang="en-US" sz="6400">
                <a:solidFill>
                  <a:srgbClr val="000000"/>
                </a:solidFill>
                <a:cs typeface="Arial"/>
              </a:rPr>
              <a:t>A new question has been added stating "Is the session split in two?" If the user selects yes, they will be able to input a second session start and finish time. E.g.  Breakfast club/ Afterschool Club</a:t>
            </a:r>
          </a:p>
          <a:p>
            <a:pPr marL="857250" indent="-857250">
              <a:lnSpc>
                <a:spcPct val="100000"/>
              </a:lnSpc>
              <a:buFont typeface="Wingdings" panose="05000000000000000000" pitchFamily="2" charset="2"/>
              <a:buChar char="Ø"/>
            </a:pPr>
            <a:endParaRPr lang="en-US" sz="6400">
              <a:solidFill>
                <a:srgbClr val="000000"/>
              </a:solidFill>
              <a:cs typeface="Arial"/>
            </a:endParaRPr>
          </a:p>
          <a:p>
            <a:pPr marL="857250" indent="-857250">
              <a:lnSpc>
                <a:spcPct val="100000"/>
              </a:lnSpc>
              <a:buFont typeface="Wingdings" panose="05000000000000000000" pitchFamily="2" charset="2"/>
              <a:buChar char="Ø"/>
            </a:pPr>
            <a:r>
              <a:rPr lang="en-US" sz="6400">
                <a:solidFill>
                  <a:srgbClr val="000000"/>
                </a:solidFill>
                <a:cs typeface="Arial"/>
              </a:rPr>
              <a:t>The session Finish Time cannot be equal or earlier than the Start Time this will block the submission of the fees. </a:t>
            </a:r>
          </a:p>
          <a:p>
            <a:pPr marL="857250" indent="-857250">
              <a:lnSpc>
                <a:spcPct val="100000"/>
              </a:lnSpc>
              <a:buFont typeface="Wingdings" panose="05000000000000000000" pitchFamily="2" charset="2"/>
              <a:buChar char="Ø"/>
            </a:pPr>
            <a:endParaRPr lang="en-US" sz="6400">
              <a:solidFill>
                <a:srgbClr val="000000"/>
              </a:solidFill>
              <a:cs typeface="Arial"/>
            </a:endParaRPr>
          </a:p>
          <a:p>
            <a:pPr marL="857250" indent="-857250">
              <a:lnSpc>
                <a:spcPct val="100000"/>
              </a:lnSpc>
              <a:buFont typeface="Wingdings" panose="05000000000000000000" pitchFamily="2" charset="2"/>
              <a:buChar char="Ø"/>
            </a:pPr>
            <a:r>
              <a:rPr lang="en-US" sz="6400">
                <a:solidFill>
                  <a:srgbClr val="000000"/>
                </a:solidFill>
                <a:cs typeface="Arial"/>
              </a:rPr>
              <a:t>The Second Session Start and Finish time cannot be equal to the First Session Start or Finish time.</a:t>
            </a:r>
          </a:p>
          <a:p>
            <a:pPr marL="857250" indent="-857250">
              <a:lnSpc>
                <a:spcPct val="100000"/>
              </a:lnSpc>
              <a:buFont typeface="Wingdings" panose="05000000000000000000" pitchFamily="2" charset="2"/>
              <a:buChar char="Ø"/>
            </a:pPr>
            <a:endParaRPr lang="en-US" sz="6400">
              <a:solidFill>
                <a:srgbClr val="000000"/>
              </a:solidFill>
              <a:cs typeface="Arial"/>
            </a:endParaRPr>
          </a:p>
          <a:p>
            <a:pPr marL="857250" indent="-857250">
              <a:lnSpc>
                <a:spcPct val="100000"/>
              </a:lnSpc>
              <a:buFont typeface="Wingdings" panose="05000000000000000000" pitchFamily="2" charset="2"/>
              <a:buChar char="Ø"/>
            </a:pPr>
            <a:r>
              <a:rPr lang="en-US" sz="6400">
                <a:solidFill>
                  <a:srgbClr val="000000"/>
                </a:solidFill>
                <a:cs typeface="Arial"/>
              </a:rPr>
              <a:t>If the session is split in two, the hours per day is calculated using both of the  Session Start times and Session Finish times. </a:t>
            </a:r>
          </a:p>
          <a:p>
            <a:endParaRPr lang="en-US" sz="2700">
              <a:solidFill>
                <a:srgbClr val="000000"/>
              </a:solidFill>
              <a:cs typeface="Arial"/>
            </a:endParaRPr>
          </a:p>
          <a:p>
            <a:pPr marL="285750" indent="-285750">
              <a:buFont typeface="Arial,Sans-Serif"/>
              <a:buChar char="•"/>
            </a:pPr>
            <a:endParaRPr lang="en-US" sz="2700">
              <a:solidFill>
                <a:srgbClr val="000000"/>
              </a:solidFill>
              <a:cs typeface="Arial"/>
            </a:endParaRPr>
          </a:p>
          <a:p>
            <a:pPr marL="285750" indent="-285750">
              <a:buFont typeface="Arial,Sans-Serif"/>
              <a:buChar char="•"/>
            </a:pPr>
            <a:endParaRPr lang="en-US" sz="2700">
              <a:solidFill>
                <a:srgbClr val="000000"/>
              </a:solidFill>
              <a:cs typeface="Arial"/>
            </a:endParaRPr>
          </a:p>
          <a:p>
            <a:pPr marL="285750" indent="-285750">
              <a:buFont typeface="Arial,Sans-Serif"/>
              <a:buChar char="•"/>
            </a:pPr>
            <a:endParaRPr lang="en-IE" sz="2500">
              <a:solidFill>
                <a:srgbClr val="000000"/>
              </a:solidFill>
              <a:cs typeface="Arial"/>
            </a:endParaRPr>
          </a:p>
          <a:p>
            <a:pPr marL="285750" indent="-285750">
              <a:buFont typeface="Arial,Sans-Serif"/>
              <a:buChar char="•"/>
            </a:pPr>
            <a:endParaRPr lang="en-IE" sz="2200">
              <a:solidFill>
                <a:srgbClr val="000000"/>
              </a:solidFill>
              <a:cs typeface="Arial"/>
            </a:endParaRPr>
          </a:p>
          <a:p>
            <a:endParaRPr lang="en-US" sz="3200">
              <a:solidFill>
                <a:srgbClr val="767171"/>
              </a:solidFill>
              <a:cs typeface="Arial"/>
            </a:endParaRPr>
          </a:p>
          <a:p>
            <a:pPr marL="285750" indent="-285750">
              <a:buChar char="•"/>
            </a:pPr>
            <a:endParaRPr lang="en-IE" sz="4800" kern="100">
              <a:solidFill>
                <a:srgbClr val="000000"/>
              </a:solidFill>
              <a:ea typeface="Calibri" panose="020F0502020204030204" pitchFamily="34" charset="0"/>
              <a:cs typeface="Times New Roman" panose="02020603050405020304" pitchFamily="18" charset="0"/>
            </a:endParaRPr>
          </a:p>
          <a:p>
            <a:pPr marL="285750" indent="-285750">
              <a:buChar char="•"/>
            </a:pPr>
            <a:endParaRPr lang="en-US" sz="6400">
              <a:solidFill>
                <a:schemeClr val="tx1"/>
              </a:solidFill>
              <a:latin typeface="+mn-lt"/>
              <a:ea typeface="Calibri" panose="020F0502020204030204" pitchFamily="34" charset="0"/>
              <a:cs typeface="Arial" panose="020B0604020202020204"/>
            </a:endParaRPr>
          </a:p>
          <a:p>
            <a:br>
              <a:rPr lang="en-US" sz="1500"/>
            </a:br>
            <a:endParaRPr lang="en-US" sz="1500">
              <a:solidFill>
                <a:schemeClr val="tx1"/>
              </a:solidFill>
            </a:endParaRPr>
          </a:p>
          <a:p>
            <a:r>
              <a:rPr lang="en-US"/>
              <a:t>Fee </a:t>
            </a:r>
            <a:br>
              <a:rPr lang="en-US"/>
            </a:br>
            <a:r>
              <a:rPr lang="en-US">
                <a:solidFill>
                  <a:srgbClr val="FFFFFF"/>
                </a:solidFill>
                <a:cs typeface="Arial"/>
              </a:rPr>
              <a:t>F</a:t>
            </a:r>
            <a:endParaRPr lang="en-US">
              <a:solidFill>
                <a:schemeClr val="tx1"/>
              </a:solidFill>
            </a:endParaRPr>
          </a:p>
        </p:txBody>
      </p:sp>
      <p:pic>
        <p:nvPicPr>
          <p:cNvPr id="9" name="Picture 8" descr="A close-up of a computer screen&#10;&#10;Description automatically generated">
            <a:extLst>
              <a:ext uri="{FF2B5EF4-FFF2-40B4-BE49-F238E27FC236}">
                <a16:creationId xmlns:a16="http://schemas.microsoft.com/office/drawing/2014/main" id="{371734F9-64A9-6F9D-EA84-77AE4CC6E3A7}"/>
              </a:ext>
            </a:extLst>
          </p:cNvPr>
          <p:cNvPicPr>
            <a:picLocks noChangeAspect="1"/>
          </p:cNvPicPr>
          <p:nvPr/>
        </p:nvPicPr>
        <p:blipFill>
          <a:blip r:embed="rId10"/>
          <a:stretch>
            <a:fillRect/>
          </a:stretch>
        </p:blipFill>
        <p:spPr>
          <a:xfrm>
            <a:off x="2425452" y="4443172"/>
            <a:ext cx="7341095" cy="1387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5149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82F5E4-0016-0DD0-5F18-9740162A8EA6}"/>
              </a:ext>
            </a:extLst>
          </p:cNvPr>
          <p:cNvSpPr>
            <a:spLocks noGrp="1"/>
          </p:cNvSpPr>
          <p:nvPr>
            <p:ph type="sldNum" sz="quarter" idx="24"/>
          </p:nvPr>
        </p:nvSpPr>
        <p:spPr/>
        <p:txBody>
          <a:bodyPr/>
          <a:lstStyle/>
          <a:p>
            <a:fld id="{986939A4-4C9F-2A47-893F-4AF46ABB2528}" type="slidenum">
              <a:rPr lang="en-US" smtClean="0"/>
              <a:t>13</a:t>
            </a:fld>
            <a:endParaRPr lang="en-US"/>
          </a:p>
        </p:txBody>
      </p:sp>
      <p:sp>
        <p:nvSpPr>
          <p:cNvPr id="3" name="Title 2">
            <a:extLst>
              <a:ext uri="{FF2B5EF4-FFF2-40B4-BE49-F238E27FC236}">
                <a16:creationId xmlns:a16="http://schemas.microsoft.com/office/drawing/2014/main" id="{8223B849-A154-1723-C1AF-8C6AAA1BEDC8}"/>
              </a:ext>
            </a:extLst>
          </p:cNvPr>
          <p:cNvSpPr>
            <a:spLocks noGrp="1"/>
          </p:cNvSpPr>
          <p:nvPr>
            <p:ph type="title"/>
          </p:nvPr>
        </p:nvSpPr>
        <p:spPr>
          <a:xfrm>
            <a:off x="793406" y="0"/>
            <a:ext cx="10515600" cy="1325563"/>
          </a:xfrm>
        </p:spPr>
        <p:txBody>
          <a:bodyPr/>
          <a:lstStyle/>
          <a:p>
            <a:r>
              <a:rPr lang="en-US" b="1">
                <a:cs typeface="Arial"/>
              </a:rPr>
              <a:t>Fee options </a:t>
            </a:r>
            <a:r>
              <a:rPr lang="en-US" b="1" err="1">
                <a:cs typeface="Arial"/>
              </a:rPr>
              <a:t>ctd</a:t>
            </a:r>
            <a:r>
              <a:rPr lang="en-US" b="1">
                <a:cs typeface="Arial"/>
              </a:rPr>
              <a:t>.</a:t>
            </a:r>
            <a:endParaRPr lang="en-US" b="1"/>
          </a:p>
        </p:txBody>
      </p:sp>
      <p:sp>
        <p:nvSpPr>
          <p:cNvPr id="4" name="Text Placeholder 3">
            <a:extLst>
              <a:ext uri="{FF2B5EF4-FFF2-40B4-BE49-F238E27FC236}">
                <a16:creationId xmlns:a16="http://schemas.microsoft.com/office/drawing/2014/main" id="{1655519C-CA96-180E-44EC-E2EDEFF58CF2}"/>
              </a:ext>
            </a:extLst>
          </p:cNvPr>
          <p:cNvSpPr>
            <a:spLocks noGrp="1"/>
          </p:cNvSpPr>
          <p:nvPr>
            <p:ph type="body" sz="quarter" idx="25"/>
          </p:nvPr>
        </p:nvSpPr>
        <p:spPr>
          <a:xfrm>
            <a:off x="725327" y="1031133"/>
            <a:ext cx="10426013" cy="3278487"/>
          </a:xfrm>
        </p:spPr>
        <p:txBody>
          <a:bodyPr lIns="91440" tIns="45720" rIns="91440" bIns="45720" anchor="t"/>
          <a:lstStyle/>
          <a:p>
            <a:pPr marL="285750" indent="-285750">
              <a:lnSpc>
                <a:spcPct val="100000"/>
              </a:lnSpc>
              <a:buFont typeface="Arial,Sans-Serif"/>
              <a:buChar char="•"/>
            </a:pPr>
            <a:r>
              <a:rPr lang="en-IE" sz="1600">
                <a:solidFill>
                  <a:schemeClr val="tx1"/>
                </a:solidFill>
                <a:cs typeface="Arial"/>
              </a:rPr>
              <a:t>Two enhancements to Fee Table were included this year.</a:t>
            </a:r>
          </a:p>
          <a:p>
            <a:pPr>
              <a:lnSpc>
                <a:spcPct val="100000"/>
              </a:lnSpc>
            </a:pPr>
            <a:endParaRPr lang="en-US" sz="1600">
              <a:solidFill>
                <a:schemeClr val="tx1"/>
              </a:solidFill>
              <a:cs typeface="Arial"/>
            </a:endParaRPr>
          </a:p>
          <a:p>
            <a:pPr marL="1200150" lvl="2" indent="-285750">
              <a:lnSpc>
                <a:spcPct val="100000"/>
              </a:lnSpc>
              <a:buFont typeface="Arial,Sans-Serif"/>
              <a:buChar char="•"/>
            </a:pPr>
            <a:r>
              <a:rPr lang="en-IE" sz="1600">
                <a:solidFill>
                  <a:schemeClr val="tx1"/>
                </a:solidFill>
                <a:cs typeface="Arial"/>
              </a:rPr>
              <a:t>Non-ECCE only Fee Table: The session start and session end times of a Fee Option will now auto calculate. </a:t>
            </a:r>
          </a:p>
          <a:p>
            <a:pPr lvl="2">
              <a:lnSpc>
                <a:spcPct val="100000"/>
              </a:lnSpc>
            </a:pPr>
            <a:endParaRPr lang="en-US" sz="1600">
              <a:solidFill>
                <a:schemeClr val="tx1"/>
              </a:solidFill>
              <a:cs typeface="Arial"/>
            </a:endParaRPr>
          </a:p>
          <a:p>
            <a:pPr lvl="2">
              <a:lnSpc>
                <a:spcPct val="100000"/>
              </a:lnSpc>
            </a:pPr>
            <a:endParaRPr lang="en-US" sz="1600">
              <a:solidFill>
                <a:schemeClr val="tx1"/>
              </a:solidFill>
              <a:cs typeface="Arial"/>
            </a:endParaRPr>
          </a:p>
          <a:p>
            <a:pPr lvl="2">
              <a:lnSpc>
                <a:spcPct val="100000"/>
              </a:lnSpc>
            </a:pPr>
            <a:endParaRPr lang="en-US" sz="1600">
              <a:solidFill>
                <a:schemeClr val="tx1"/>
              </a:solidFill>
              <a:cs typeface="Arial"/>
            </a:endParaRPr>
          </a:p>
          <a:p>
            <a:pPr lvl="2">
              <a:lnSpc>
                <a:spcPct val="100000"/>
              </a:lnSpc>
            </a:pPr>
            <a:endParaRPr lang="en-US" sz="1600">
              <a:solidFill>
                <a:schemeClr val="tx1"/>
              </a:solidFill>
              <a:cs typeface="Arial"/>
            </a:endParaRPr>
          </a:p>
          <a:p>
            <a:pPr lvl="2">
              <a:lnSpc>
                <a:spcPct val="100000"/>
              </a:lnSpc>
            </a:pPr>
            <a:endParaRPr lang="en-US" sz="1600">
              <a:solidFill>
                <a:schemeClr val="tx1"/>
              </a:solidFill>
              <a:cs typeface="Arial"/>
            </a:endParaRPr>
          </a:p>
          <a:p>
            <a:pPr lvl="2">
              <a:lnSpc>
                <a:spcPct val="100000"/>
              </a:lnSpc>
            </a:pPr>
            <a:endParaRPr lang="en-US" sz="1600">
              <a:solidFill>
                <a:schemeClr val="tx1"/>
              </a:solidFill>
              <a:cs typeface="Arial"/>
            </a:endParaRPr>
          </a:p>
          <a:p>
            <a:pPr marL="1200150" lvl="2" indent="-285750">
              <a:lnSpc>
                <a:spcPct val="100000"/>
              </a:lnSpc>
              <a:buFont typeface="Arial,Sans-Serif"/>
              <a:buChar char="•"/>
            </a:pPr>
            <a:r>
              <a:rPr lang="en-IE" sz="1600">
                <a:solidFill>
                  <a:srgbClr val="000000"/>
                </a:solidFill>
                <a:cs typeface="Arial"/>
              </a:rPr>
              <a:t>ECCE only Fee Table: The session end time will auto calculate from the hours selected in the drop down of daily hours. </a:t>
            </a:r>
          </a:p>
          <a:p>
            <a:pPr marL="1200150" lvl="2" indent="-285750">
              <a:lnSpc>
                <a:spcPct val="100000"/>
              </a:lnSpc>
              <a:buFont typeface="Arial,Sans-Serif"/>
              <a:buChar char="•"/>
            </a:pPr>
            <a:endParaRPr lang="en-IE" sz="1600">
              <a:solidFill>
                <a:srgbClr val="000000"/>
              </a:solidFill>
              <a:cs typeface="Arial"/>
            </a:endParaRPr>
          </a:p>
          <a:p>
            <a:pPr marL="1200150" lvl="2" indent="-285750">
              <a:lnSpc>
                <a:spcPct val="100000"/>
              </a:lnSpc>
              <a:buFont typeface="Arial,Sans-Serif"/>
              <a:buChar char="•"/>
            </a:pPr>
            <a:endParaRPr lang="en-US" sz="1600">
              <a:solidFill>
                <a:srgbClr val="000000"/>
              </a:solidFill>
              <a:cs typeface="Arial"/>
            </a:endParaRPr>
          </a:p>
          <a:p>
            <a:endParaRPr lang="en-US">
              <a:cs typeface="Arial"/>
            </a:endParaRPr>
          </a:p>
        </p:txBody>
      </p:sp>
      <p:pic>
        <p:nvPicPr>
          <p:cNvPr id="6" name="Picture 5">
            <a:extLst>
              <a:ext uri="{FF2B5EF4-FFF2-40B4-BE49-F238E27FC236}">
                <a16:creationId xmlns:a16="http://schemas.microsoft.com/office/drawing/2014/main" id="{F4AB0D23-94A0-F99C-C6C8-96E00D08CB5C}"/>
              </a:ext>
            </a:extLst>
          </p:cNvPr>
          <p:cNvPicPr>
            <a:picLocks noChangeAspect="1"/>
          </p:cNvPicPr>
          <p:nvPr/>
        </p:nvPicPr>
        <p:blipFill>
          <a:blip r:embed="rId4"/>
          <a:stretch>
            <a:fillRect/>
          </a:stretch>
        </p:blipFill>
        <p:spPr>
          <a:xfrm>
            <a:off x="3242630" y="4729634"/>
            <a:ext cx="5391405" cy="1199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3152D122-B30B-A1E8-F5C1-8A53B4B95318}"/>
              </a:ext>
            </a:extLst>
          </p:cNvPr>
          <p:cNvPicPr>
            <a:picLocks noChangeAspect="1"/>
          </p:cNvPicPr>
          <p:nvPr/>
        </p:nvPicPr>
        <p:blipFill>
          <a:blip r:embed="rId5"/>
          <a:stretch>
            <a:fillRect/>
          </a:stretch>
        </p:blipFill>
        <p:spPr>
          <a:xfrm>
            <a:off x="3944937" y="2177457"/>
            <a:ext cx="3986792" cy="1870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38235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1AB14B-1F5B-C13D-6FA9-EFD481D91E8B}"/>
              </a:ext>
            </a:extLst>
          </p:cNvPr>
          <p:cNvSpPr>
            <a:spLocks noGrp="1"/>
          </p:cNvSpPr>
          <p:nvPr>
            <p:ph type="sldNum" sz="quarter" idx="24"/>
          </p:nvPr>
        </p:nvSpPr>
        <p:spPr/>
        <p:txBody>
          <a:bodyPr/>
          <a:lstStyle/>
          <a:p>
            <a:fld id="{986939A4-4C9F-2A47-893F-4AF46ABB2528}" type="slidenum">
              <a:rPr lang="en-US" smtClean="0"/>
              <a:t>14</a:t>
            </a:fld>
            <a:endParaRPr lang="en-US"/>
          </a:p>
        </p:txBody>
      </p:sp>
      <p:sp>
        <p:nvSpPr>
          <p:cNvPr id="4" name="Text Placeholder 3">
            <a:extLst>
              <a:ext uri="{FF2B5EF4-FFF2-40B4-BE49-F238E27FC236}">
                <a16:creationId xmlns:a16="http://schemas.microsoft.com/office/drawing/2014/main" id="{51350DAF-8048-4E60-E447-030DB2EB8D53}"/>
              </a:ext>
            </a:extLst>
          </p:cNvPr>
          <p:cNvSpPr>
            <a:spLocks noGrp="1"/>
          </p:cNvSpPr>
          <p:nvPr>
            <p:ph type="body" sz="quarter" idx="25"/>
          </p:nvPr>
        </p:nvSpPr>
        <p:spPr>
          <a:xfrm>
            <a:off x="885824" y="82550"/>
            <a:ext cx="10258425" cy="4502149"/>
          </a:xfrm>
        </p:spPr>
        <p:txBody>
          <a:bodyPr lIns="91440" tIns="45720" rIns="91440" bIns="45720" anchor="t"/>
          <a:lstStyle/>
          <a:p>
            <a:r>
              <a:rPr lang="en-US" sz="2400" b="1">
                <a:solidFill>
                  <a:srgbClr val="870B3B"/>
                </a:solidFill>
                <a:cs typeface="Arial"/>
              </a:rPr>
              <a:t>Fee Extras:</a:t>
            </a:r>
          </a:p>
          <a:p>
            <a:endParaRPr lang="en-US" sz="1800">
              <a:solidFill>
                <a:srgbClr val="000000"/>
              </a:solidFill>
              <a:cs typeface="Arial"/>
            </a:endParaRPr>
          </a:p>
          <a:p>
            <a:pPr marL="457200" indent="-457200">
              <a:buFont typeface="Wingdings" panose="05000000000000000000" pitchFamily="2" charset="2"/>
              <a:buChar char="Ø"/>
            </a:pPr>
            <a:r>
              <a:rPr lang="en-US" sz="1800">
                <a:solidFill>
                  <a:srgbClr val="000000"/>
                </a:solidFill>
                <a:cs typeface="Arial"/>
              </a:rPr>
              <a:t>As per the ECCE Programme Rules, service providers must clearly indicate that they do not offer optional extras.</a:t>
            </a:r>
          </a:p>
          <a:p>
            <a:pPr marL="457200" indent="-457200">
              <a:buFont typeface="Wingdings" panose="05000000000000000000" pitchFamily="2" charset="2"/>
              <a:buChar char="Ø"/>
            </a:pPr>
            <a:endParaRPr lang="en-US" sz="1800">
              <a:solidFill>
                <a:srgbClr val="000000"/>
              </a:solidFill>
              <a:cs typeface="Arial"/>
            </a:endParaRPr>
          </a:p>
          <a:p>
            <a:pPr marL="457200" indent="-457200">
              <a:buFont typeface="Wingdings" panose="05000000000000000000" pitchFamily="2" charset="2"/>
              <a:buChar char="Ø"/>
            </a:pPr>
            <a:r>
              <a:rPr lang="en-US" sz="1800">
                <a:solidFill>
                  <a:srgbClr val="000000"/>
                </a:solidFill>
                <a:cs typeface="Arial"/>
              </a:rPr>
              <a:t>If service does not offer any optional extras the service provider must select ’no optional extras’ in the fee extra section of the Fee Table. </a:t>
            </a:r>
            <a:endParaRPr lang="en-US" sz="1600">
              <a:cs typeface="Arial"/>
            </a:endParaRPr>
          </a:p>
          <a:p>
            <a:pPr marL="457200" indent="-457200">
              <a:buFont typeface="Calibri,Sans-Serif"/>
              <a:buChar char="-"/>
            </a:pPr>
            <a:endParaRPr lang="en-US" sz="1600">
              <a:cs typeface="Arial"/>
            </a:endParaRPr>
          </a:p>
        </p:txBody>
      </p:sp>
      <p:pic>
        <p:nvPicPr>
          <p:cNvPr id="5" name="Picture 4">
            <a:extLst>
              <a:ext uri="{FF2B5EF4-FFF2-40B4-BE49-F238E27FC236}">
                <a16:creationId xmlns:a16="http://schemas.microsoft.com/office/drawing/2014/main" id="{68CD69D6-750A-7435-4167-6EDA01BE4249}"/>
              </a:ext>
            </a:extLst>
          </p:cNvPr>
          <p:cNvPicPr>
            <a:picLocks noChangeAspect="1"/>
          </p:cNvPicPr>
          <p:nvPr/>
        </p:nvPicPr>
        <p:blipFill>
          <a:blip r:embed="rId4"/>
          <a:srcRect/>
          <a:stretch/>
        </p:blipFill>
        <p:spPr>
          <a:xfrm>
            <a:off x="4217168" y="2657985"/>
            <a:ext cx="3603930" cy="3190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4281819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088967"/>
          </a:xfrm>
          <a:solidFill>
            <a:srgbClr val="870B3B"/>
          </a:solidFill>
        </p:spPr>
        <p:txBody>
          <a:bodyPr>
            <a:normAutofit/>
          </a:bodyPr>
          <a:lstStyle/>
          <a:p>
            <a:pPr algn="ctr"/>
            <a:r>
              <a:rPr lang="en-US" sz="4000" b="1">
                <a:solidFill>
                  <a:schemeClr val="bg1"/>
                </a:solidFill>
                <a:latin typeface="Arial"/>
                <a:cs typeface="Arial"/>
              </a:rPr>
              <a:t>Partner Service Fee Table</a:t>
            </a:r>
            <a:endParaRPr lang="en-US" sz="4000" b="1">
              <a:solidFill>
                <a:schemeClr val="bg1"/>
              </a:solidFill>
              <a:cs typeface="Arial"/>
            </a:endParaRPr>
          </a:p>
        </p:txBody>
      </p:sp>
      <p:pic>
        <p:nvPicPr>
          <p:cNvPr id="5" name="Graphic 4" descr="Clipboard Partially Checked outline">
            <a:extLst>
              <a:ext uri="{FF2B5EF4-FFF2-40B4-BE49-F238E27FC236}">
                <a16:creationId xmlns:a16="http://schemas.microsoft.com/office/drawing/2014/main" id="{65634507-F143-298F-A71F-34FD222579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049" y="6138154"/>
            <a:ext cx="376796" cy="376796"/>
          </a:xfrm>
          <a:prstGeom prst="rect">
            <a:avLst/>
          </a:prstGeom>
        </p:spPr>
      </p:pic>
      <p:pic>
        <p:nvPicPr>
          <p:cNvPr id="6" name="Graphic 5" descr="Repeat outline">
            <a:extLst>
              <a:ext uri="{FF2B5EF4-FFF2-40B4-BE49-F238E27FC236}">
                <a16:creationId xmlns:a16="http://schemas.microsoft.com/office/drawing/2014/main" id="{AC0EAE1F-9B03-4286-B22D-829550BED3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260" y="6138154"/>
            <a:ext cx="376796" cy="376796"/>
          </a:xfrm>
          <a:prstGeom prst="rect">
            <a:avLst/>
          </a:prstGeom>
        </p:spPr>
      </p:pic>
      <p:pic>
        <p:nvPicPr>
          <p:cNvPr id="7" name="Graphic 6" descr="Daily calendar outline">
            <a:extLst>
              <a:ext uri="{FF2B5EF4-FFF2-40B4-BE49-F238E27FC236}">
                <a16:creationId xmlns:a16="http://schemas.microsoft.com/office/drawing/2014/main" id="{3376F14F-E7DD-AB29-2179-63BF2B3C9E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33471" y="6138154"/>
            <a:ext cx="376796" cy="376796"/>
          </a:xfrm>
          <a:prstGeom prst="rect">
            <a:avLst/>
          </a:prstGeom>
        </p:spPr>
      </p:pic>
      <p:sp>
        <p:nvSpPr>
          <p:cNvPr id="3" name="Subtitle 1">
            <a:extLst>
              <a:ext uri="{FF2B5EF4-FFF2-40B4-BE49-F238E27FC236}">
                <a16:creationId xmlns:a16="http://schemas.microsoft.com/office/drawing/2014/main" id="{A02BE774-0E27-CB1B-DE1A-BFB7CFE438D5}"/>
              </a:ext>
            </a:extLst>
          </p:cNvPr>
          <p:cNvSpPr txBox="1">
            <a:spLocks/>
          </p:cNvSpPr>
          <p:nvPr/>
        </p:nvSpPr>
        <p:spPr>
          <a:xfrm>
            <a:off x="503049" y="1457334"/>
            <a:ext cx="11260326" cy="3748585"/>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5100" b="1">
                <a:solidFill>
                  <a:srgbClr val="870B3B"/>
                </a:solidFill>
                <a:effectLst/>
                <a:latin typeface="+mj-lt"/>
              </a:rPr>
              <a:t>Inclusion of Fee </a:t>
            </a:r>
            <a:r>
              <a:rPr lang="en-US" sz="5100" b="1">
                <a:solidFill>
                  <a:srgbClr val="870B3B"/>
                </a:solidFill>
                <a:latin typeface="+mj-lt"/>
              </a:rPr>
              <a:t>Caps:</a:t>
            </a:r>
            <a:endParaRPr lang="en-US" sz="5100" b="1">
              <a:solidFill>
                <a:srgbClr val="870B3B"/>
              </a:solidFill>
              <a:latin typeface="+mn-lt"/>
              <a:cs typeface="Arial"/>
            </a:endParaRPr>
          </a:p>
          <a:p>
            <a:pPr marL="285750" indent="-285750">
              <a:buFont typeface="Arial" panose="020B0604020202020204" pitchFamily="34" charset="0"/>
              <a:buChar char="•"/>
            </a:pPr>
            <a:r>
              <a:rPr lang="en-US" sz="6000">
                <a:solidFill>
                  <a:schemeClr val="tx1"/>
                </a:solidFill>
                <a:latin typeface="+mj-lt"/>
              </a:rPr>
              <a:t> A cap on fees will be in place from 1st September 2024. These will only apply to </a:t>
            </a:r>
            <a:r>
              <a:rPr lang="en-US" sz="6000" b="1" u="sng">
                <a:solidFill>
                  <a:schemeClr val="tx1"/>
                </a:solidFill>
                <a:latin typeface="+mj-lt"/>
              </a:rPr>
              <a:t>first time partner services</a:t>
            </a:r>
            <a:r>
              <a:rPr lang="en-US" sz="6000">
                <a:solidFill>
                  <a:schemeClr val="tx1"/>
                </a:solidFill>
                <a:latin typeface="+mj-lt"/>
              </a:rPr>
              <a:t> who contract into Core Funding for the first time in the 24/25 Programme Year.</a:t>
            </a:r>
          </a:p>
          <a:p>
            <a:endParaRPr lang="en-US" sz="6000">
              <a:solidFill>
                <a:schemeClr val="tx1"/>
              </a:solidFill>
              <a:latin typeface="+mj-lt"/>
              <a:cs typeface="Arial"/>
            </a:endParaRPr>
          </a:p>
          <a:p>
            <a:pPr marL="285750" indent="-285750">
              <a:buFont typeface="Arial" panose="020B0604020202020204" pitchFamily="34" charset="0"/>
              <a:buChar char="•"/>
            </a:pPr>
            <a:r>
              <a:rPr lang="en-US" sz="6000">
                <a:solidFill>
                  <a:schemeClr val="tx1"/>
                </a:solidFill>
                <a:latin typeface="+mj-lt"/>
                <a:cs typeface="Arial"/>
              </a:rPr>
              <a:t>The cap on fees will extend to all Partner Services in the 25/26 Programme Year. </a:t>
            </a:r>
          </a:p>
          <a:p>
            <a:endParaRPr lang="en-US" sz="6000">
              <a:solidFill>
                <a:schemeClr val="tx1"/>
              </a:solidFill>
              <a:latin typeface="+mj-lt"/>
              <a:cs typeface="Arial"/>
            </a:endParaRPr>
          </a:p>
          <a:p>
            <a:pPr marL="285750" indent="-285750">
              <a:buFont typeface="Arial" panose="020B0604020202020204" pitchFamily="34" charset="0"/>
              <a:buChar char="•"/>
            </a:pPr>
            <a:r>
              <a:rPr lang="en-US" sz="6000">
                <a:solidFill>
                  <a:schemeClr val="tx1"/>
                </a:solidFill>
                <a:latin typeface="+mj-lt"/>
                <a:cs typeface="Arial"/>
              </a:rPr>
              <a:t>The maximum allowable fee under each fee cap band will be reviewed  by DCEDIY on an annual basis.</a:t>
            </a:r>
            <a:endParaRPr lang="en-US" sz="6000">
              <a:solidFill>
                <a:schemeClr val="tx1"/>
              </a:solidFill>
              <a:ea typeface="+mn-lt"/>
              <a:cs typeface="+mn-lt"/>
            </a:endParaRPr>
          </a:p>
          <a:p>
            <a:pPr marL="285750" indent="-285750">
              <a:buChar char="•"/>
            </a:pPr>
            <a:endParaRPr lang="en-US" sz="6000">
              <a:solidFill>
                <a:schemeClr val="tx1"/>
              </a:solidFill>
              <a:latin typeface="+mj-lt"/>
              <a:ea typeface="Calibri" panose="020F0502020204030204" pitchFamily="34" charset="0"/>
              <a:cs typeface="Arial"/>
            </a:endParaRPr>
          </a:p>
          <a:p>
            <a:pPr marL="285750" indent="-285750">
              <a:buChar char="•"/>
            </a:pPr>
            <a:endParaRPr lang="en-IE" sz="5500" kern="100">
              <a:solidFill>
                <a:schemeClr val="tx1"/>
              </a:solidFill>
              <a:latin typeface="+mj-lt"/>
              <a:ea typeface="Calibri" panose="020F0502020204030204" pitchFamily="34" charset="0"/>
              <a:cs typeface="Segoe UI"/>
            </a:endParaRPr>
          </a:p>
          <a:p>
            <a:pPr marL="285750" indent="-285750">
              <a:buFont typeface="Arial" panose="020B0604020202020204" pitchFamily="34" charset="0"/>
              <a:buChar char="•"/>
            </a:pPr>
            <a:endParaRPr lang="en-IE" sz="4800" kern="100">
              <a:solidFill>
                <a:schemeClr val="tx1"/>
              </a:solidFill>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6400">
              <a:solidFill>
                <a:schemeClr val="tx1"/>
              </a:solidFill>
              <a:latin typeface="+mj-lt"/>
              <a:ea typeface="Calibri" panose="020F0502020204030204" pitchFamily="34" charset="0"/>
              <a:cs typeface="Arial" panose="020B0604020202020204"/>
            </a:endParaRPr>
          </a:p>
          <a:p>
            <a:br>
              <a:rPr lang="en-US" sz="1500"/>
            </a:br>
            <a:endParaRPr lang="en-US" sz="1500">
              <a:solidFill>
                <a:schemeClr val="tx1"/>
              </a:solidFill>
            </a:endParaRPr>
          </a:p>
          <a:p>
            <a:br>
              <a:rPr lang="en-US"/>
            </a:br>
            <a:endParaRPr lang="en-US">
              <a:solidFill>
                <a:schemeClr val="tx1"/>
              </a:solidFill>
            </a:endParaRPr>
          </a:p>
        </p:txBody>
      </p:sp>
      <p:graphicFrame>
        <p:nvGraphicFramePr>
          <p:cNvPr id="12" name="Table 11">
            <a:extLst>
              <a:ext uri="{FF2B5EF4-FFF2-40B4-BE49-F238E27FC236}">
                <a16:creationId xmlns:a16="http://schemas.microsoft.com/office/drawing/2014/main" id="{4B261B08-56DE-5759-2AEE-2CE0F01C8C6C}"/>
              </a:ext>
            </a:extLst>
          </p:cNvPr>
          <p:cNvGraphicFramePr>
            <a:graphicFrameLocks noGrp="1"/>
          </p:cNvGraphicFramePr>
          <p:nvPr>
            <p:extLst>
              <p:ext uri="{D42A27DB-BD31-4B8C-83A1-F6EECF244321}">
                <p14:modId xmlns:p14="http://schemas.microsoft.com/office/powerpoint/2010/main" val="1539270035"/>
              </p:ext>
            </p:extLst>
          </p:nvPr>
        </p:nvGraphicFramePr>
        <p:xfrm>
          <a:off x="2685017" y="3526751"/>
          <a:ext cx="6821965" cy="2145286"/>
        </p:xfrm>
        <a:graphic>
          <a:graphicData uri="http://schemas.openxmlformats.org/drawingml/2006/table">
            <a:tbl>
              <a:tblPr firstRow="1" firstCol="1" bandRow="1">
                <a:tableStyleId>{5C22544A-7EE6-4342-B048-85BDC9FD1C3A}</a:tableStyleId>
              </a:tblPr>
              <a:tblGrid>
                <a:gridCol w="970881">
                  <a:extLst>
                    <a:ext uri="{9D8B030D-6E8A-4147-A177-3AD203B41FA5}">
                      <a16:colId xmlns:a16="http://schemas.microsoft.com/office/drawing/2014/main" val="410367850"/>
                    </a:ext>
                  </a:extLst>
                </a:gridCol>
                <a:gridCol w="2682177">
                  <a:extLst>
                    <a:ext uri="{9D8B030D-6E8A-4147-A177-3AD203B41FA5}">
                      <a16:colId xmlns:a16="http://schemas.microsoft.com/office/drawing/2014/main" val="1471764026"/>
                    </a:ext>
                  </a:extLst>
                </a:gridCol>
                <a:gridCol w="3168907">
                  <a:extLst>
                    <a:ext uri="{9D8B030D-6E8A-4147-A177-3AD203B41FA5}">
                      <a16:colId xmlns:a16="http://schemas.microsoft.com/office/drawing/2014/main" val="1726499491"/>
                    </a:ext>
                  </a:extLst>
                </a:gridCol>
              </a:tblGrid>
              <a:tr h="543056">
                <a:tc>
                  <a:txBody>
                    <a:bodyPr/>
                    <a:lstStyle/>
                    <a:p>
                      <a:pPr>
                        <a:spcAft>
                          <a:spcPts val="800"/>
                        </a:spcAft>
                      </a:pPr>
                      <a:r>
                        <a:rPr lang="en-IE" sz="1000">
                          <a:effectLst/>
                        </a:rPr>
                        <a:t>Fee Band</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Hours per week offered under fee option </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Maximum allowable fee for New Partner Services</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48609616"/>
                  </a:ext>
                </a:extLst>
              </a:tr>
              <a:tr h="265063">
                <a:tc>
                  <a:txBody>
                    <a:bodyPr/>
                    <a:lstStyle/>
                    <a:p>
                      <a:pPr algn="just">
                        <a:spcAft>
                          <a:spcPts val="800"/>
                        </a:spcAft>
                      </a:pPr>
                      <a:r>
                        <a:rPr lang="en-IE" sz="1000">
                          <a:effectLst/>
                        </a:rPr>
                        <a:t>A</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Less than 10 hours</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€65</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532040323"/>
                  </a:ext>
                </a:extLst>
              </a:tr>
              <a:tr h="265063">
                <a:tc>
                  <a:txBody>
                    <a:bodyPr/>
                    <a:lstStyle/>
                    <a:p>
                      <a:pPr algn="just">
                        <a:spcAft>
                          <a:spcPts val="800"/>
                        </a:spcAft>
                      </a:pPr>
                      <a:r>
                        <a:rPr lang="en-IE" sz="1000">
                          <a:effectLst/>
                        </a:rPr>
                        <a:t>B</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10 hours to 19hours 59 minutes</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€130</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927216433"/>
                  </a:ext>
                </a:extLst>
              </a:tr>
              <a:tr h="265063">
                <a:tc>
                  <a:txBody>
                    <a:bodyPr/>
                    <a:lstStyle/>
                    <a:p>
                      <a:pPr algn="just">
                        <a:spcAft>
                          <a:spcPts val="800"/>
                        </a:spcAft>
                      </a:pPr>
                      <a:r>
                        <a:rPr lang="en-IE" sz="1000">
                          <a:effectLst/>
                        </a:rPr>
                        <a:t>C</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20 hours to 29 hours 59 minutes</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€195</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334141495"/>
                  </a:ext>
                </a:extLst>
              </a:tr>
              <a:tr h="265063">
                <a:tc>
                  <a:txBody>
                    <a:bodyPr/>
                    <a:lstStyle/>
                    <a:p>
                      <a:pPr algn="just">
                        <a:spcAft>
                          <a:spcPts val="800"/>
                        </a:spcAft>
                      </a:pPr>
                      <a:r>
                        <a:rPr lang="en-IE" sz="1000">
                          <a:effectLst/>
                        </a:rPr>
                        <a:t>D</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30 hours to 39 hours 59 minutes </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€260</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39301700"/>
                  </a:ext>
                </a:extLst>
              </a:tr>
              <a:tr h="276915">
                <a:tc>
                  <a:txBody>
                    <a:bodyPr/>
                    <a:lstStyle/>
                    <a:p>
                      <a:pPr algn="just">
                        <a:spcAft>
                          <a:spcPts val="800"/>
                        </a:spcAft>
                      </a:pPr>
                      <a:r>
                        <a:rPr lang="en-IE" sz="1000">
                          <a:effectLst/>
                        </a:rPr>
                        <a:t>E</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40 hours to 49 hours 59 minutes</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€325</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2977703070"/>
                  </a:ext>
                </a:extLst>
              </a:tr>
              <a:tr h="265063">
                <a:tc>
                  <a:txBody>
                    <a:bodyPr/>
                    <a:lstStyle/>
                    <a:p>
                      <a:pPr algn="just">
                        <a:spcAft>
                          <a:spcPts val="800"/>
                        </a:spcAft>
                      </a:pPr>
                      <a:r>
                        <a:rPr lang="en-IE" sz="1000">
                          <a:effectLst/>
                        </a:rPr>
                        <a:t>F</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More than 50 hours</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spcAft>
                          <a:spcPts val="800"/>
                        </a:spcAft>
                      </a:pPr>
                      <a:r>
                        <a:rPr lang="en-IE" sz="1000">
                          <a:effectLst/>
                        </a:rPr>
                        <a:t>€390</a:t>
                      </a:r>
                      <a:endParaRPr lang="en-IE"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val="4076409920"/>
                  </a:ext>
                </a:extLst>
              </a:tr>
            </a:tbl>
          </a:graphicData>
        </a:graphic>
      </p:graphicFrame>
    </p:spTree>
    <p:custDataLst>
      <p:tags r:id="rId1"/>
    </p:custDataLst>
    <p:extLst>
      <p:ext uri="{BB962C8B-B14F-4D97-AF65-F5344CB8AC3E}">
        <p14:creationId xmlns:p14="http://schemas.microsoft.com/office/powerpoint/2010/main" val="3756649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1E61A-7685-44D3-D83B-CD96C765E391}"/>
              </a:ext>
            </a:extLst>
          </p:cNvPr>
          <p:cNvSpPr>
            <a:spLocks noGrp="1"/>
          </p:cNvSpPr>
          <p:nvPr>
            <p:ph type="sldNum" sz="quarter" idx="24"/>
          </p:nvPr>
        </p:nvSpPr>
        <p:spPr/>
        <p:txBody>
          <a:bodyPr/>
          <a:lstStyle/>
          <a:p>
            <a:fld id="{986939A4-4C9F-2A47-893F-4AF46ABB2528}" type="slidenum">
              <a:rPr lang="en-US" smtClean="0"/>
              <a:t>16</a:t>
            </a:fld>
            <a:endParaRPr lang="en-US"/>
          </a:p>
        </p:txBody>
      </p:sp>
      <p:sp>
        <p:nvSpPr>
          <p:cNvPr id="3" name="Title 2">
            <a:extLst>
              <a:ext uri="{FF2B5EF4-FFF2-40B4-BE49-F238E27FC236}">
                <a16:creationId xmlns:a16="http://schemas.microsoft.com/office/drawing/2014/main" id="{0A167BBB-2A6A-6D8C-A5BE-85CB86DF3B79}"/>
              </a:ext>
            </a:extLst>
          </p:cNvPr>
          <p:cNvSpPr>
            <a:spLocks noGrp="1"/>
          </p:cNvSpPr>
          <p:nvPr>
            <p:ph type="title"/>
          </p:nvPr>
        </p:nvSpPr>
        <p:spPr>
          <a:xfrm>
            <a:off x="838200" y="136525"/>
            <a:ext cx="10515600" cy="1325563"/>
          </a:xfrm>
        </p:spPr>
        <p:txBody>
          <a:bodyPr/>
          <a:lstStyle/>
          <a:p>
            <a:r>
              <a:rPr lang="en-US" b="1"/>
              <a:t>Parent Statement</a:t>
            </a:r>
            <a:endParaRPr lang="en-IE" b="1"/>
          </a:p>
        </p:txBody>
      </p:sp>
      <p:sp>
        <p:nvSpPr>
          <p:cNvPr id="5" name="Text Placeholder 3">
            <a:extLst>
              <a:ext uri="{FF2B5EF4-FFF2-40B4-BE49-F238E27FC236}">
                <a16:creationId xmlns:a16="http://schemas.microsoft.com/office/drawing/2014/main" id="{A1E90136-D8A9-C68F-B391-DDA6691DB912}"/>
              </a:ext>
            </a:extLst>
          </p:cNvPr>
          <p:cNvSpPr txBox="1">
            <a:spLocks/>
          </p:cNvSpPr>
          <p:nvPr/>
        </p:nvSpPr>
        <p:spPr>
          <a:xfrm>
            <a:off x="377381" y="1369414"/>
            <a:ext cx="6847482" cy="411917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lumMod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5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lumMod val="5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lumMod val="5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28600">
              <a:buFont typeface="Arial" panose="020B0604020202020204" pitchFamily="34" charset="0"/>
              <a:buChar char="•"/>
            </a:pPr>
            <a:r>
              <a:rPr lang="en-US" sz="1900">
                <a:solidFill>
                  <a:schemeClr val="tx1"/>
                </a:solidFill>
              </a:rPr>
              <a:t>A Parent Statement must be created after the Fee Table has been submitted.</a:t>
            </a:r>
          </a:p>
          <a:p>
            <a:pPr marL="457200" indent="-228600">
              <a:buFont typeface="Arial" panose="020B0604020202020204" pitchFamily="34" charset="0"/>
              <a:buChar char="•"/>
            </a:pPr>
            <a:r>
              <a:rPr lang="en-US" sz="1900">
                <a:solidFill>
                  <a:schemeClr val="tx1"/>
                </a:solidFill>
              </a:rPr>
              <a:t>A Partner Service parent statement will be made available to Partner Services. </a:t>
            </a:r>
          </a:p>
          <a:p>
            <a:pPr marL="457200" indent="-228600">
              <a:buFont typeface="Arial" panose="020B0604020202020204" pitchFamily="34" charset="0"/>
              <a:buChar char="•"/>
            </a:pPr>
            <a:r>
              <a:rPr lang="en-US" sz="1900">
                <a:solidFill>
                  <a:schemeClr val="tx1"/>
                </a:solidFill>
              </a:rPr>
              <a:t>Approved parent statement will be available to Approved Providers.</a:t>
            </a:r>
          </a:p>
          <a:p>
            <a:pPr marL="457200" indent="-228600">
              <a:buFont typeface="Arial" panose="020B0604020202020204" pitchFamily="34" charset="0"/>
              <a:buChar char="•"/>
            </a:pPr>
            <a:r>
              <a:rPr lang="en-US" sz="1900">
                <a:solidFill>
                  <a:schemeClr val="tx1"/>
                </a:solidFill>
              </a:rPr>
              <a:t>You must provide an up-to-date parent statement to each </a:t>
            </a:r>
            <a:r>
              <a:rPr lang="en-US" sz="1900" u="sng">
                <a:solidFill>
                  <a:schemeClr val="tx1"/>
                </a:solidFill>
              </a:rPr>
              <a:t>family</a:t>
            </a:r>
            <a:r>
              <a:rPr lang="en-US" sz="1900">
                <a:solidFill>
                  <a:schemeClr val="tx1"/>
                </a:solidFill>
              </a:rPr>
              <a:t> in your service for the 2024/25 programme year.</a:t>
            </a:r>
          </a:p>
          <a:p>
            <a:pPr marL="457200" indent="-228600">
              <a:buFont typeface="Arial" panose="020B0604020202020204" pitchFamily="34" charset="0"/>
              <a:buChar char="•"/>
            </a:pPr>
            <a:r>
              <a:rPr lang="en-US" sz="1900">
                <a:solidFill>
                  <a:schemeClr val="tx1"/>
                </a:solidFill>
              </a:rPr>
              <a:t>Parent Statement needs to be physically signed by parent and provider and kept on file</a:t>
            </a:r>
          </a:p>
          <a:p>
            <a:pPr marL="457200" indent="-228600">
              <a:buFont typeface="Arial" panose="020B0604020202020204" pitchFamily="34" charset="0"/>
              <a:buChar char="•"/>
            </a:pPr>
            <a:r>
              <a:rPr lang="en-US" sz="1900">
                <a:solidFill>
                  <a:schemeClr val="tx1"/>
                </a:solidFill>
              </a:rPr>
              <a:t>Only the last page of the parent statement needs to be printed, signed and returned.  A new page has been included for this purpose on the Parent Statement.</a:t>
            </a:r>
          </a:p>
          <a:p>
            <a:pPr marL="457200" indent="-228600">
              <a:buFont typeface="Arial" panose="020B0604020202020204" pitchFamily="34" charset="0"/>
              <a:buChar char="•"/>
            </a:pPr>
            <a:endParaRPr lang="en-US" sz="1900">
              <a:solidFill>
                <a:schemeClr val="tx1"/>
              </a:solidFill>
            </a:endParaRPr>
          </a:p>
          <a:p>
            <a:pPr marL="457200" indent="-228600">
              <a:buFont typeface="Arial" panose="020B0604020202020204" pitchFamily="34" charset="0"/>
              <a:buChar char="•"/>
            </a:pPr>
            <a:endParaRPr lang="en-US" sz="1900">
              <a:solidFill>
                <a:schemeClr val="tx1"/>
              </a:solidFill>
            </a:endParaRPr>
          </a:p>
        </p:txBody>
      </p:sp>
      <p:pic>
        <p:nvPicPr>
          <p:cNvPr id="8" name="Picture 2">
            <a:extLst>
              <a:ext uri="{FF2B5EF4-FFF2-40B4-BE49-F238E27FC236}">
                <a16:creationId xmlns:a16="http://schemas.microsoft.com/office/drawing/2014/main" id="{A4D07271-92ED-6FAB-22AD-F52047422E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29" b="-3"/>
          <a:stretch/>
        </p:blipFill>
        <p:spPr bwMode="auto">
          <a:xfrm>
            <a:off x="7685682" y="1392074"/>
            <a:ext cx="3941064" cy="4096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4692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E1E61A-7685-44D3-D83B-CD96C765E391}"/>
              </a:ext>
            </a:extLst>
          </p:cNvPr>
          <p:cNvSpPr>
            <a:spLocks noGrp="1"/>
          </p:cNvSpPr>
          <p:nvPr>
            <p:ph type="sldNum" sz="quarter" idx="24"/>
          </p:nvPr>
        </p:nvSpPr>
        <p:spPr/>
        <p:txBody>
          <a:bodyPr/>
          <a:lstStyle/>
          <a:p>
            <a:fld id="{986939A4-4C9F-2A47-893F-4AF46ABB2528}" type="slidenum">
              <a:rPr lang="en-US" smtClean="0"/>
              <a:t>17</a:t>
            </a:fld>
            <a:endParaRPr lang="en-US"/>
          </a:p>
        </p:txBody>
      </p:sp>
      <p:sp>
        <p:nvSpPr>
          <p:cNvPr id="3" name="Title 2">
            <a:extLst>
              <a:ext uri="{FF2B5EF4-FFF2-40B4-BE49-F238E27FC236}">
                <a16:creationId xmlns:a16="http://schemas.microsoft.com/office/drawing/2014/main" id="{0A167BBB-2A6A-6D8C-A5BE-85CB86DF3B79}"/>
              </a:ext>
            </a:extLst>
          </p:cNvPr>
          <p:cNvSpPr>
            <a:spLocks noGrp="1"/>
          </p:cNvSpPr>
          <p:nvPr>
            <p:ph type="title"/>
          </p:nvPr>
        </p:nvSpPr>
        <p:spPr>
          <a:xfrm>
            <a:off x="838200" y="136525"/>
            <a:ext cx="10515600" cy="1325563"/>
          </a:xfrm>
        </p:spPr>
        <p:txBody>
          <a:bodyPr/>
          <a:lstStyle/>
          <a:p>
            <a:r>
              <a:rPr lang="en-US" b="1"/>
              <a:t>Parent Statement </a:t>
            </a:r>
            <a:r>
              <a:rPr lang="en-US" b="1" err="1"/>
              <a:t>ctd</a:t>
            </a:r>
            <a:r>
              <a:rPr lang="en-US" b="1"/>
              <a:t>.</a:t>
            </a:r>
            <a:endParaRPr lang="en-IE" b="1"/>
          </a:p>
        </p:txBody>
      </p:sp>
      <p:sp>
        <p:nvSpPr>
          <p:cNvPr id="4" name="Text Placeholder 3">
            <a:extLst>
              <a:ext uri="{FF2B5EF4-FFF2-40B4-BE49-F238E27FC236}">
                <a16:creationId xmlns:a16="http://schemas.microsoft.com/office/drawing/2014/main" id="{BCE5E0AC-F3E3-5EE2-323B-A8D626BC3152}"/>
              </a:ext>
            </a:extLst>
          </p:cNvPr>
          <p:cNvSpPr>
            <a:spLocks noGrp="1"/>
          </p:cNvSpPr>
          <p:nvPr>
            <p:ph type="body" sz="quarter" idx="25"/>
          </p:nvPr>
        </p:nvSpPr>
        <p:spPr>
          <a:xfrm>
            <a:off x="838200" y="1748184"/>
            <a:ext cx="10303276" cy="3361632"/>
          </a:xfrm>
        </p:spPr>
        <p:txBody>
          <a:bodyPr lIns="91440" tIns="45720" rIns="91440" bIns="45720" anchor="t"/>
          <a:lstStyle/>
          <a:p>
            <a:pPr marL="457200" indent="-457200">
              <a:buFont typeface="Wingdings" panose="05000000000000000000" pitchFamily="2" charset="2"/>
              <a:buChar char="Ø"/>
            </a:pPr>
            <a:r>
              <a:rPr lang="en-US" sz="1600">
                <a:solidFill>
                  <a:schemeClr val="tx1"/>
                </a:solidFill>
                <a:cs typeface="Arial" panose="020B0604020202020204"/>
              </a:rPr>
              <a:t>Each time a change is made to the Fee Table, the parent statement must be updated and re circulated to Parents/Guardian, however you do not need to obtain a new signature, but proof of circulation should be kept on file.</a:t>
            </a:r>
          </a:p>
          <a:p>
            <a:pPr marL="457200" indent="-457200">
              <a:buFont typeface="Wingdings" panose="05000000000000000000" pitchFamily="2" charset="2"/>
              <a:buChar char="Ø"/>
            </a:pPr>
            <a:endParaRPr lang="en-US" sz="1600">
              <a:solidFill>
                <a:schemeClr val="tx1"/>
              </a:solidFill>
              <a:cs typeface="Arial" panose="020B0604020202020204"/>
            </a:endParaRPr>
          </a:p>
          <a:p>
            <a:pPr marL="457200" indent="-457200">
              <a:buFont typeface="Wingdings" panose="05000000000000000000" pitchFamily="2" charset="2"/>
              <a:buChar char="Ø"/>
            </a:pPr>
            <a:r>
              <a:rPr lang="en-US" sz="1600">
                <a:solidFill>
                  <a:schemeClr val="tx1"/>
                </a:solidFill>
                <a:cs typeface="Arial" panose="020B0604020202020204"/>
              </a:rPr>
              <a:t>If the service status changes at any point throughout the year, e.g. an approved provider becomes a Partner Service, a new version of the Parent Statement must be updated and circulated to parents/guardians and you will need to obtain a new signature from the parents. </a:t>
            </a:r>
          </a:p>
          <a:p>
            <a:endParaRPr lang="en-US" sz="1600">
              <a:solidFill>
                <a:schemeClr val="tx1"/>
              </a:solidFill>
              <a:cs typeface="Arial" panose="020B0604020202020204"/>
            </a:endParaRPr>
          </a:p>
          <a:p>
            <a:pPr marL="457200" indent="-457200">
              <a:buFont typeface="Wingdings" panose="05000000000000000000" pitchFamily="2" charset="2"/>
              <a:buChar char="Ø"/>
            </a:pPr>
            <a:r>
              <a:rPr lang="en-US" sz="1600">
                <a:solidFill>
                  <a:schemeClr val="tx1"/>
                </a:solidFill>
                <a:cs typeface="Arial" panose="020B0604020202020204"/>
              </a:rPr>
              <a:t>Up to date fee table and parent statement must be printed and displayed in an accessible area for parents/guardians to view and on any online platform maintained by the service provider e.g. website</a:t>
            </a:r>
          </a:p>
          <a:p>
            <a:pPr marL="457200" indent="-457200">
              <a:buFont typeface="Calibri" panose="020B0604020202020204" pitchFamily="34" charset="0"/>
              <a:buChar char="-"/>
            </a:pPr>
            <a:endParaRPr lang="en-US">
              <a:cs typeface="Arial" panose="020B0604020202020204"/>
            </a:endParaRPr>
          </a:p>
          <a:p>
            <a:endParaRPr lang="en-IE"/>
          </a:p>
        </p:txBody>
      </p:sp>
    </p:spTree>
    <p:custDataLst>
      <p:tags r:id="rId1"/>
    </p:custDataLst>
    <p:extLst>
      <p:ext uri="{BB962C8B-B14F-4D97-AF65-F5344CB8AC3E}">
        <p14:creationId xmlns:p14="http://schemas.microsoft.com/office/powerpoint/2010/main" val="1663572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088967"/>
          </a:xfrm>
          <a:solidFill>
            <a:srgbClr val="870B3B"/>
          </a:solidFill>
        </p:spPr>
        <p:txBody>
          <a:bodyPr>
            <a:normAutofit/>
          </a:bodyPr>
          <a:lstStyle/>
          <a:p>
            <a:pPr algn="ctr"/>
            <a:r>
              <a:rPr lang="en-US" sz="4000" b="1">
                <a:solidFill>
                  <a:schemeClr val="bg1"/>
                </a:solidFill>
              </a:rPr>
              <a:t>Recap on tasks required</a:t>
            </a:r>
            <a:endParaRPr lang="en-US" sz="4000" b="1">
              <a:solidFill>
                <a:schemeClr val="bg1"/>
              </a:solidFill>
              <a:cs typeface="Arial"/>
            </a:endParaRPr>
          </a:p>
        </p:txBody>
      </p:sp>
      <p:pic>
        <p:nvPicPr>
          <p:cNvPr id="5" name="Graphic 4" descr="Clipboard Partially Checked outline">
            <a:extLst>
              <a:ext uri="{FF2B5EF4-FFF2-40B4-BE49-F238E27FC236}">
                <a16:creationId xmlns:a16="http://schemas.microsoft.com/office/drawing/2014/main" id="{65634507-F143-298F-A71F-34FD222579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049" y="6138154"/>
            <a:ext cx="376796" cy="376796"/>
          </a:xfrm>
          <a:prstGeom prst="rect">
            <a:avLst/>
          </a:prstGeom>
        </p:spPr>
      </p:pic>
      <p:pic>
        <p:nvPicPr>
          <p:cNvPr id="6" name="Graphic 5" descr="Repeat outline">
            <a:extLst>
              <a:ext uri="{FF2B5EF4-FFF2-40B4-BE49-F238E27FC236}">
                <a16:creationId xmlns:a16="http://schemas.microsoft.com/office/drawing/2014/main" id="{AC0EAE1F-9B03-4286-B22D-829550BED3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260" y="6138154"/>
            <a:ext cx="376796" cy="376796"/>
          </a:xfrm>
          <a:prstGeom prst="rect">
            <a:avLst/>
          </a:prstGeom>
        </p:spPr>
      </p:pic>
      <p:pic>
        <p:nvPicPr>
          <p:cNvPr id="7" name="Graphic 6" descr="Daily calendar outline">
            <a:extLst>
              <a:ext uri="{FF2B5EF4-FFF2-40B4-BE49-F238E27FC236}">
                <a16:creationId xmlns:a16="http://schemas.microsoft.com/office/drawing/2014/main" id="{3376F14F-E7DD-AB29-2179-63BF2B3C9E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33471" y="6138154"/>
            <a:ext cx="376796" cy="376796"/>
          </a:xfrm>
          <a:prstGeom prst="rect">
            <a:avLst/>
          </a:prstGeom>
        </p:spPr>
      </p:pic>
      <p:sp>
        <p:nvSpPr>
          <p:cNvPr id="3" name="Subtitle 1">
            <a:extLst>
              <a:ext uri="{FF2B5EF4-FFF2-40B4-BE49-F238E27FC236}">
                <a16:creationId xmlns:a16="http://schemas.microsoft.com/office/drawing/2014/main" id="{A02BE774-0E27-CB1B-DE1A-BFB7CFE438D5}"/>
              </a:ext>
            </a:extLst>
          </p:cNvPr>
          <p:cNvSpPr txBox="1">
            <a:spLocks/>
          </p:cNvSpPr>
          <p:nvPr/>
        </p:nvSpPr>
        <p:spPr>
          <a:xfrm>
            <a:off x="1106658" y="1344986"/>
            <a:ext cx="9829799" cy="4391016"/>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sz="5500">
              <a:solidFill>
                <a:schemeClr val="tx1"/>
              </a:solidFill>
              <a:latin typeface="+mj-lt"/>
            </a:endParaRPr>
          </a:p>
          <a:p>
            <a:pPr marL="685800" indent="-685800">
              <a:lnSpc>
                <a:spcPct val="120000"/>
              </a:lnSpc>
              <a:buFont typeface="Wingdings" panose="05000000000000000000" pitchFamily="2" charset="2"/>
              <a:buChar char="Ø"/>
            </a:pPr>
            <a:r>
              <a:rPr lang="en-US" sz="6400">
                <a:solidFill>
                  <a:schemeClr val="tx1"/>
                </a:solidFill>
                <a:latin typeface="+mj-lt"/>
                <a:cs typeface="Arial"/>
              </a:rPr>
              <a:t>Complete all programme readiness steps (including Fee Table and Contracting)</a:t>
            </a:r>
          </a:p>
          <a:p>
            <a:pPr>
              <a:lnSpc>
                <a:spcPct val="120000"/>
              </a:lnSpc>
            </a:pPr>
            <a:endParaRPr lang="en-US" sz="6400">
              <a:solidFill>
                <a:schemeClr val="tx1"/>
              </a:solidFill>
              <a:latin typeface="+mj-lt"/>
              <a:cs typeface="Arial"/>
            </a:endParaRPr>
          </a:p>
          <a:p>
            <a:pPr marL="685800" indent="-685800">
              <a:lnSpc>
                <a:spcPct val="120000"/>
              </a:lnSpc>
              <a:buFont typeface="Wingdings" panose="05000000000000000000" pitchFamily="2" charset="2"/>
              <a:buChar char="Ø"/>
            </a:pPr>
            <a:r>
              <a:rPr lang="en-US" sz="6400">
                <a:solidFill>
                  <a:schemeClr val="tx1"/>
                </a:solidFill>
                <a:latin typeface="+mj-lt"/>
                <a:cs typeface="Arial"/>
              </a:rPr>
              <a:t>Update Parental Statement and circulate one per family</a:t>
            </a:r>
          </a:p>
          <a:p>
            <a:pPr>
              <a:lnSpc>
                <a:spcPct val="120000"/>
              </a:lnSpc>
            </a:pPr>
            <a:endParaRPr lang="en-US" sz="6400">
              <a:solidFill>
                <a:schemeClr val="tx1"/>
              </a:solidFill>
              <a:latin typeface="+mj-lt"/>
              <a:cs typeface="Arial"/>
            </a:endParaRPr>
          </a:p>
          <a:p>
            <a:pPr marL="685800" indent="-685800">
              <a:lnSpc>
                <a:spcPct val="120000"/>
              </a:lnSpc>
              <a:buFont typeface="Wingdings" panose="05000000000000000000" pitchFamily="2" charset="2"/>
              <a:buChar char="Ø"/>
            </a:pPr>
            <a:r>
              <a:rPr lang="en-US" sz="6400">
                <a:solidFill>
                  <a:schemeClr val="tx1"/>
                </a:solidFill>
                <a:latin typeface="+mj-lt"/>
                <a:cs typeface="Arial"/>
              </a:rPr>
              <a:t>ECCE providers must provide an Applicant Declaration to parents/guardians </a:t>
            </a:r>
          </a:p>
          <a:p>
            <a:pPr>
              <a:lnSpc>
                <a:spcPct val="120000"/>
              </a:lnSpc>
            </a:pPr>
            <a:endParaRPr lang="en-US" sz="6400">
              <a:solidFill>
                <a:schemeClr val="tx1"/>
              </a:solidFill>
              <a:latin typeface="+mj-lt"/>
              <a:cs typeface="Arial"/>
            </a:endParaRPr>
          </a:p>
          <a:p>
            <a:pPr marL="685800" indent="-685800">
              <a:lnSpc>
                <a:spcPct val="120000"/>
              </a:lnSpc>
              <a:buFont typeface="Wingdings" panose="05000000000000000000" pitchFamily="2" charset="2"/>
              <a:buChar char="Ø"/>
            </a:pPr>
            <a:r>
              <a:rPr lang="en-US" sz="6400">
                <a:solidFill>
                  <a:schemeClr val="tx1"/>
                </a:solidFill>
                <a:latin typeface="+mj-lt"/>
                <a:cs typeface="Arial"/>
              </a:rPr>
              <a:t>CCSP Savers providers must provide Applicant Declaration to parents/guardians</a:t>
            </a:r>
          </a:p>
          <a:p>
            <a:pPr>
              <a:lnSpc>
                <a:spcPct val="120000"/>
              </a:lnSpc>
            </a:pPr>
            <a:endParaRPr lang="en-US" sz="6400">
              <a:solidFill>
                <a:schemeClr val="tx1"/>
              </a:solidFill>
              <a:latin typeface="+mj-lt"/>
              <a:cs typeface="Arial"/>
            </a:endParaRPr>
          </a:p>
          <a:p>
            <a:pPr marL="685800" indent="-685800">
              <a:lnSpc>
                <a:spcPct val="120000"/>
              </a:lnSpc>
              <a:buFont typeface="Wingdings" panose="05000000000000000000" pitchFamily="2" charset="2"/>
              <a:buChar char="Ø"/>
            </a:pPr>
            <a:r>
              <a:rPr lang="en-US" sz="6400">
                <a:solidFill>
                  <a:schemeClr val="tx1"/>
                </a:solidFill>
                <a:latin typeface="+mj-lt"/>
                <a:cs typeface="Arial"/>
              </a:rPr>
              <a:t>Up to date fee table and parent statement must be printed and displayed in an accessible area for parents/guardians to view and on any online platform maintained by the service provider e.g. website.</a:t>
            </a:r>
          </a:p>
          <a:p>
            <a:pPr>
              <a:lnSpc>
                <a:spcPct val="120000"/>
              </a:lnSpc>
            </a:pPr>
            <a:endParaRPr lang="en-US" sz="6400">
              <a:solidFill>
                <a:schemeClr val="tx1"/>
              </a:solidFill>
              <a:latin typeface="+mj-lt"/>
              <a:cs typeface="Arial"/>
            </a:endParaRPr>
          </a:p>
          <a:p>
            <a:pPr marL="285750" indent="-285750">
              <a:buFont typeface="Arial" panose="020B0604020202020204" pitchFamily="34" charset="0"/>
              <a:buChar char="•"/>
            </a:pPr>
            <a:endParaRPr lang="en-US" sz="6000">
              <a:latin typeface="+mj-lt"/>
            </a:endParaRPr>
          </a:p>
          <a:p>
            <a:pPr marL="285750" indent="-285750">
              <a:buFont typeface="Arial" panose="020B0604020202020204" pitchFamily="34" charset="0"/>
              <a:buChar char="•"/>
            </a:pPr>
            <a:endParaRPr lang="en-US" sz="6000">
              <a:latin typeface="+mj-lt"/>
            </a:endParaRPr>
          </a:p>
          <a:p>
            <a:pPr marL="285750" indent="-285750">
              <a:buFont typeface="Arial" panose="020B0604020202020204" pitchFamily="34" charset="0"/>
              <a:buChar char="•"/>
            </a:pPr>
            <a:endParaRPr lang="en-US" sz="6000">
              <a:latin typeface="+mj-lt"/>
            </a:endParaRPr>
          </a:p>
          <a:p>
            <a:pPr marL="285750" indent="-285750">
              <a:buFont typeface="Arial" panose="020B0604020202020204" pitchFamily="34" charset="0"/>
              <a:buChar char="•"/>
            </a:pPr>
            <a:endParaRPr lang="en-IE" sz="5500" kern="100">
              <a:latin typeface="+mj-lt"/>
              <a:ea typeface="Calibri" panose="020F0502020204030204" pitchFamily="34" charset="0"/>
              <a:cs typeface="Segoe UI"/>
            </a:endParaRPr>
          </a:p>
          <a:p>
            <a:pPr marL="285750" indent="-285750">
              <a:buFont typeface="Arial" panose="020B0604020202020204" pitchFamily="34" charset="0"/>
              <a:buChar char="•"/>
            </a:pPr>
            <a:endParaRPr lang="en-IE" sz="4800" kern="10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6400">
              <a:latin typeface="+mj-lt"/>
            </a:endParaRPr>
          </a:p>
          <a:p>
            <a:br>
              <a:rPr lang="en-US" sz="1500"/>
            </a:br>
            <a:endParaRPr lang="en-US" sz="1500"/>
          </a:p>
          <a:p>
            <a:br>
              <a:rPr lang="en-US"/>
            </a:br>
            <a:endParaRPr lang="en-US"/>
          </a:p>
        </p:txBody>
      </p:sp>
    </p:spTree>
    <p:custDataLst>
      <p:tags r:id="rId1"/>
    </p:custDataLst>
    <p:extLst>
      <p:ext uri="{BB962C8B-B14F-4D97-AF65-F5344CB8AC3E}">
        <p14:creationId xmlns:p14="http://schemas.microsoft.com/office/powerpoint/2010/main" val="3092500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6305"/>
            <a:ext cx="10515600" cy="2659194"/>
          </a:xfrm>
        </p:spPr>
        <p:txBody>
          <a:bodyPr>
            <a:normAutofit/>
          </a:bodyPr>
          <a:lstStyle/>
          <a:p>
            <a:pPr algn="ctr"/>
            <a:r>
              <a:rPr lang="en-US"/>
              <a:t>Live Demonstration – Early Years HIVE</a:t>
            </a:r>
            <a:endParaRPr lang="en-IE"/>
          </a:p>
        </p:txBody>
      </p:sp>
    </p:spTree>
    <p:custDataLst>
      <p:tags r:id="rId1"/>
    </p:custDataLst>
    <p:extLst>
      <p:ext uri="{BB962C8B-B14F-4D97-AF65-F5344CB8AC3E}">
        <p14:creationId xmlns:p14="http://schemas.microsoft.com/office/powerpoint/2010/main" val="408502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088967"/>
          </a:xfrm>
          <a:solidFill>
            <a:srgbClr val="870B3B"/>
          </a:solidFill>
        </p:spPr>
        <p:txBody>
          <a:bodyPr>
            <a:normAutofit/>
          </a:bodyPr>
          <a:lstStyle/>
          <a:p>
            <a:pPr algn="ctr"/>
            <a:r>
              <a:rPr lang="en-US" sz="4000" b="1">
                <a:solidFill>
                  <a:schemeClr val="bg1"/>
                </a:solidFill>
              </a:rPr>
              <a:t>What will the session cover?</a:t>
            </a:r>
            <a:endParaRPr lang="en-IE" sz="4000" b="1">
              <a:solidFill>
                <a:schemeClr val="bg1"/>
              </a:solidFill>
            </a:endParaRPr>
          </a:p>
        </p:txBody>
      </p:sp>
      <p:sp>
        <p:nvSpPr>
          <p:cNvPr id="3" name="TextBox 2">
            <a:extLst>
              <a:ext uri="{FF2B5EF4-FFF2-40B4-BE49-F238E27FC236}">
                <a16:creationId xmlns:a16="http://schemas.microsoft.com/office/drawing/2014/main" id="{AF9EF748-9A4B-9F9A-DD8B-F6F7A6405423}"/>
              </a:ext>
            </a:extLst>
          </p:cNvPr>
          <p:cNvSpPr txBox="1"/>
          <p:nvPr/>
        </p:nvSpPr>
        <p:spPr>
          <a:xfrm>
            <a:off x="1553925" y="1217290"/>
            <a:ext cx="3775393" cy="4611519"/>
          </a:xfrm>
          <a:prstGeom prst="rect">
            <a:avLst/>
          </a:prstGeom>
          <a:noFill/>
        </p:spPr>
        <p:txBody>
          <a:bodyPr wrap="none" lIns="91440" tIns="45720" rIns="91440" bIns="45720" rtlCol="0" anchor="t">
            <a:spAutoFit/>
          </a:bodyPr>
          <a:lstStyle/>
          <a:p>
            <a:pPr>
              <a:lnSpc>
                <a:spcPct val="150000"/>
              </a:lnSpc>
            </a:pPr>
            <a:r>
              <a:rPr lang="en-US" b="1"/>
              <a:t>Setting up your Service </a:t>
            </a:r>
          </a:p>
          <a:p>
            <a:pPr marL="285750" indent="-285750">
              <a:lnSpc>
                <a:spcPct val="150000"/>
              </a:lnSpc>
              <a:buFont typeface="Arial" panose="020B0604020202020204" pitchFamily="34" charset="0"/>
              <a:buChar char="•"/>
            </a:pPr>
            <a:r>
              <a:rPr lang="en-US" sz="1400"/>
              <a:t>Updating the Service Details</a:t>
            </a:r>
            <a:endParaRPr lang="en-US" sz="1400">
              <a:cs typeface="Arial"/>
            </a:endParaRPr>
          </a:p>
          <a:p>
            <a:pPr>
              <a:lnSpc>
                <a:spcPct val="150000"/>
              </a:lnSpc>
            </a:pPr>
            <a:endParaRPr lang="en-IE" sz="1400"/>
          </a:p>
          <a:p>
            <a:pPr>
              <a:lnSpc>
                <a:spcPct val="150000"/>
              </a:lnSpc>
            </a:pPr>
            <a:r>
              <a:rPr lang="en-IE" b="1"/>
              <a:t>Upcoming Changes in 2024/2025</a:t>
            </a:r>
            <a:endParaRPr lang="en-IE" b="1">
              <a:cs typeface="Arial"/>
            </a:endParaRPr>
          </a:p>
          <a:p>
            <a:pPr marL="285750" indent="-285750">
              <a:lnSpc>
                <a:spcPct val="150000"/>
              </a:lnSpc>
              <a:buFont typeface="Arial" panose="020B0604020202020204" pitchFamily="34" charset="0"/>
              <a:buChar char="•"/>
            </a:pPr>
            <a:r>
              <a:rPr lang="en-IE" sz="1400"/>
              <a:t>Changes to the ECCE Calendar</a:t>
            </a:r>
            <a:endParaRPr lang="en-IE" sz="1400">
              <a:cs typeface="Arial"/>
            </a:endParaRPr>
          </a:p>
          <a:p>
            <a:pPr marL="285750" indent="-285750">
              <a:lnSpc>
                <a:spcPct val="150000"/>
              </a:lnSpc>
              <a:buFont typeface="Arial" panose="020B0604020202020204" pitchFamily="34" charset="0"/>
              <a:buChar char="•"/>
            </a:pPr>
            <a:r>
              <a:rPr lang="en-IE" sz="1400"/>
              <a:t>Changes to the NCS Subsidies.</a:t>
            </a:r>
            <a:endParaRPr lang="en-IE" sz="1400">
              <a:cs typeface="Arial"/>
            </a:endParaRPr>
          </a:p>
          <a:p>
            <a:pPr marL="285750" indent="-285750">
              <a:lnSpc>
                <a:spcPct val="150000"/>
              </a:lnSpc>
              <a:buFont typeface="Arial" panose="020B0604020202020204" pitchFamily="34" charset="0"/>
              <a:buChar char="•"/>
            </a:pPr>
            <a:endParaRPr lang="en-IE" sz="1400">
              <a:cs typeface="Arial"/>
            </a:endParaRPr>
          </a:p>
          <a:p>
            <a:pPr>
              <a:lnSpc>
                <a:spcPct val="150000"/>
              </a:lnSpc>
            </a:pPr>
            <a:r>
              <a:rPr lang="en-IE" b="1"/>
              <a:t>Fee Table and Parent Statement</a:t>
            </a:r>
          </a:p>
          <a:p>
            <a:pPr marL="285750" indent="-285750">
              <a:lnSpc>
                <a:spcPct val="150000"/>
              </a:lnSpc>
              <a:buFont typeface="Arial,Sans-Serif"/>
              <a:buChar char="•"/>
            </a:pPr>
            <a:r>
              <a:rPr lang="en-IE" sz="1400">
                <a:cs typeface="Arial" panose="020B0604020202020204"/>
              </a:rPr>
              <a:t>Copying last year's fee table</a:t>
            </a:r>
          </a:p>
          <a:p>
            <a:pPr marL="285750" indent="-285750">
              <a:lnSpc>
                <a:spcPct val="150000"/>
              </a:lnSpc>
              <a:buFont typeface="Arial,Sans-Serif"/>
              <a:buChar char="•"/>
            </a:pPr>
            <a:r>
              <a:rPr lang="en-IE" sz="1400">
                <a:cs typeface="Arial" panose="020B0604020202020204"/>
              </a:rPr>
              <a:t>Fee options and fee extras</a:t>
            </a:r>
          </a:p>
          <a:p>
            <a:pPr marL="285750" indent="-285750">
              <a:lnSpc>
                <a:spcPct val="150000"/>
              </a:lnSpc>
              <a:buFont typeface="Arial,Sans-Serif"/>
              <a:buChar char="•"/>
            </a:pPr>
            <a:r>
              <a:rPr lang="en-IE" sz="1400">
                <a:cs typeface="Arial" panose="020B0604020202020204"/>
              </a:rPr>
              <a:t>Partner service fee table</a:t>
            </a:r>
          </a:p>
          <a:p>
            <a:pPr marL="285750" indent="-285750">
              <a:lnSpc>
                <a:spcPct val="150000"/>
              </a:lnSpc>
              <a:buFont typeface="Arial,Sans-Serif"/>
              <a:buChar char="•"/>
            </a:pPr>
            <a:r>
              <a:rPr lang="en-IE" sz="1400">
                <a:cs typeface="Arial" panose="020B0604020202020204"/>
              </a:rPr>
              <a:t>Recap on tasks required</a:t>
            </a:r>
          </a:p>
          <a:p>
            <a:pPr>
              <a:lnSpc>
                <a:spcPct val="150000"/>
              </a:lnSpc>
            </a:pPr>
            <a:r>
              <a:rPr lang="en-IE" b="1">
                <a:cs typeface="Arial" panose="020B0604020202020204"/>
              </a:rPr>
              <a:t>Live Demonstration</a:t>
            </a:r>
            <a:endParaRPr lang="en-IE" sz="1400">
              <a:cs typeface="Arial" panose="020B0604020202020204"/>
            </a:endParaRPr>
          </a:p>
        </p:txBody>
      </p:sp>
      <p:pic>
        <p:nvPicPr>
          <p:cNvPr id="4" name="Graphic 3" descr="Clipboard Partially Checked outline">
            <a:extLst>
              <a:ext uri="{FF2B5EF4-FFF2-40B4-BE49-F238E27FC236}">
                <a16:creationId xmlns:a16="http://schemas.microsoft.com/office/drawing/2014/main" id="{02FCBE47-E42E-8C34-31CE-7402731D8A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0733" y="1219951"/>
            <a:ext cx="558049" cy="558049"/>
          </a:xfrm>
          <a:prstGeom prst="rect">
            <a:avLst/>
          </a:prstGeom>
        </p:spPr>
      </p:pic>
      <p:pic>
        <p:nvPicPr>
          <p:cNvPr id="6" name="Graphic 5" descr="Repeat outline">
            <a:extLst>
              <a:ext uri="{FF2B5EF4-FFF2-40B4-BE49-F238E27FC236}">
                <a16:creationId xmlns:a16="http://schemas.microsoft.com/office/drawing/2014/main" id="{EBE7C489-EF8E-64A5-58AF-F943EEA85F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5161" y="2239899"/>
            <a:ext cx="558050" cy="558050"/>
          </a:xfrm>
          <a:prstGeom prst="rect">
            <a:avLst/>
          </a:prstGeom>
        </p:spPr>
      </p:pic>
      <p:pic>
        <p:nvPicPr>
          <p:cNvPr id="7" name="Graphic 6" descr="Address Book outline">
            <a:extLst>
              <a:ext uri="{FF2B5EF4-FFF2-40B4-BE49-F238E27FC236}">
                <a16:creationId xmlns:a16="http://schemas.microsoft.com/office/drawing/2014/main" id="{B3399676-185D-7A38-22E7-C94B782EC9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9085" y="3643085"/>
            <a:ext cx="660401" cy="687615"/>
          </a:xfrm>
          <a:prstGeom prst="rect">
            <a:avLst/>
          </a:prstGeom>
        </p:spPr>
      </p:pic>
      <p:pic>
        <p:nvPicPr>
          <p:cNvPr id="8" name="Graphic 7" descr="Monitor outline">
            <a:extLst>
              <a:ext uri="{FF2B5EF4-FFF2-40B4-BE49-F238E27FC236}">
                <a16:creationId xmlns:a16="http://schemas.microsoft.com/office/drawing/2014/main" id="{2F654834-C295-EA9B-16A8-A8E768236C7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3514" y="5239657"/>
            <a:ext cx="660401" cy="687615"/>
          </a:xfrm>
          <a:prstGeom prst="rect">
            <a:avLst/>
          </a:prstGeom>
        </p:spPr>
      </p:pic>
    </p:spTree>
    <p:custDataLst>
      <p:tags r:id="rId1"/>
    </p:custDataLst>
    <p:extLst>
      <p:ext uri="{BB962C8B-B14F-4D97-AF65-F5344CB8AC3E}">
        <p14:creationId xmlns:p14="http://schemas.microsoft.com/office/powerpoint/2010/main" val="259715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2433638"/>
            <a:ext cx="12439649" cy="1990724"/>
          </a:xfrm>
        </p:spPr>
        <p:txBody>
          <a:bodyPr>
            <a:normAutofit fontScale="90000"/>
          </a:bodyPr>
          <a:lstStyle/>
          <a:p>
            <a:pPr algn="ctr"/>
            <a:r>
              <a:rPr lang="en-US" sz="6700"/>
              <a:t>Questions? </a:t>
            </a:r>
            <a:br>
              <a:rPr lang="en-US" sz="4800"/>
            </a:br>
            <a:br>
              <a:rPr lang="en-US" sz="4800"/>
            </a:br>
            <a:br>
              <a:rPr lang="en-US" sz="4800"/>
            </a:br>
            <a:br>
              <a:rPr lang="en-US" sz="4800"/>
            </a:br>
            <a:r>
              <a:rPr lang="en-US" sz="4800"/>
              <a:t>Thank you for attending! </a:t>
            </a:r>
            <a:br>
              <a:rPr lang="en-US" sz="4800"/>
            </a:br>
            <a:br>
              <a:rPr lang="en-US" sz="4800"/>
            </a:br>
            <a:r>
              <a:rPr lang="en-US" sz="4000"/>
              <a:t>Programme Readiness </a:t>
            </a:r>
            <a:br>
              <a:rPr lang="en-US" sz="4000"/>
            </a:br>
            <a:r>
              <a:rPr lang="en-US" sz="4000"/>
              <a:t>&amp; </a:t>
            </a:r>
            <a:br>
              <a:rPr lang="en-US" sz="4000"/>
            </a:br>
            <a:r>
              <a:rPr lang="en-US" sz="4000"/>
              <a:t>Fees Table and Parent Statement </a:t>
            </a:r>
            <a:br>
              <a:rPr lang="en-US" sz="4000"/>
            </a:br>
            <a:br>
              <a:rPr lang="en-US" sz="4000"/>
            </a:br>
            <a:endParaRPr lang="en-IE" sz="3100"/>
          </a:p>
        </p:txBody>
      </p:sp>
      <p:pic>
        <p:nvPicPr>
          <p:cNvPr id="2060" name="Picture 12" descr="3d white question mark symbol icon isolated. FAQ or frequently asked  questions, minimal concept, 3d render illustration 13391154 PNG">
            <a:extLst>
              <a:ext uri="{FF2B5EF4-FFF2-40B4-BE49-F238E27FC236}">
                <a16:creationId xmlns:a16="http://schemas.microsoft.com/office/drawing/2014/main" id="{E88FD266-ABFC-C245-5FBB-24B5A842C5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9243" y="923278"/>
            <a:ext cx="2109439" cy="21094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994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088967"/>
          </a:xfrm>
          <a:solidFill>
            <a:srgbClr val="870B3B"/>
          </a:solidFill>
        </p:spPr>
        <p:txBody>
          <a:bodyPr>
            <a:normAutofit/>
          </a:bodyPr>
          <a:lstStyle/>
          <a:p>
            <a:pPr algn="ctr"/>
            <a:r>
              <a:rPr lang="en-US" sz="4000" b="1">
                <a:solidFill>
                  <a:schemeClr val="bg1"/>
                </a:solidFill>
              </a:rPr>
              <a:t>Updating your Service Details</a:t>
            </a:r>
            <a:endParaRPr lang="en-IE" sz="4000" b="1">
              <a:solidFill>
                <a:schemeClr val="bg1"/>
              </a:solidFill>
            </a:endParaRPr>
          </a:p>
        </p:txBody>
      </p:sp>
      <p:graphicFrame>
        <p:nvGraphicFramePr>
          <p:cNvPr id="9" name="Table 8">
            <a:extLst>
              <a:ext uri="{FF2B5EF4-FFF2-40B4-BE49-F238E27FC236}">
                <a16:creationId xmlns:a16="http://schemas.microsoft.com/office/drawing/2014/main" id="{16663638-EF91-0D8A-3583-29980A7CF420}"/>
              </a:ext>
            </a:extLst>
          </p:cNvPr>
          <p:cNvGraphicFramePr>
            <a:graphicFrameLocks noGrp="1"/>
          </p:cNvGraphicFramePr>
          <p:nvPr>
            <p:extLst>
              <p:ext uri="{D42A27DB-BD31-4B8C-83A1-F6EECF244321}">
                <p14:modId xmlns:p14="http://schemas.microsoft.com/office/powerpoint/2010/main" val="3782195333"/>
              </p:ext>
            </p:extLst>
          </p:nvPr>
        </p:nvGraphicFramePr>
        <p:xfrm>
          <a:off x="596767" y="1301373"/>
          <a:ext cx="5005136" cy="4392232"/>
        </p:xfrm>
        <a:graphic>
          <a:graphicData uri="http://schemas.openxmlformats.org/drawingml/2006/table">
            <a:tbl>
              <a:tblPr firstRow="1" bandRow="1">
                <a:tableStyleId>{69CF1AB2-1976-4502-BF36-3FF5EA218861}</a:tableStyleId>
              </a:tblPr>
              <a:tblGrid>
                <a:gridCol w="5005136">
                  <a:extLst>
                    <a:ext uri="{9D8B030D-6E8A-4147-A177-3AD203B41FA5}">
                      <a16:colId xmlns:a16="http://schemas.microsoft.com/office/drawing/2014/main" val="2684564964"/>
                    </a:ext>
                  </a:extLst>
                </a:gridCol>
              </a:tblGrid>
              <a:tr h="541531">
                <a:tc>
                  <a:txBody>
                    <a:bodyPr/>
                    <a:lstStyle/>
                    <a:p>
                      <a:pPr marL="0" marR="0" lvl="0" indent="0" algn="ctr" defTabSz="914400" rtl="0" eaLnBrk="1" fontAlgn="auto"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1600" b="1">
                          <a:solidFill>
                            <a:schemeClr val="tx1">
                              <a:lumMod val="85000"/>
                              <a:lumOff val="15000"/>
                            </a:schemeClr>
                          </a:solidFill>
                        </a:rPr>
                        <a:t>Primary </a:t>
                      </a:r>
                      <a:r>
                        <a:rPr lang="en-US" sz="1600" b="1" err="1">
                          <a:solidFill>
                            <a:schemeClr val="tx1">
                              <a:lumMod val="85000"/>
                              <a:lumOff val="15000"/>
                            </a:schemeClr>
                          </a:solidFill>
                        </a:rPr>
                        <a:t>Authorised</a:t>
                      </a:r>
                      <a:r>
                        <a:rPr lang="en-US" sz="1600" b="1">
                          <a:solidFill>
                            <a:schemeClr val="tx1">
                              <a:lumMod val="85000"/>
                              <a:lumOff val="15000"/>
                            </a:schemeClr>
                          </a:solidFill>
                        </a:rPr>
                        <a:t> User (PAU)</a:t>
                      </a:r>
                    </a:p>
                  </a:txBody>
                  <a:tcPr anchor="ctr"/>
                </a:tc>
                <a:extLst>
                  <a:ext uri="{0D108BD9-81ED-4DB2-BD59-A6C34878D82A}">
                    <a16:rowId xmlns:a16="http://schemas.microsoft.com/office/drawing/2014/main" val="2310953095"/>
                  </a:ext>
                </a:extLst>
              </a:tr>
              <a:tr h="541531">
                <a:tc>
                  <a:txBody>
                    <a:bodyPr/>
                    <a:lstStyle/>
                    <a:p>
                      <a:pPr marL="0" marR="0" lvl="0" indent="0" algn="ctr" defTabSz="914400" rtl="0" eaLnBrk="1" fontAlgn="auto"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1600" b="1" err="1">
                          <a:solidFill>
                            <a:schemeClr val="tx1">
                              <a:lumMod val="85000"/>
                              <a:lumOff val="15000"/>
                            </a:schemeClr>
                          </a:solidFill>
                        </a:rPr>
                        <a:t>Organisation</a:t>
                      </a:r>
                      <a:r>
                        <a:rPr lang="en-US" sz="1600" b="1">
                          <a:solidFill>
                            <a:schemeClr val="tx1">
                              <a:lumMod val="85000"/>
                              <a:lumOff val="15000"/>
                            </a:schemeClr>
                          </a:solidFill>
                        </a:rPr>
                        <a:t> Details</a:t>
                      </a:r>
                    </a:p>
                  </a:txBody>
                  <a:tcPr anchor="ctr"/>
                </a:tc>
                <a:extLst>
                  <a:ext uri="{0D108BD9-81ED-4DB2-BD59-A6C34878D82A}">
                    <a16:rowId xmlns:a16="http://schemas.microsoft.com/office/drawing/2014/main" val="3644632708"/>
                  </a:ext>
                </a:extLst>
              </a:tr>
              <a:tr h="541531">
                <a:tc>
                  <a:txBody>
                    <a:bodyPr/>
                    <a:lstStyle/>
                    <a:p>
                      <a:pPr marL="0" marR="0" lvl="0" indent="0" algn="ctr" defTabSz="914400" rtl="0" eaLnBrk="1" fontAlgn="auto"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1600" b="1">
                          <a:solidFill>
                            <a:schemeClr val="tx1">
                              <a:lumMod val="85000"/>
                              <a:lumOff val="15000"/>
                            </a:schemeClr>
                          </a:solidFill>
                        </a:rPr>
                        <a:t>Bank Account</a:t>
                      </a:r>
                    </a:p>
                  </a:txBody>
                  <a:tcPr anchor="ctr"/>
                </a:tc>
                <a:extLst>
                  <a:ext uri="{0D108BD9-81ED-4DB2-BD59-A6C34878D82A}">
                    <a16:rowId xmlns:a16="http://schemas.microsoft.com/office/drawing/2014/main" val="2701510734"/>
                  </a:ext>
                </a:extLst>
              </a:tr>
              <a:tr h="541531">
                <a:tc>
                  <a:txBody>
                    <a:bodyPr/>
                    <a:lstStyle/>
                    <a:p>
                      <a:pPr marL="0" marR="0" lvl="0" indent="0" algn="ctr" defTabSz="914400" rtl="0" eaLnBrk="1" fontAlgn="auto"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1600" b="1">
                          <a:solidFill>
                            <a:schemeClr val="tx1">
                              <a:lumMod val="85000"/>
                              <a:lumOff val="15000"/>
                            </a:schemeClr>
                          </a:solidFill>
                        </a:rPr>
                        <a:t>User Roles</a:t>
                      </a:r>
                    </a:p>
                  </a:txBody>
                  <a:tcPr anchor="ctr"/>
                </a:tc>
                <a:extLst>
                  <a:ext uri="{0D108BD9-81ED-4DB2-BD59-A6C34878D82A}">
                    <a16:rowId xmlns:a16="http://schemas.microsoft.com/office/drawing/2014/main" val="1823566613"/>
                  </a:ext>
                </a:extLst>
              </a:tr>
              <a:tr h="533934">
                <a:tc>
                  <a:txBody>
                    <a:bodyPr/>
                    <a:lstStyle/>
                    <a:p>
                      <a:pPr marL="0" marR="0" lvl="0" indent="0" algn="ctr" defTabSz="914400" rtl="0" eaLnBrk="1" fontAlgn="auto"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1600" b="1">
                          <a:solidFill>
                            <a:schemeClr val="tx1">
                              <a:lumMod val="85000"/>
                              <a:lumOff val="15000"/>
                            </a:schemeClr>
                          </a:solidFill>
                        </a:rPr>
                        <a:t>Service Provider TUSLA Registration details for each type of care offered</a:t>
                      </a:r>
                    </a:p>
                  </a:txBody>
                  <a:tcPr anchor="ctr"/>
                </a:tc>
                <a:extLst>
                  <a:ext uri="{0D108BD9-81ED-4DB2-BD59-A6C34878D82A}">
                    <a16:rowId xmlns:a16="http://schemas.microsoft.com/office/drawing/2014/main" val="3704805183"/>
                  </a:ext>
                </a:extLst>
              </a:tr>
              <a:tr h="533934">
                <a:tc>
                  <a:txBody>
                    <a:bodyPr/>
                    <a:lstStyle/>
                    <a:p>
                      <a:pPr marL="0" marR="0" lvl="0" indent="0" algn="ctr" defTabSz="914400" rtl="0" eaLnBrk="1" fontAlgn="auto"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1600" b="1">
                          <a:solidFill>
                            <a:schemeClr val="tx1">
                              <a:lumMod val="85000"/>
                              <a:lumOff val="15000"/>
                            </a:schemeClr>
                          </a:solidFill>
                        </a:rPr>
                        <a:t>Service Calendar</a:t>
                      </a:r>
                    </a:p>
                  </a:txBody>
                  <a:tcPr anchor="ctr"/>
                </a:tc>
                <a:extLst>
                  <a:ext uri="{0D108BD9-81ED-4DB2-BD59-A6C34878D82A}">
                    <a16:rowId xmlns:a16="http://schemas.microsoft.com/office/drawing/2014/main" val="2220480698"/>
                  </a:ext>
                </a:extLst>
              </a:tr>
              <a:tr h="533934">
                <a:tc>
                  <a:txBody>
                    <a:bodyPr/>
                    <a:lstStyle/>
                    <a:p>
                      <a:pPr marL="0" marR="0" lvl="0" indent="0" algn="ctr" defTabSz="914400" rtl="0" eaLnBrk="1" fontAlgn="auto"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1600" b="1">
                          <a:solidFill>
                            <a:schemeClr val="tx1">
                              <a:lumMod val="85000"/>
                              <a:lumOff val="15000"/>
                            </a:schemeClr>
                          </a:solidFill>
                        </a:rPr>
                        <a:t>Fees Table &amp; Parent Statement</a:t>
                      </a:r>
                      <a:endParaRPr lang="en-IE" sz="1600" b="1">
                        <a:solidFill>
                          <a:schemeClr val="tx1">
                            <a:lumMod val="85000"/>
                            <a:lumOff val="15000"/>
                          </a:schemeClr>
                        </a:solidFill>
                      </a:endParaRPr>
                    </a:p>
                  </a:txBody>
                  <a:tcPr anchor="ctr"/>
                </a:tc>
                <a:extLst>
                  <a:ext uri="{0D108BD9-81ED-4DB2-BD59-A6C34878D82A}">
                    <a16:rowId xmlns:a16="http://schemas.microsoft.com/office/drawing/2014/main" val="4126710196"/>
                  </a:ext>
                </a:extLst>
              </a:tr>
              <a:tr h="533934">
                <a:tc>
                  <a:txBody>
                    <a:bodyPr/>
                    <a:lstStyle/>
                    <a:p>
                      <a:pPr marL="0" marR="0" lvl="0" indent="0" algn="ctr" defTabSz="914400" rtl="0" eaLnBrk="1" fontAlgn="auto" latinLnBrk="0" hangingPunct="1">
                        <a:lnSpc>
                          <a:spcPct val="100000"/>
                        </a:lnSpc>
                        <a:spcBef>
                          <a:spcPts val="0"/>
                        </a:spcBef>
                        <a:spcAft>
                          <a:spcPts val="0"/>
                        </a:spcAft>
                        <a:buClr>
                          <a:srgbClr val="00B050"/>
                        </a:buClr>
                        <a:buSzTx/>
                        <a:buFont typeface="Wingdings" panose="05000000000000000000" pitchFamily="2" charset="2"/>
                        <a:buNone/>
                        <a:tabLst/>
                        <a:defRPr/>
                      </a:pPr>
                      <a:r>
                        <a:rPr lang="en-US" sz="1600" b="1">
                          <a:solidFill>
                            <a:schemeClr val="tx1">
                              <a:lumMod val="85000"/>
                              <a:lumOff val="15000"/>
                            </a:schemeClr>
                          </a:solidFill>
                        </a:rPr>
                        <a:t>Pre-contracting Steps (ECCE Only)</a:t>
                      </a:r>
                    </a:p>
                    <a:p>
                      <a:pPr marL="0" marR="0" lvl="0" indent="0" algn="ctr" defTabSz="914400" rtl="0" eaLnBrk="1" fontAlgn="auto" latinLnBrk="0" hangingPunct="1">
                        <a:lnSpc>
                          <a:spcPct val="100000"/>
                        </a:lnSpc>
                        <a:spcBef>
                          <a:spcPts val="0"/>
                        </a:spcBef>
                        <a:spcAft>
                          <a:spcPts val="0"/>
                        </a:spcAft>
                        <a:buClr>
                          <a:srgbClr val="00B050"/>
                        </a:buClr>
                        <a:buSzTx/>
                        <a:buFont typeface="Wingdings" panose="05000000000000000000" pitchFamily="2" charset="2"/>
                        <a:buNone/>
                        <a:tabLst/>
                        <a:defRPr/>
                      </a:pPr>
                      <a:endParaRPr lang="en-IE" sz="1600" b="1">
                        <a:solidFill>
                          <a:schemeClr val="tx1">
                            <a:lumMod val="85000"/>
                            <a:lumOff val="15000"/>
                          </a:schemeClr>
                        </a:solidFill>
                      </a:endParaRPr>
                    </a:p>
                  </a:txBody>
                  <a:tcPr anchor="ctr"/>
                </a:tc>
                <a:extLst>
                  <a:ext uri="{0D108BD9-81ED-4DB2-BD59-A6C34878D82A}">
                    <a16:rowId xmlns:a16="http://schemas.microsoft.com/office/drawing/2014/main" val="2067554368"/>
                  </a:ext>
                </a:extLst>
              </a:tr>
            </a:tbl>
          </a:graphicData>
        </a:graphic>
      </p:graphicFrame>
      <p:pic>
        <p:nvPicPr>
          <p:cNvPr id="11" name="Graphic 10" descr="Repeat outline">
            <a:extLst>
              <a:ext uri="{FF2B5EF4-FFF2-40B4-BE49-F238E27FC236}">
                <a16:creationId xmlns:a16="http://schemas.microsoft.com/office/drawing/2014/main" id="{50340D85-BBD6-9CE4-DBD6-EEBF90B14E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8260" y="6138154"/>
            <a:ext cx="376796" cy="376796"/>
          </a:xfrm>
          <a:prstGeom prst="rect">
            <a:avLst/>
          </a:prstGeom>
        </p:spPr>
      </p:pic>
      <p:pic>
        <p:nvPicPr>
          <p:cNvPr id="12" name="Graphic 11" descr="Daily calendar outline">
            <a:extLst>
              <a:ext uri="{FF2B5EF4-FFF2-40B4-BE49-F238E27FC236}">
                <a16:creationId xmlns:a16="http://schemas.microsoft.com/office/drawing/2014/main" id="{FBC39254-86E5-AD22-CDF0-F18668FC76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3471" y="6138154"/>
            <a:ext cx="376796" cy="376796"/>
          </a:xfrm>
          <a:prstGeom prst="rect">
            <a:avLst/>
          </a:prstGeom>
        </p:spPr>
      </p:pic>
      <p:pic>
        <p:nvPicPr>
          <p:cNvPr id="3" name="Graphic 2" descr="Clipboard Partially Checked outline">
            <a:extLst>
              <a:ext uri="{FF2B5EF4-FFF2-40B4-BE49-F238E27FC236}">
                <a16:creationId xmlns:a16="http://schemas.microsoft.com/office/drawing/2014/main" id="{3A793B8D-D792-D081-486B-514332BB4C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61920" y="2152073"/>
            <a:ext cx="2409387" cy="2409387"/>
          </a:xfrm>
          <a:prstGeom prst="rect">
            <a:avLst/>
          </a:prstGeom>
        </p:spPr>
      </p:pic>
      <p:pic>
        <p:nvPicPr>
          <p:cNvPr id="4" name="Graphic 3" descr="Clipboard Partially Checked outline">
            <a:extLst>
              <a:ext uri="{FF2B5EF4-FFF2-40B4-BE49-F238E27FC236}">
                <a16:creationId xmlns:a16="http://schemas.microsoft.com/office/drawing/2014/main" id="{F0E192E7-BA4A-D7A2-323B-D955C0AAF6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3049" y="6138154"/>
            <a:ext cx="376796" cy="376796"/>
          </a:xfrm>
          <a:prstGeom prst="rect">
            <a:avLst/>
          </a:prstGeom>
        </p:spPr>
      </p:pic>
    </p:spTree>
    <p:custDataLst>
      <p:tags r:id="rId1"/>
    </p:custDataLst>
    <p:extLst>
      <p:ext uri="{BB962C8B-B14F-4D97-AF65-F5344CB8AC3E}">
        <p14:creationId xmlns:p14="http://schemas.microsoft.com/office/powerpoint/2010/main" val="36402916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3355"/>
            <a:ext cx="10515600" cy="2659194"/>
          </a:xfrm>
        </p:spPr>
        <p:txBody>
          <a:bodyPr>
            <a:normAutofit/>
          </a:bodyPr>
          <a:lstStyle/>
          <a:p>
            <a:pPr algn="ctr"/>
            <a:r>
              <a:rPr lang="en-US"/>
              <a:t>Upcoming Changes 2024/2025</a:t>
            </a:r>
            <a:endParaRPr lang="en-IE"/>
          </a:p>
        </p:txBody>
      </p:sp>
    </p:spTree>
    <p:custDataLst>
      <p:tags r:id="rId1"/>
    </p:custDataLst>
    <p:extLst>
      <p:ext uri="{BB962C8B-B14F-4D97-AF65-F5344CB8AC3E}">
        <p14:creationId xmlns:p14="http://schemas.microsoft.com/office/powerpoint/2010/main" val="416033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088967"/>
          </a:xfrm>
          <a:solidFill>
            <a:srgbClr val="870B3B"/>
          </a:solidFill>
        </p:spPr>
        <p:txBody>
          <a:bodyPr>
            <a:normAutofit/>
          </a:bodyPr>
          <a:lstStyle/>
          <a:p>
            <a:pPr algn="ctr"/>
            <a:r>
              <a:rPr lang="en-US" sz="4000" b="1">
                <a:solidFill>
                  <a:schemeClr val="bg1"/>
                </a:solidFill>
              </a:rPr>
              <a:t>Upcoming Changes 2024/2025</a:t>
            </a:r>
            <a:endParaRPr lang="en-IE" sz="4000" b="1">
              <a:solidFill>
                <a:schemeClr val="bg1"/>
              </a:solidFill>
            </a:endParaRPr>
          </a:p>
        </p:txBody>
      </p:sp>
      <p:pic>
        <p:nvPicPr>
          <p:cNvPr id="5" name="Graphic 4" descr="Clipboard Partially Checked outline">
            <a:extLst>
              <a:ext uri="{FF2B5EF4-FFF2-40B4-BE49-F238E27FC236}">
                <a16:creationId xmlns:a16="http://schemas.microsoft.com/office/drawing/2014/main" id="{BC0C7410-066D-2180-5BC9-E0335C6D25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049" y="6138154"/>
            <a:ext cx="376796" cy="376796"/>
          </a:xfrm>
          <a:prstGeom prst="rect">
            <a:avLst/>
          </a:prstGeom>
        </p:spPr>
      </p:pic>
      <p:pic>
        <p:nvPicPr>
          <p:cNvPr id="6" name="Graphic 5" descr="Repeat outline">
            <a:extLst>
              <a:ext uri="{FF2B5EF4-FFF2-40B4-BE49-F238E27FC236}">
                <a16:creationId xmlns:a16="http://schemas.microsoft.com/office/drawing/2014/main" id="{F22DB836-0041-2085-FA81-DC1EDEEC56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260" y="6138154"/>
            <a:ext cx="376796" cy="376796"/>
          </a:xfrm>
          <a:prstGeom prst="rect">
            <a:avLst/>
          </a:prstGeom>
        </p:spPr>
      </p:pic>
      <p:pic>
        <p:nvPicPr>
          <p:cNvPr id="7" name="Graphic 6" descr="Daily calendar outline">
            <a:extLst>
              <a:ext uri="{FF2B5EF4-FFF2-40B4-BE49-F238E27FC236}">
                <a16:creationId xmlns:a16="http://schemas.microsoft.com/office/drawing/2014/main" id="{29D92904-53E9-01BB-A679-084E867A65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33471" y="6138154"/>
            <a:ext cx="376796" cy="376796"/>
          </a:xfrm>
          <a:prstGeom prst="rect">
            <a:avLst/>
          </a:prstGeom>
        </p:spPr>
      </p:pic>
      <p:sp>
        <p:nvSpPr>
          <p:cNvPr id="4" name="TextBox 3">
            <a:extLst>
              <a:ext uri="{FF2B5EF4-FFF2-40B4-BE49-F238E27FC236}">
                <a16:creationId xmlns:a16="http://schemas.microsoft.com/office/drawing/2014/main" id="{2F5348A6-27C9-FE63-46EA-C5B60EB4808F}"/>
              </a:ext>
            </a:extLst>
          </p:cNvPr>
          <p:cNvSpPr txBox="1"/>
          <p:nvPr/>
        </p:nvSpPr>
        <p:spPr>
          <a:xfrm>
            <a:off x="502508" y="1388076"/>
            <a:ext cx="96629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Times New Roman"/>
              </a:rPr>
              <a:t>ECCE Service Calendar </a:t>
            </a:r>
            <a:endParaRPr lang="en-US"/>
          </a:p>
        </p:txBody>
      </p:sp>
      <p:sp>
        <p:nvSpPr>
          <p:cNvPr id="9" name="TextBox 8">
            <a:extLst>
              <a:ext uri="{FF2B5EF4-FFF2-40B4-BE49-F238E27FC236}">
                <a16:creationId xmlns:a16="http://schemas.microsoft.com/office/drawing/2014/main" id="{30B33E90-8FFA-5E46-6589-79F2B16F07AB}"/>
              </a:ext>
            </a:extLst>
          </p:cNvPr>
          <p:cNvSpPr txBox="1"/>
          <p:nvPr/>
        </p:nvSpPr>
        <p:spPr>
          <a:xfrm>
            <a:off x="502510" y="1717589"/>
            <a:ext cx="10857468" cy="42885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3210" indent="-283210">
              <a:buChar char="•"/>
            </a:pPr>
            <a:r>
              <a:rPr lang="en-US">
                <a:cs typeface="Times New Roman"/>
              </a:rPr>
              <a:t>Service providers must submit their ECCE calendar by the Monday 19 August.</a:t>
            </a:r>
            <a:endParaRPr lang="en-US"/>
          </a:p>
          <a:p>
            <a:endParaRPr lang="en-US">
              <a:cs typeface="Times New Roman"/>
            </a:endParaRPr>
          </a:p>
          <a:p>
            <a:pPr marL="283210" indent="-283210">
              <a:buChar char="•"/>
            </a:pPr>
            <a:r>
              <a:rPr lang="en-US">
                <a:cs typeface="Times New Roman"/>
              </a:rPr>
              <a:t>After 19 August, Service Provider’s will not be able to make any retrospective changes to the calendar, in line with rule 4.4 of ECCE </a:t>
            </a:r>
            <a:r>
              <a:rPr lang="en-US" err="1">
                <a:cs typeface="Times New Roman"/>
              </a:rPr>
              <a:t>Programme</a:t>
            </a:r>
            <a:r>
              <a:rPr lang="en-US">
                <a:cs typeface="Times New Roman"/>
              </a:rPr>
              <a:t> Rules</a:t>
            </a:r>
          </a:p>
          <a:p>
            <a:endParaRPr lang="en-US">
              <a:cs typeface="Times New Roman"/>
            </a:endParaRPr>
          </a:p>
          <a:p>
            <a:pPr marL="283210" indent="-283210">
              <a:buChar char="•"/>
            </a:pPr>
            <a:r>
              <a:rPr lang="en-US">
                <a:cs typeface="Times New Roman"/>
              </a:rPr>
              <a:t>In line with ECCE </a:t>
            </a:r>
            <a:r>
              <a:rPr lang="en-US" err="1">
                <a:cs typeface="Times New Roman"/>
              </a:rPr>
              <a:t>programme</a:t>
            </a:r>
            <a:r>
              <a:rPr lang="en-US">
                <a:cs typeface="Times New Roman"/>
              </a:rPr>
              <a:t> rules any changes to the service calendar must be approved in advance by their local CCCs</a:t>
            </a:r>
          </a:p>
          <a:p>
            <a:endParaRPr lang="en-US">
              <a:cs typeface="Times New Roman"/>
            </a:endParaRPr>
          </a:p>
          <a:p>
            <a:pPr marL="283210" indent="-283210">
              <a:buChar char="•"/>
            </a:pPr>
            <a:r>
              <a:rPr lang="en-US">
                <a:cs typeface="Times New Roman"/>
              </a:rPr>
              <a:t>Parents/guardians must be given 20 working days written notice in advance of any changes </a:t>
            </a:r>
          </a:p>
          <a:p>
            <a:endParaRPr lang="en-US">
              <a:cs typeface="Times New Roman"/>
            </a:endParaRPr>
          </a:p>
          <a:p>
            <a:pPr marL="283210" indent="-283210">
              <a:buChar char="•"/>
            </a:pPr>
            <a:r>
              <a:rPr lang="en-US">
                <a:cs typeface="Times New Roman"/>
              </a:rPr>
              <a:t>Copies of notice to the parents must be kept on file. </a:t>
            </a:r>
          </a:p>
          <a:p>
            <a:endParaRPr lang="en-IE"/>
          </a:p>
          <a:p>
            <a:r>
              <a:rPr lang="en-US">
                <a:cs typeface="Times New Roman"/>
              </a:rPr>
              <a:t>The purpose of this is to align with all the calendars meaning that there is no retrospective changes available on any calendar on the Hive. Service providers will not be able to change a closed/open day in the past.</a:t>
            </a:r>
          </a:p>
        </p:txBody>
      </p:sp>
    </p:spTree>
    <p:custDataLst>
      <p:tags r:id="rId1"/>
    </p:custDataLst>
    <p:extLst>
      <p:ext uri="{BB962C8B-B14F-4D97-AF65-F5344CB8AC3E}">
        <p14:creationId xmlns:p14="http://schemas.microsoft.com/office/powerpoint/2010/main" val="361779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088967"/>
          </a:xfrm>
          <a:solidFill>
            <a:srgbClr val="870B3B"/>
          </a:solidFill>
        </p:spPr>
        <p:txBody>
          <a:bodyPr>
            <a:normAutofit/>
          </a:bodyPr>
          <a:lstStyle/>
          <a:p>
            <a:pPr algn="ctr"/>
            <a:r>
              <a:rPr lang="en-US" sz="4000" b="1">
                <a:solidFill>
                  <a:schemeClr val="bg1"/>
                </a:solidFill>
              </a:rPr>
              <a:t>Upcoming Changes 2024/2025</a:t>
            </a:r>
            <a:endParaRPr lang="en-IE" sz="4000" b="1">
              <a:solidFill>
                <a:schemeClr val="bg1"/>
              </a:solidFill>
            </a:endParaRPr>
          </a:p>
        </p:txBody>
      </p:sp>
      <p:sp>
        <p:nvSpPr>
          <p:cNvPr id="4" name="TextBox 3">
            <a:extLst>
              <a:ext uri="{FF2B5EF4-FFF2-40B4-BE49-F238E27FC236}">
                <a16:creationId xmlns:a16="http://schemas.microsoft.com/office/drawing/2014/main" id="{F7A5C57E-5EA7-0B94-C092-CA0D2A4F7962}"/>
              </a:ext>
            </a:extLst>
          </p:cNvPr>
          <p:cNvSpPr txBox="1"/>
          <p:nvPr/>
        </p:nvSpPr>
        <p:spPr>
          <a:xfrm>
            <a:off x="574830" y="1551563"/>
            <a:ext cx="11042339" cy="646331"/>
          </a:xfrm>
          <a:prstGeom prst="rect">
            <a:avLst/>
          </a:prstGeom>
          <a:noFill/>
        </p:spPr>
        <p:txBody>
          <a:bodyPr wrap="square" rtlCol="0">
            <a:spAutoFit/>
          </a:bodyPr>
          <a:lstStyle/>
          <a:p>
            <a:pPr marL="285750" indent="-285750">
              <a:buFont typeface="Arial" panose="020B0604020202020204" pitchFamily="34" charset="0"/>
              <a:buChar char="•"/>
            </a:pPr>
            <a:r>
              <a:rPr lang="en-US" b="1">
                <a:latin typeface="+mj-lt"/>
              </a:rPr>
              <a:t>Changes made to the NCS Subsidy</a:t>
            </a:r>
          </a:p>
          <a:p>
            <a:pPr marL="285750" indent="-285750">
              <a:buFont typeface="Arial" panose="020B0604020202020204" pitchFamily="34" charset="0"/>
              <a:buChar char="•"/>
            </a:pPr>
            <a:endParaRPr lang="en-US" b="1">
              <a:latin typeface="+mj-lt"/>
            </a:endParaRPr>
          </a:p>
        </p:txBody>
      </p:sp>
      <p:pic>
        <p:nvPicPr>
          <p:cNvPr id="5" name="Graphic 4" descr="Clipboard Partially Checked outline">
            <a:extLst>
              <a:ext uri="{FF2B5EF4-FFF2-40B4-BE49-F238E27FC236}">
                <a16:creationId xmlns:a16="http://schemas.microsoft.com/office/drawing/2014/main" id="{65634507-F143-298F-A71F-34FD222579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049" y="6138154"/>
            <a:ext cx="376796" cy="376796"/>
          </a:xfrm>
          <a:prstGeom prst="rect">
            <a:avLst/>
          </a:prstGeom>
        </p:spPr>
      </p:pic>
      <p:pic>
        <p:nvPicPr>
          <p:cNvPr id="6" name="Graphic 5" descr="Repeat outline">
            <a:extLst>
              <a:ext uri="{FF2B5EF4-FFF2-40B4-BE49-F238E27FC236}">
                <a16:creationId xmlns:a16="http://schemas.microsoft.com/office/drawing/2014/main" id="{AC0EAE1F-9B03-4286-B22D-829550BED3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260" y="6138154"/>
            <a:ext cx="376796" cy="376796"/>
          </a:xfrm>
          <a:prstGeom prst="rect">
            <a:avLst/>
          </a:prstGeom>
        </p:spPr>
      </p:pic>
      <p:pic>
        <p:nvPicPr>
          <p:cNvPr id="7" name="Graphic 6" descr="Daily calendar outline">
            <a:extLst>
              <a:ext uri="{FF2B5EF4-FFF2-40B4-BE49-F238E27FC236}">
                <a16:creationId xmlns:a16="http://schemas.microsoft.com/office/drawing/2014/main" id="{3376F14F-E7DD-AB29-2179-63BF2B3C9E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33471" y="6138154"/>
            <a:ext cx="376796" cy="376796"/>
          </a:xfrm>
          <a:prstGeom prst="rect">
            <a:avLst/>
          </a:prstGeom>
        </p:spPr>
      </p:pic>
      <p:sp>
        <p:nvSpPr>
          <p:cNvPr id="8" name="TextBox 7">
            <a:extLst>
              <a:ext uri="{FF2B5EF4-FFF2-40B4-BE49-F238E27FC236}">
                <a16:creationId xmlns:a16="http://schemas.microsoft.com/office/drawing/2014/main" id="{6EC54CEB-4C61-D1EB-BE19-42AD3753A652}"/>
              </a:ext>
            </a:extLst>
          </p:cNvPr>
          <p:cNvSpPr txBox="1"/>
          <p:nvPr/>
        </p:nvSpPr>
        <p:spPr>
          <a:xfrm>
            <a:off x="574830" y="2136338"/>
            <a:ext cx="10865330" cy="3139321"/>
          </a:xfrm>
          <a:prstGeom prst="rect">
            <a:avLst/>
          </a:prstGeom>
          <a:noFill/>
        </p:spPr>
        <p:txBody>
          <a:bodyPr wrap="square" lIns="91440" tIns="45720" rIns="91440" bIns="45720" anchor="t">
            <a:spAutoFit/>
          </a:bodyPr>
          <a:lstStyle/>
          <a:p>
            <a:r>
              <a:rPr lang="en-US">
                <a:latin typeface="+mj-lt"/>
                <a:cs typeface="Arial"/>
              </a:rPr>
              <a:t>The NCS subsidies will increase from 2 September 2024. After 2 September, service providers may have to recalculate co-payments related to affected claims.  </a:t>
            </a:r>
          </a:p>
          <a:p>
            <a:endParaRPr lang="en-US">
              <a:latin typeface="+mj-lt"/>
              <a:cs typeface="Arial"/>
            </a:endParaRPr>
          </a:p>
          <a:p>
            <a:r>
              <a:rPr lang="en-US">
                <a:latin typeface="+mj-lt"/>
                <a:cs typeface="Arial"/>
              </a:rPr>
              <a:t>All affected Chicks have been uplifted and applicants have been informed of the upcoming increases. </a:t>
            </a:r>
          </a:p>
          <a:p>
            <a:endParaRPr lang="en-US">
              <a:latin typeface="+mj-lt"/>
              <a:cs typeface="Arial"/>
            </a:endParaRPr>
          </a:p>
          <a:p>
            <a:r>
              <a:rPr lang="en-US">
                <a:latin typeface="+mj-lt"/>
              </a:rPr>
              <a:t>To assist with identifying which NCS claims in your service have been impacted, a new page called ‘Budget 2024 Claims affected’ is available on the Early Years Hive (from 3 May 2024).</a:t>
            </a:r>
            <a:endParaRPr lang="en-US">
              <a:latin typeface="+mj-lt"/>
              <a:cs typeface="Arial"/>
            </a:endParaRPr>
          </a:p>
          <a:p>
            <a:endParaRPr lang="en-US">
              <a:latin typeface="+mj-lt"/>
            </a:endParaRPr>
          </a:p>
          <a:p>
            <a:r>
              <a:rPr lang="en-US">
                <a:latin typeface="+mj-lt"/>
              </a:rPr>
              <a:t>This page can be found under the NCS section of the </a:t>
            </a:r>
            <a:r>
              <a:rPr lang="en-US" err="1">
                <a:latin typeface="+mj-lt"/>
              </a:rPr>
              <a:t>Programmes</a:t>
            </a:r>
            <a:r>
              <a:rPr lang="en-US">
                <a:latin typeface="+mj-lt"/>
              </a:rPr>
              <a:t> menu on Hive and will display the claims that have changed. </a:t>
            </a:r>
            <a:endParaRPr lang="en-US">
              <a:latin typeface="+mj-lt"/>
              <a:cs typeface="Arial"/>
            </a:endParaRPr>
          </a:p>
          <a:p>
            <a:endParaRPr lang="en-US">
              <a:cs typeface="Arial"/>
            </a:endParaRPr>
          </a:p>
        </p:txBody>
      </p:sp>
    </p:spTree>
    <p:custDataLst>
      <p:tags r:id="rId1"/>
    </p:custDataLst>
    <p:extLst>
      <p:ext uri="{BB962C8B-B14F-4D97-AF65-F5344CB8AC3E}">
        <p14:creationId xmlns:p14="http://schemas.microsoft.com/office/powerpoint/2010/main" val="3125212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6305"/>
            <a:ext cx="10515600" cy="2659194"/>
          </a:xfrm>
        </p:spPr>
        <p:txBody>
          <a:bodyPr>
            <a:normAutofit/>
          </a:bodyPr>
          <a:lstStyle/>
          <a:p>
            <a:pPr algn="ctr"/>
            <a:r>
              <a:rPr lang="en-US"/>
              <a:t>Fees Table and Parent Statement</a:t>
            </a:r>
            <a:endParaRPr lang="en-IE"/>
          </a:p>
        </p:txBody>
      </p:sp>
    </p:spTree>
    <p:custDataLst>
      <p:tags r:id="rId1"/>
    </p:custDataLst>
    <p:extLst>
      <p:ext uri="{BB962C8B-B14F-4D97-AF65-F5344CB8AC3E}">
        <p14:creationId xmlns:p14="http://schemas.microsoft.com/office/powerpoint/2010/main" val="285576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14801C-E92E-B77A-0BE1-D4CDDD520D2E}"/>
              </a:ext>
            </a:extLst>
          </p:cNvPr>
          <p:cNvSpPr>
            <a:spLocks noGrp="1"/>
          </p:cNvSpPr>
          <p:nvPr>
            <p:ph type="sldNum" sz="quarter" idx="24"/>
          </p:nvPr>
        </p:nvSpPr>
        <p:spPr/>
        <p:txBody>
          <a:bodyPr/>
          <a:lstStyle/>
          <a:p>
            <a:fld id="{986939A4-4C9F-2A47-893F-4AF46ABB2528}" type="slidenum">
              <a:rPr lang="en-US" smtClean="0"/>
              <a:t>8</a:t>
            </a:fld>
            <a:endParaRPr lang="en-US"/>
          </a:p>
        </p:txBody>
      </p:sp>
      <p:sp>
        <p:nvSpPr>
          <p:cNvPr id="3" name="Title 2">
            <a:extLst>
              <a:ext uri="{FF2B5EF4-FFF2-40B4-BE49-F238E27FC236}">
                <a16:creationId xmlns:a16="http://schemas.microsoft.com/office/drawing/2014/main" id="{D4937C37-C1FD-1631-30AD-B41126FAB30F}"/>
              </a:ext>
            </a:extLst>
          </p:cNvPr>
          <p:cNvSpPr>
            <a:spLocks noGrp="1"/>
          </p:cNvSpPr>
          <p:nvPr>
            <p:ph type="title"/>
          </p:nvPr>
        </p:nvSpPr>
        <p:spPr>
          <a:xfrm>
            <a:off x="748764" y="136525"/>
            <a:ext cx="10515600" cy="1018784"/>
          </a:xfrm>
        </p:spPr>
        <p:txBody>
          <a:bodyPr/>
          <a:lstStyle/>
          <a:p>
            <a:r>
              <a:rPr lang="en-US" b="1">
                <a:cs typeface="Arial"/>
              </a:rPr>
              <a:t>Fee Table 2024/25 - Overview</a:t>
            </a:r>
            <a:endParaRPr lang="en-US" b="1"/>
          </a:p>
        </p:txBody>
      </p:sp>
      <p:sp>
        <p:nvSpPr>
          <p:cNvPr id="4" name="Text Placeholder 3">
            <a:extLst>
              <a:ext uri="{FF2B5EF4-FFF2-40B4-BE49-F238E27FC236}">
                <a16:creationId xmlns:a16="http://schemas.microsoft.com/office/drawing/2014/main" id="{74727084-E1D7-5D2D-F926-8FEAA361CC0D}"/>
              </a:ext>
            </a:extLst>
          </p:cNvPr>
          <p:cNvSpPr>
            <a:spLocks noGrp="1"/>
          </p:cNvSpPr>
          <p:nvPr>
            <p:ph type="body" sz="quarter" idx="25"/>
          </p:nvPr>
        </p:nvSpPr>
        <p:spPr>
          <a:xfrm>
            <a:off x="839519" y="1690017"/>
            <a:ext cx="10512961" cy="4131625"/>
          </a:xfrm>
        </p:spPr>
        <p:txBody>
          <a:bodyPr lIns="91440" tIns="45720" rIns="91440" bIns="45720" anchor="t"/>
          <a:lstStyle/>
          <a:p>
            <a:pPr marL="457200" indent="-457200">
              <a:buFont typeface="Wingdings" panose="05000000000000000000" pitchFamily="2" charset="2"/>
              <a:buChar char="Ø"/>
            </a:pPr>
            <a:r>
              <a:rPr lang="en-US" sz="1600">
                <a:solidFill>
                  <a:srgbClr val="000000"/>
                </a:solidFill>
                <a:cs typeface="Arial"/>
              </a:rPr>
              <a:t>A 2024/25 Fee Table must be submitted in advance of contracting into any programme </a:t>
            </a:r>
          </a:p>
          <a:p>
            <a:endParaRPr lang="en-US" sz="1600">
              <a:solidFill>
                <a:srgbClr val="000000"/>
              </a:solidFill>
              <a:cs typeface="Arial"/>
            </a:endParaRPr>
          </a:p>
          <a:p>
            <a:pPr marL="457200" indent="-457200">
              <a:buFont typeface="Wingdings" panose="05000000000000000000" pitchFamily="2" charset="2"/>
              <a:buChar char="Ø"/>
            </a:pPr>
            <a:r>
              <a:rPr lang="en-US" sz="1600">
                <a:solidFill>
                  <a:srgbClr val="000000"/>
                </a:solidFill>
                <a:cs typeface="Arial"/>
              </a:rPr>
              <a:t>It will be possible to copy information from last years Fee Table into the new Fee Table.</a:t>
            </a:r>
          </a:p>
          <a:p>
            <a:endParaRPr lang="en-US" sz="1600">
              <a:solidFill>
                <a:srgbClr val="000000"/>
              </a:solidFill>
              <a:cs typeface="Arial"/>
            </a:endParaRPr>
          </a:p>
          <a:p>
            <a:pPr marL="457200" indent="-457200">
              <a:buFont typeface="Wingdings" panose="05000000000000000000" pitchFamily="2" charset="2"/>
              <a:buChar char="Ø"/>
            </a:pPr>
            <a:r>
              <a:rPr lang="en-US" sz="1600">
                <a:solidFill>
                  <a:srgbClr val="000000"/>
                </a:solidFill>
                <a:cs typeface="Arial"/>
              </a:rPr>
              <a:t>Once you have submitted the 2024/25 Fee Table once, it will not be possible to copy last years fee table again</a:t>
            </a:r>
          </a:p>
          <a:p>
            <a:endParaRPr lang="en-US" sz="1600">
              <a:solidFill>
                <a:srgbClr val="000000"/>
              </a:solidFill>
              <a:cs typeface="Arial"/>
            </a:endParaRPr>
          </a:p>
          <a:p>
            <a:pPr marL="457200" indent="-457200">
              <a:buFont typeface="Wingdings" panose="05000000000000000000" pitchFamily="2" charset="2"/>
              <a:buChar char="Ø"/>
            </a:pPr>
            <a:r>
              <a:rPr lang="en-US" sz="1600">
                <a:solidFill>
                  <a:srgbClr val="000000"/>
                </a:solidFill>
                <a:cs typeface="Arial"/>
              </a:rPr>
              <a:t>The Fee Table will be available to print in both Irish and English and will be displayed on the Childcare search on the Applicant Portal for each Service Provider.</a:t>
            </a:r>
          </a:p>
          <a:p>
            <a:endParaRPr lang="en-US" sz="1600">
              <a:solidFill>
                <a:srgbClr val="000000"/>
              </a:solidFill>
              <a:cs typeface="Arial"/>
            </a:endParaRPr>
          </a:p>
          <a:p>
            <a:pPr marL="457200" indent="-457200">
              <a:buFont typeface="Wingdings" panose="05000000000000000000" pitchFamily="2" charset="2"/>
              <a:buChar char="Ø"/>
            </a:pPr>
            <a:r>
              <a:rPr lang="en-US" sz="1600">
                <a:solidFill>
                  <a:srgbClr val="000000"/>
                </a:solidFill>
                <a:cs typeface="Arial"/>
              </a:rPr>
              <a:t>Up to date fee table and parent statement must be printed and displayed in an accessible area for parents/guardians to view and on any online platform maintained by the service provider e.g. website.</a:t>
            </a:r>
          </a:p>
          <a:p>
            <a:pPr marL="457200" indent="-457200">
              <a:buFont typeface="Calibri" panose="020B0604020202020204" pitchFamily="34" charset="0"/>
              <a:buChar char="-"/>
            </a:pPr>
            <a:endParaRPr lang="en-US" sz="1600">
              <a:cs typeface="Arial"/>
            </a:endParaRPr>
          </a:p>
          <a:p>
            <a:pPr marL="457200" indent="-457200">
              <a:buFont typeface="Calibri" panose="020B0604020202020204" pitchFamily="34" charset="0"/>
              <a:buChar char="-"/>
            </a:pPr>
            <a:endParaRPr lang="en-US" sz="1600">
              <a:cs typeface="Arial"/>
            </a:endParaRPr>
          </a:p>
          <a:p>
            <a:pPr marL="457200" indent="-457200">
              <a:buFont typeface="Calibri" panose="020B0604020202020204" pitchFamily="34" charset="0"/>
              <a:buChar char="-"/>
            </a:pPr>
            <a:endParaRPr lang="en-US" sz="2400">
              <a:cs typeface="Arial"/>
            </a:endParaRPr>
          </a:p>
          <a:p>
            <a:pPr marL="457200" indent="-457200">
              <a:buFont typeface="Calibri" panose="020B0604020202020204" pitchFamily="34" charset="0"/>
              <a:buChar char="-"/>
            </a:pPr>
            <a:endParaRPr lang="en-US" sz="2400">
              <a:cs typeface="Arial"/>
            </a:endParaRPr>
          </a:p>
        </p:txBody>
      </p:sp>
    </p:spTree>
    <p:custDataLst>
      <p:tags r:id="rId1"/>
    </p:custDataLst>
    <p:extLst>
      <p:ext uri="{BB962C8B-B14F-4D97-AF65-F5344CB8AC3E}">
        <p14:creationId xmlns:p14="http://schemas.microsoft.com/office/powerpoint/2010/main" val="346227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4DF2C8-1A01-1E44-9CBF-DCACC83A7A00}"/>
              </a:ext>
            </a:extLst>
          </p:cNvPr>
          <p:cNvSpPr>
            <a:spLocks noGrp="1"/>
          </p:cNvSpPr>
          <p:nvPr>
            <p:ph type="sldNum" sz="quarter" idx="24"/>
          </p:nvPr>
        </p:nvSpPr>
        <p:spPr/>
        <p:txBody>
          <a:bodyPr/>
          <a:lstStyle/>
          <a:p>
            <a:fld id="{986939A4-4C9F-2A47-893F-4AF46ABB2528}" type="slidenum">
              <a:rPr lang="en-US" smtClean="0"/>
              <a:t>9</a:t>
            </a:fld>
            <a:endParaRPr lang="en-US"/>
          </a:p>
        </p:txBody>
      </p:sp>
      <p:sp>
        <p:nvSpPr>
          <p:cNvPr id="3" name="Title 2">
            <a:extLst>
              <a:ext uri="{FF2B5EF4-FFF2-40B4-BE49-F238E27FC236}">
                <a16:creationId xmlns:a16="http://schemas.microsoft.com/office/drawing/2014/main" id="{AB5AC1E9-5FA0-5186-83EE-D123EF721932}"/>
              </a:ext>
            </a:extLst>
          </p:cNvPr>
          <p:cNvSpPr>
            <a:spLocks noGrp="1"/>
          </p:cNvSpPr>
          <p:nvPr>
            <p:ph type="title"/>
          </p:nvPr>
        </p:nvSpPr>
        <p:spPr>
          <a:xfrm>
            <a:off x="666750" y="136525"/>
            <a:ext cx="11163300" cy="1325563"/>
          </a:xfrm>
        </p:spPr>
        <p:txBody>
          <a:bodyPr/>
          <a:lstStyle/>
          <a:p>
            <a:r>
              <a:rPr lang="en-US" b="1">
                <a:cs typeface="Arial"/>
              </a:rPr>
              <a:t>Approved Provider or Partner Service?</a:t>
            </a:r>
            <a:endParaRPr lang="en-US" b="1"/>
          </a:p>
        </p:txBody>
      </p:sp>
      <p:sp>
        <p:nvSpPr>
          <p:cNvPr id="4" name="Text Placeholder 3">
            <a:extLst>
              <a:ext uri="{FF2B5EF4-FFF2-40B4-BE49-F238E27FC236}">
                <a16:creationId xmlns:a16="http://schemas.microsoft.com/office/drawing/2014/main" id="{10D10C40-2037-BA74-BA53-A2B057206B76}"/>
              </a:ext>
            </a:extLst>
          </p:cNvPr>
          <p:cNvSpPr>
            <a:spLocks noGrp="1"/>
          </p:cNvSpPr>
          <p:nvPr>
            <p:ph type="body" sz="quarter" idx="25"/>
          </p:nvPr>
        </p:nvSpPr>
        <p:spPr>
          <a:xfrm>
            <a:off x="880009" y="1384300"/>
            <a:ext cx="10736781" cy="3041650"/>
          </a:xfrm>
        </p:spPr>
        <p:txBody>
          <a:bodyPr lIns="91440" tIns="45720" rIns="91440" bIns="45720" anchor="t"/>
          <a:lstStyle/>
          <a:p>
            <a:pPr marL="457200" indent="-457200">
              <a:buFont typeface="Wingdings" panose="05000000000000000000" pitchFamily="2" charset="2"/>
              <a:buChar char="Ø"/>
            </a:pPr>
            <a:r>
              <a:rPr lang="en-US" sz="1600">
                <a:solidFill>
                  <a:srgbClr val="000000"/>
                </a:solidFill>
                <a:cs typeface="Arial"/>
              </a:rPr>
              <a:t>If a Fee Table is submitted before 31 August, the current service status will be displayed </a:t>
            </a:r>
            <a:r>
              <a:rPr lang="en-US" sz="1600" err="1">
                <a:solidFill>
                  <a:srgbClr val="000000"/>
                </a:solidFill>
                <a:cs typeface="Arial"/>
              </a:rPr>
              <a:t>i.e</a:t>
            </a:r>
            <a:r>
              <a:rPr lang="en-US" sz="1600">
                <a:solidFill>
                  <a:srgbClr val="000000"/>
                </a:solidFill>
                <a:cs typeface="Arial"/>
              </a:rPr>
              <a:t> partner or approved. </a:t>
            </a:r>
          </a:p>
          <a:p>
            <a:pPr marL="285750" indent="-285750">
              <a:buFont typeface="Wingdings" panose="05000000000000000000" pitchFamily="2" charset="2"/>
              <a:buChar char="Ø"/>
            </a:pPr>
            <a:endParaRPr lang="en-US" sz="1600">
              <a:solidFill>
                <a:srgbClr val="000000"/>
              </a:solidFill>
              <a:cs typeface="Arial"/>
            </a:endParaRPr>
          </a:p>
          <a:p>
            <a:pPr marL="457200" indent="-457200">
              <a:buFont typeface="Wingdings" panose="05000000000000000000" pitchFamily="2" charset="2"/>
              <a:buChar char="Ø"/>
            </a:pPr>
            <a:r>
              <a:rPr lang="en-US" sz="1600">
                <a:solidFill>
                  <a:srgbClr val="000000"/>
                </a:solidFill>
                <a:cs typeface="Arial"/>
              </a:rPr>
              <a:t>If the service provider wishes to change this status, they must change the selection and then save as draft, and then edit the draft version.   </a:t>
            </a:r>
          </a:p>
          <a:p>
            <a:pPr marL="285750" indent="-285750">
              <a:buFont typeface="Wingdings" panose="05000000000000000000" pitchFamily="2" charset="2"/>
              <a:buChar char="Ø"/>
            </a:pPr>
            <a:endParaRPr lang="en-US" sz="1600">
              <a:solidFill>
                <a:srgbClr val="000000"/>
              </a:solidFill>
              <a:cs typeface="Arial"/>
            </a:endParaRPr>
          </a:p>
          <a:p>
            <a:pPr marL="457200" indent="-457200">
              <a:buFont typeface="Wingdings" panose="05000000000000000000" pitchFamily="2" charset="2"/>
              <a:buChar char="Ø"/>
            </a:pPr>
            <a:r>
              <a:rPr lang="en-US" sz="1600">
                <a:solidFill>
                  <a:srgbClr val="000000"/>
                </a:solidFill>
                <a:cs typeface="Arial"/>
              </a:rPr>
              <a:t>After 31 august, the service status will be verified against 24/25 core funding status and the service provider will not have the option to change this on the fee table</a:t>
            </a:r>
          </a:p>
          <a:p>
            <a:endParaRPr lang="en-US">
              <a:cs typeface="Arial"/>
            </a:endParaRPr>
          </a:p>
        </p:txBody>
      </p:sp>
      <p:pic>
        <p:nvPicPr>
          <p:cNvPr id="6" name="Picture 5">
            <a:extLst>
              <a:ext uri="{FF2B5EF4-FFF2-40B4-BE49-F238E27FC236}">
                <a16:creationId xmlns:a16="http://schemas.microsoft.com/office/drawing/2014/main" id="{29F139C0-D780-D5F3-14A0-394E4CF95745}"/>
              </a:ext>
            </a:extLst>
          </p:cNvPr>
          <p:cNvPicPr>
            <a:picLocks noChangeAspect="1"/>
          </p:cNvPicPr>
          <p:nvPr/>
        </p:nvPicPr>
        <p:blipFill>
          <a:blip r:embed="rId4"/>
          <a:stretch>
            <a:fillRect/>
          </a:stretch>
        </p:blipFill>
        <p:spPr>
          <a:xfrm>
            <a:off x="1169201" y="4080662"/>
            <a:ext cx="9853597" cy="1593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5857069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0db363d-6d08-4fb1-a9cc-2c665e1b2c37">POBAL-1137-1041</_dlc_DocId>
    <_dlc_DocIdUrl xmlns="e0db363d-6d08-4fb1-a9cc-2c665e1b2c37">
      <Url>https://intranet.pobal.ie/Audit/Compliacne_/_layouts/DocIdRedir.aspx?ID=POBAL-1137-1041</Url>
      <Description>POBAL-1137-1041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66C97D44A2C4AA62AF5C7553F9A5C" ma:contentTypeVersion="3" ma:contentTypeDescription="Create a new document." ma:contentTypeScope="" ma:versionID="69706c529f8c5f2b567a7a2f809ce9c1">
  <xsd:schema xmlns:xsd="http://www.w3.org/2001/XMLSchema" xmlns:xs="http://www.w3.org/2001/XMLSchema" xmlns:p="http://schemas.microsoft.com/office/2006/metadata/properties" xmlns:ns2="e0db363d-6d08-4fb1-a9cc-2c665e1b2c37" targetNamespace="http://schemas.microsoft.com/office/2006/metadata/properties" ma:root="true" ma:fieldsID="9b752a3cbf9653cda5d44ee93ffdec0b" ns2:_="">
    <xsd:import namespace="e0db363d-6d08-4fb1-a9cc-2c665e1b2c3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db363d-6d08-4fb1-a9cc-2c665e1b2c3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123775F-4725-4666-BC50-8376930D561E}">
  <ds:schemaRefs>
    <ds:schemaRef ds:uri="http://purl.org/dc/dcmitype/"/>
    <ds:schemaRef ds:uri="http://schemas.microsoft.com/office/infopath/2007/PartnerControls"/>
    <ds:schemaRef ds:uri="http://purl.org/dc/elements/1.1/"/>
    <ds:schemaRef ds:uri="http://schemas.microsoft.com/office/2006/metadata/properties"/>
    <ds:schemaRef ds:uri="e0db363d-6d08-4fb1-a9cc-2c665e1b2c37"/>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DBB9DBCF-60FB-4451-AA4D-2E1B8C2E2144}">
  <ds:schemaRefs>
    <ds:schemaRef ds:uri="http://schemas.microsoft.com/sharepoint/v3/contenttype/forms"/>
  </ds:schemaRefs>
</ds:datastoreItem>
</file>

<file path=customXml/itemProps3.xml><?xml version="1.0" encoding="utf-8"?>
<ds:datastoreItem xmlns:ds="http://schemas.openxmlformats.org/officeDocument/2006/customXml" ds:itemID="{01B57771-A447-4DB1-8457-5679F43D52D4}">
  <ds:schemaRefs>
    <ds:schemaRef ds:uri="e0db363d-6d08-4fb1-a9cc-2c665e1b2c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5F808CC-3C93-4124-B05E-3778140C8E1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TotalTime>
  <Words>1508</Words>
  <Application>Microsoft Office PowerPoint</Application>
  <PresentationFormat>Widescreen</PresentationFormat>
  <Paragraphs>218</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Arial,Sans-Serif</vt:lpstr>
      <vt:lpstr>Calibri</vt:lpstr>
      <vt:lpstr>Calibri,Sans-Serif</vt:lpstr>
      <vt:lpstr>Times New Roman</vt:lpstr>
      <vt:lpstr>Wingdings</vt:lpstr>
      <vt:lpstr>Master</vt:lpstr>
      <vt:lpstr>Programme Readiness  &amp;  Fees Table and Parent Statement </vt:lpstr>
      <vt:lpstr>What will the session cover?</vt:lpstr>
      <vt:lpstr>Updating your Service Details</vt:lpstr>
      <vt:lpstr>Upcoming Changes 2024/2025</vt:lpstr>
      <vt:lpstr>Upcoming Changes 2024/2025</vt:lpstr>
      <vt:lpstr>Upcoming Changes 2024/2025</vt:lpstr>
      <vt:lpstr>Fees Table and Parent Statement</vt:lpstr>
      <vt:lpstr>Fee Table 2024/25 - Overview</vt:lpstr>
      <vt:lpstr>Approved Provider or Partner Service?</vt:lpstr>
      <vt:lpstr>Copying last years Fee Table</vt:lpstr>
      <vt:lpstr>'Errors Found'</vt:lpstr>
      <vt:lpstr>Fee Options and Fee Extras</vt:lpstr>
      <vt:lpstr>Fee options ctd.</vt:lpstr>
      <vt:lpstr>PowerPoint Presentation</vt:lpstr>
      <vt:lpstr>Partner Service Fee Table</vt:lpstr>
      <vt:lpstr>Parent Statement</vt:lpstr>
      <vt:lpstr>Parent Statement ctd.</vt:lpstr>
      <vt:lpstr>Recap on tasks required</vt:lpstr>
      <vt:lpstr>Live Demonstration – Early Years HIVE</vt:lpstr>
      <vt:lpstr>Questions?     Thank you for attending!   Programme Readiness  &amp;  Fees Table and Parent Statement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Brennan</dc:creator>
  <cp:lastModifiedBy>Rachael Magorrian</cp:lastModifiedBy>
  <cp:revision>1</cp:revision>
  <cp:lastPrinted>2020-10-20T10:47:56Z</cp:lastPrinted>
  <dcterms:created xsi:type="dcterms:W3CDTF">2018-04-10T09:27:37Z</dcterms:created>
  <dcterms:modified xsi:type="dcterms:W3CDTF">2024-07-10T08:15:09Z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0x0101002E266C97D44A2C4AA62AF5C7553F9A5C</vt:lpwstr>
  </property>
  <property fmtid="{D5CDD505-2E9C-101B-9397-08002B2CF9AE}" pid="3" name="_dlc_DocIdItemGuid">
    <vt:lpwstr>f80ad94b-8d48-456d-bf83-0641156de2c8</vt:lpwstr>
  </property>
  <property fmtid="{D5CDD505-2E9C-101B-9397-08002B2CF9AE}" pid="4" name="ArticulateGUID">
    <vt:lpwstr>47437A7C-F62B-4D22-85BD-CEDB423DC933</vt:lpwstr>
  </property>
  <property fmtid="{D5CDD505-2E9C-101B-9397-08002B2CF9AE}" pid="5" name="ArticulatePath">
    <vt:lpwstr>https://pobal-my.sharepoint.com/personal/alynn_pobal_ie/Documents/Documents/Programme Readiness 1 and Fees table and Parent Statement 2024 - 2025 updated</vt:lpwstr>
  </property>
</Properties>
</file>