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60"/>
  </p:notesMasterIdLst>
  <p:sldIdLst>
    <p:sldId id="31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316" r:id="rId41"/>
    <p:sldId id="293" r:id="rId42"/>
    <p:sldId id="312" r:id="rId43"/>
    <p:sldId id="313" r:id="rId44"/>
    <p:sldId id="314" r:id="rId45"/>
    <p:sldId id="31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8" d="100"/>
          <a:sy n="118" d="100"/>
        </p:scale>
        <p:origin x="328" y="72"/>
      </p:cViewPr>
      <p:guideLst/>
    </p:cSldViewPr>
  </p:slideViewPr>
  <p:notesTextViewPr>
    <p:cViewPr>
      <p:scale>
        <a:sx n="1" d="1"/>
        <a:sy n="1" d="1"/>
      </p:scale>
      <p:origin x="0" y="0"/>
    </p:cViewPr>
  </p:notesTextViewPr>
  <p:sorterViewPr>
    <p:cViewPr>
      <p:scale>
        <a:sx n="100" d="100"/>
        <a:sy n="100" d="100"/>
      </p:scale>
      <p:origin x="0" y="-149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B2666-7E7A-45F1-BEAE-EF1EDBE9DB81}" type="datetimeFigureOut">
              <a:rPr lang="en-IE" smtClean="0"/>
              <a:t>26/04/2022</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80289E-C4DE-451D-9144-A011DF758826}" type="slidenum">
              <a:rPr lang="en-IE" smtClean="0"/>
              <a:t>‹#›</a:t>
            </a:fld>
            <a:endParaRPr lang="en-IE"/>
          </a:p>
        </p:txBody>
      </p:sp>
    </p:spTree>
    <p:extLst>
      <p:ext uri="{BB962C8B-B14F-4D97-AF65-F5344CB8AC3E}">
        <p14:creationId xmlns:p14="http://schemas.microsoft.com/office/powerpoint/2010/main" val="2881302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837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62669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8792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0653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3801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0384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4673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733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0735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3273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983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118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1190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77203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57679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71423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Checked 04.04.22</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3343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74698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926033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139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66763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9862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6724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Check</a:t>
            </a:r>
            <a:r>
              <a:rPr lang="en-IE" baseline="0" dirty="0" smtClean="0"/>
              <a:t> with Oonagh the details of Room 2 and how it should be split out</a:t>
            </a:r>
          </a:p>
          <a:p>
            <a:r>
              <a:rPr lang="en-IE" baseline="0" dirty="0" smtClean="0"/>
              <a:t>Note ELC Graduate in Room 4 during SAC session</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76822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05115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61474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1687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Double check this scenario with Oonagh</a:t>
            </a:r>
          </a:p>
          <a:p>
            <a:endParaRPr lang="en-IE"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54081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Checked 04.04.22</a:t>
            </a:r>
          </a:p>
          <a:p>
            <a:endParaRPr lang="en-IE" dirty="0" smtClean="0"/>
          </a:p>
          <a:p>
            <a:r>
              <a:rPr lang="en-IE" dirty="0" smtClean="0"/>
              <a:t>Need</a:t>
            </a:r>
            <a:r>
              <a:rPr lang="en-IE" baseline="0" dirty="0" smtClean="0"/>
              <a:t> to discuss implications of applying graduate premium</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5383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478044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36407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Checked 04.04.22</a:t>
            </a:r>
          </a:p>
          <a:p>
            <a:endParaRPr lang="en-IE" dirty="0" smtClean="0"/>
          </a:p>
          <a:p>
            <a:r>
              <a:rPr lang="en-IE" dirty="0" smtClean="0"/>
              <a:t>Need</a:t>
            </a:r>
            <a:r>
              <a:rPr lang="en-IE" baseline="0" dirty="0" smtClean="0"/>
              <a:t> to discuss implications of applying graduate premium</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19425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mtClean="0"/>
              <a:t>CCC8</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826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7305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Checked 04.04.22 CCC8</a:t>
            </a:r>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626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5234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3446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2717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3515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D781CD-5035-49B5-A7DD-E6B9B1E47ECE}"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8249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03504"/>
            <a:ext cx="9144000" cy="2387600"/>
          </a:xfrm>
        </p:spPr>
        <p:txBody>
          <a:bodyPr anchor="b">
            <a:normAutofit/>
          </a:bodyPr>
          <a:lstStyle>
            <a:lvl1pPr algn="ctr">
              <a:defRPr sz="2475">
                <a:solidFill>
                  <a:schemeClr val="bg1"/>
                </a:solidFill>
              </a:defRPr>
            </a:lvl1pPr>
          </a:lstStyle>
          <a:p>
            <a:r>
              <a:rPr lang="en-US" smtClean="0"/>
              <a:t>Click to edit Master title style</a:t>
            </a:r>
            <a:endParaRPr lang="en-IE" dirty="0"/>
          </a:p>
        </p:txBody>
      </p:sp>
      <p:sp>
        <p:nvSpPr>
          <p:cNvPr id="3" name="Subtitle 2"/>
          <p:cNvSpPr>
            <a:spLocks noGrp="1"/>
          </p:cNvSpPr>
          <p:nvPr>
            <p:ph type="subTitle" idx="1"/>
          </p:nvPr>
        </p:nvSpPr>
        <p:spPr>
          <a:xfrm>
            <a:off x="1524000" y="4264512"/>
            <a:ext cx="9144000" cy="1655762"/>
          </a:xfrm>
        </p:spPr>
        <p:txBody>
          <a:bodyPr/>
          <a:lstStyle>
            <a:lvl1pPr marL="0" indent="0" algn="ctr">
              <a:buNone/>
              <a:defRPr sz="1350">
                <a:solidFill>
                  <a:schemeClr val="bg1"/>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smtClean="0"/>
              <a:t>Click to edit Master subtitle style</a:t>
            </a:r>
            <a:endParaRPr lang="en-IE" dirty="0"/>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7701" y="1367425"/>
            <a:ext cx="4897131" cy="1082042"/>
          </a:xfrm>
          <a:prstGeom prst="rect">
            <a:avLst/>
          </a:prstGeom>
        </p:spPr>
      </p:pic>
    </p:spTree>
    <p:extLst>
      <p:ext uri="{BB962C8B-B14F-4D97-AF65-F5344CB8AC3E}">
        <p14:creationId xmlns:p14="http://schemas.microsoft.com/office/powerpoint/2010/main" val="41142020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sp>
        <p:nvSpPr>
          <p:cNvPr id="8" name="Title 1"/>
          <p:cNvSpPr txBox="1">
            <a:spLocks/>
          </p:cNvSpPr>
          <p:nvPr userDrawn="1"/>
        </p:nvSpPr>
        <p:spPr>
          <a:xfrm>
            <a:off x="-18986" y="-8588"/>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9" name="Title 1"/>
          <p:cNvSpPr txBox="1">
            <a:spLocks/>
          </p:cNvSpPr>
          <p:nvPr userDrawn="1"/>
        </p:nvSpPr>
        <p:spPr>
          <a:xfrm>
            <a:off x="2735627" y="-8588"/>
            <a:ext cx="9410700"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smtClean="0"/>
              <a:t>Click to edit Master title style</a:t>
            </a:r>
            <a:endParaRPr lang="en-IE" sz="2475"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101442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spTree>
    <p:extLst>
      <p:ext uri="{BB962C8B-B14F-4D97-AF65-F5344CB8AC3E}">
        <p14:creationId xmlns:p14="http://schemas.microsoft.com/office/powerpoint/2010/main" val="2247401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754615"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10872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B63003D-720C-481C-B9E2-E8FABC3448B0}" type="datetimeFigureOut">
              <a:rPr lang="en-IE" smtClean="0"/>
              <a:t>26/04/2022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2942049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B63003D-720C-481C-B9E2-E8FABC3448B0}" type="datetimeFigureOut">
              <a:rPr lang="en-IE" smtClean="0"/>
              <a:t>26/04/2022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4176940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B63003D-720C-481C-B9E2-E8FABC3448B0}" type="datetimeFigureOut">
              <a:rPr lang="en-IE" smtClean="0"/>
              <a:t>26/04/2022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3985220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B63003D-720C-481C-B9E2-E8FABC3448B0}" type="datetimeFigureOut">
              <a:rPr lang="en-IE" smtClean="0"/>
              <a:t>26/04/2022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302035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B63003D-720C-481C-B9E2-E8FABC3448B0}" type="datetimeFigureOut">
              <a:rPr lang="en-IE" smtClean="0"/>
              <a:t>26/04/2022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450276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B63003D-720C-481C-B9E2-E8FABC3448B0}" type="datetimeFigureOut">
              <a:rPr lang="en-IE" smtClean="0"/>
              <a:t>26/04/2022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1659799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3003D-720C-481C-B9E2-E8FABC3448B0}" type="datetimeFigureOut">
              <a:rPr lang="en-IE" smtClean="0"/>
              <a:t>26/04/2022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387323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txBox="1">
            <a:spLocks/>
          </p:cNvSpPr>
          <p:nvPr/>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2" name="Title 1"/>
          <p:cNvSpPr>
            <a:spLocks noGrp="1"/>
          </p:cNvSpPr>
          <p:nvPr>
            <p:ph type="title"/>
          </p:nvPr>
        </p:nvSpPr>
        <p:spPr>
          <a:xfrm>
            <a:off x="2781302"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47657917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63003D-720C-481C-B9E2-E8FABC3448B0}" type="datetimeFigureOut">
              <a:rPr lang="en-IE" smtClean="0"/>
              <a:t>26/04/2022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2262437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63003D-720C-481C-B9E2-E8FABC3448B0}" type="datetimeFigureOut">
              <a:rPr lang="en-IE" smtClean="0"/>
              <a:t>26/04/2022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2520064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B63003D-720C-481C-B9E2-E8FABC3448B0}" type="datetimeFigureOut">
              <a:rPr lang="en-IE" smtClean="0"/>
              <a:t>26/04/2022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37093150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B63003D-720C-481C-B9E2-E8FABC3448B0}" type="datetimeFigureOut">
              <a:rPr lang="en-IE" smtClean="0"/>
              <a:t>26/04/2022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CC8ADD-E025-4289-8AB3-3B9DAEFA7975}" type="slidenum">
              <a:rPr lang="en-IE" smtClean="0"/>
              <a:t>‹#›</a:t>
            </a:fld>
            <a:endParaRPr lang="en-IE"/>
          </a:p>
        </p:txBody>
      </p:sp>
    </p:spTree>
    <p:extLst>
      <p:ext uri="{BB962C8B-B14F-4D97-AF65-F5344CB8AC3E}">
        <p14:creationId xmlns:p14="http://schemas.microsoft.com/office/powerpoint/2010/main" val="11406560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754615"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24893877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03504"/>
            <a:ext cx="9144000" cy="2387600"/>
          </a:xfrm>
        </p:spPr>
        <p:txBody>
          <a:bodyPr anchor="b">
            <a:normAutofit/>
          </a:bodyPr>
          <a:lstStyle>
            <a:lvl1pPr algn="ctr">
              <a:defRPr sz="1856">
                <a:solidFill>
                  <a:schemeClr val="bg1"/>
                </a:solidFill>
              </a:defRPr>
            </a:lvl1pPr>
          </a:lstStyle>
          <a:p>
            <a:r>
              <a:rPr lang="en-US" smtClean="0"/>
              <a:t>Click to edit Master title style</a:t>
            </a:r>
            <a:endParaRPr lang="en-IE" dirty="0"/>
          </a:p>
        </p:txBody>
      </p:sp>
      <p:sp>
        <p:nvSpPr>
          <p:cNvPr id="3" name="Subtitle 2"/>
          <p:cNvSpPr>
            <a:spLocks noGrp="1"/>
          </p:cNvSpPr>
          <p:nvPr>
            <p:ph type="subTitle" idx="1"/>
          </p:nvPr>
        </p:nvSpPr>
        <p:spPr>
          <a:xfrm>
            <a:off x="1524000" y="4264512"/>
            <a:ext cx="9144000" cy="1655762"/>
          </a:xfrm>
        </p:spPr>
        <p:txBody>
          <a:bodyPr/>
          <a:lstStyle>
            <a:lvl1pPr marL="0" indent="0" algn="ctr">
              <a:buNone/>
              <a:defRPr sz="1013">
                <a:solidFill>
                  <a:schemeClr val="bg1"/>
                </a:solidFill>
              </a:defRPr>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smtClean="0"/>
              <a:t>Click to edit Master subtitle style</a:t>
            </a:r>
            <a:endParaRPr lang="en-IE" dirty="0"/>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7701" y="1367425"/>
            <a:ext cx="4897131" cy="1082042"/>
          </a:xfrm>
          <a:prstGeom prst="rect">
            <a:avLst/>
          </a:prstGeom>
        </p:spPr>
      </p:pic>
    </p:spTree>
    <p:extLst>
      <p:ext uri="{BB962C8B-B14F-4D97-AF65-F5344CB8AC3E}">
        <p14:creationId xmlns:p14="http://schemas.microsoft.com/office/powerpoint/2010/main" val="182568815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txBox="1">
            <a:spLocks/>
          </p:cNvSpPr>
          <p:nvPr/>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2" name="Title 1"/>
          <p:cNvSpPr>
            <a:spLocks noGrp="1"/>
          </p:cNvSpPr>
          <p:nvPr>
            <p:ph type="title"/>
          </p:nvPr>
        </p:nvSpPr>
        <p:spPr>
          <a:xfrm>
            <a:off x="2781303"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111329954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normAutofit/>
          </a:bodyPr>
          <a:lstStyle>
            <a:lvl1pPr>
              <a:defRPr sz="1519">
                <a:solidFill>
                  <a:schemeClr val="bg1"/>
                </a:solidFill>
              </a:defRPr>
            </a:lvl1pPr>
          </a:lstStyle>
          <a:p>
            <a:r>
              <a:rPr lang="en-US" smtClean="0"/>
              <a:t>Click to edit Master title style</a:t>
            </a:r>
            <a:endParaRPr lang="en-IE" dirty="0"/>
          </a:p>
        </p:txBody>
      </p:sp>
      <p:sp>
        <p:nvSpPr>
          <p:cNvPr id="3" name="Text Placeholder 2"/>
          <p:cNvSpPr>
            <a:spLocks noGrp="1"/>
          </p:cNvSpPr>
          <p:nvPr>
            <p:ph type="body" idx="1"/>
          </p:nvPr>
        </p:nvSpPr>
        <p:spPr>
          <a:xfrm>
            <a:off x="831851" y="4589469"/>
            <a:ext cx="10515600" cy="1500187"/>
          </a:xfrm>
        </p:spPr>
        <p:txBody>
          <a:bodyPr>
            <a:normAutofit/>
          </a:bodyPr>
          <a:lstStyle>
            <a:lvl1pPr marL="0" indent="0">
              <a:buNone/>
              <a:defRPr sz="844">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lvl1pPr>
              <a:defRPr/>
            </a:lvl1p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292190806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r>
              <a:rPr lang="en-US" smtClean="0"/>
              <a:t>25/09/2011</a:t>
            </a:r>
            <a:endParaRPr lang="en-IE"/>
          </a:p>
        </p:txBody>
      </p:sp>
      <p:sp>
        <p:nvSpPr>
          <p:cNvPr id="6" name="Footer Placeholder 5"/>
          <p:cNvSpPr>
            <a:spLocks noGrp="1"/>
          </p:cNvSpPr>
          <p:nvPr>
            <p:ph type="ftr" sz="quarter" idx="11"/>
          </p:nvPr>
        </p:nvSpPr>
        <p:spPr/>
        <p:txBody>
          <a:bodyPr/>
          <a:lstStyle>
            <a:lvl1pPr>
              <a:defRPr/>
            </a:lvl1pPr>
          </a:lstStyle>
          <a:p>
            <a:endParaRPr lang="en-IE" dirty="0"/>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11" name="Title 1"/>
          <p:cNvSpPr txBox="1">
            <a:spLocks/>
          </p:cNvSpPr>
          <p:nvPr userDrawn="1"/>
        </p:nvSpPr>
        <p:spPr>
          <a:xfrm>
            <a:off x="2781303" y="-1"/>
            <a:ext cx="9410700" cy="1114424"/>
          </a:xfrm>
          <a:prstGeom prst="rect">
            <a:avLst/>
          </a:prstGeom>
          <a:solidFill>
            <a:srgbClr val="00534F"/>
          </a:solidFill>
        </p:spPr>
        <p:txBody>
          <a:bodyPr vert="horz" lIns="51435" tIns="25718" rIns="51435" bIns="25718"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endParaRPr lang="en-IE" sz="1856"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1896752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9" y="1681163"/>
            <a:ext cx="5157787" cy="823912"/>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1013"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r>
              <a:rPr lang="en-US" smtClean="0"/>
              <a:t>25/09/2011</a:t>
            </a:r>
            <a:endParaRPr lang="en-IE"/>
          </a:p>
        </p:txBody>
      </p:sp>
      <p:sp>
        <p:nvSpPr>
          <p:cNvPr id="9" name="Slide Number Placeholder 8"/>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11" name="Title 1"/>
          <p:cNvSpPr txBox="1">
            <a:spLocks/>
          </p:cNvSpPr>
          <p:nvPr userDrawn="1"/>
        </p:nvSpPr>
        <p:spPr>
          <a:xfrm>
            <a:off x="2781303" y="1"/>
            <a:ext cx="9410700" cy="1114424"/>
          </a:xfrm>
          <a:prstGeom prst="rect">
            <a:avLst/>
          </a:prstGeom>
          <a:solidFill>
            <a:srgbClr val="00534F"/>
          </a:solidFill>
        </p:spPr>
        <p:txBody>
          <a:bodyPr vert="horz" lIns="51435" tIns="25718" rIns="51435" bIns="25718"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1856" dirty="0" smtClean="0"/>
              <a:t>Click to edit Master title style</a:t>
            </a:r>
            <a:endParaRPr lang="en-IE" sz="1856" dirty="0"/>
          </a:p>
        </p:txBody>
      </p:sp>
      <p:sp>
        <p:nvSpPr>
          <p:cNvPr id="13"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416412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00534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normAutofit/>
          </a:bodyPr>
          <a:lstStyle>
            <a:lvl1pPr>
              <a:defRPr sz="2025">
                <a:solidFill>
                  <a:schemeClr val="bg1"/>
                </a:solidFill>
              </a:defRPr>
            </a:lvl1pPr>
          </a:lstStyle>
          <a:p>
            <a:r>
              <a:rPr lang="en-US" smtClean="0"/>
              <a:t>Click to edit Master title style</a:t>
            </a:r>
            <a:endParaRPr lang="en-IE" dirty="0"/>
          </a:p>
        </p:txBody>
      </p:sp>
      <p:sp>
        <p:nvSpPr>
          <p:cNvPr id="3" name="Text Placeholder 2"/>
          <p:cNvSpPr>
            <a:spLocks noGrp="1"/>
          </p:cNvSpPr>
          <p:nvPr>
            <p:ph type="body" idx="1"/>
          </p:nvPr>
        </p:nvSpPr>
        <p:spPr>
          <a:xfrm>
            <a:off x="831851" y="4589467"/>
            <a:ext cx="10515600" cy="1500187"/>
          </a:xfrm>
        </p:spPr>
        <p:txBody>
          <a:bodyPr>
            <a:normAutofit/>
          </a:bodyPr>
          <a:lstStyle>
            <a:lvl1pPr marL="0" indent="0">
              <a:buNone/>
              <a:defRPr sz="1125">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25/09/2011</a:t>
            </a:r>
            <a:endParaRPr lang="en-IE"/>
          </a:p>
        </p:txBody>
      </p:sp>
      <p:sp>
        <p:nvSpPr>
          <p:cNvPr id="5" name="Footer Placeholder 4"/>
          <p:cNvSpPr>
            <a:spLocks noGrp="1"/>
          </p:cNvSpPr>
          <p:nvPr>
            <p:ph type="ftr" sz="quarter" idx="11"/>
          </p:nvPr>
        </p:nvSpPr>
        <p:spPr/>
        <p:txBody>
          <a:bodyPr/>
          <a:lstStyle>
            <a:lvl1pPr>
              <a:defRPr/>
            </a:lvl1pPr>
          </a:lstStyle>
          <a:p>
            <a:endParaRPr lang="en-IE" dirty="0"/>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102526204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25/09/2011</a:t>
            </a:r>
            <a:endParaRPr lang="en-IE"/>
          </a:p>
        </p:txBody>
      </p:sp>
      <p:sp>
        <p:nvSpPr>
          <p:cNvPr id="5" name="Slide Number Placeholder 4"/>
          <p:cNvSpPr>
            <a:spLocks noGrp="1"/>
          </p:cNvSpPr>
          <p:nvPr>
            <p:ph type="sldNum" sz="quarter" idx="12"/>
          </p:nvPr>
        </p:nvSpPr>
        <p:spPr/>
        <p:txBody>
          <a:bodyPr/>
          <a:lstStyle/>
          <a:p>
            <a:fld id="{DEB479D7-0864-4508-9C9A-D390CFFA20C7}" type="slidenum">
              <a:rPr lang="en-IE" smtClean="0"/>
              <a:t>‹#›</a:t>
            </a:fld>
            <a:endParaRPr lang="en-IE"/>
          </a:p>
        </p:txBody>
      </p:sp>
      <p:sp>
        <p:nvSpPr>
          <p:cNvPr id="6"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7" name="Title 1"/>
          <p:cNvSpPr>
            <a:spLocks noGrp="1"/>
          </p:cNvSpPr>
          <p:nvPr>
            <p:ph type="title"/>
          </p:nvPr>
        </p:nvSpPr>
        <p:spPr>
          <a:xfrm>
            <a:off x="2781303"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9"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0717810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6" name="Title 1"/>
          <p:cNvSpPr>
            <a:spLocks noGrp="1"/>
          </p:cNvSpPr>
          <p:nvPr>
            <p:ph type="title"/>
          </p:nvPr>
        </p:nvSpPr>
        <p:spPr>
          <a:xfrm>
            <a:off x="2754615"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4792210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340773"/>
            <a:ext cx="6172200" cy="4520283"/>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Title 1"/>
          <p:cNvSpPr txBox="1">
            <a:spLocks/>
          </p:cNvSpPr>
          <p:nvPr userDrawn="1"/>
        </p:nvSpPr>
        <p:spPr>
          <a:xfrm>
            <a:off x="3" y="1"/>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9" name="Title 1"/>
          <p:cNvSpPr txBox="1">
            <a:spLocks/>
          </p:cNvSpPr>
          <p:nvPr userDrawn="1"/>
        </p:nvSpPr>
        <p:spPr>
          <a:xfrm>
            <a:off x="2781303" y="1"/>
            <a:ext cx="9410700" cy="1114424"/>
          </a:xfrm>
          <a:prstGeom prst="rect">
            <a:avLst/>
          </a:prstGeom>
          <a:solidFill>
            <a:srgbClr val="00534F"/>
          </a:solidFill>
        </p:spPr>
        <p:txBody>
          <a:bodyPr vert="horz" lIns="51435" tIns="25718" rIns="51435" bIns="25718"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1856" dirty="0" smtClean="0"/>
              <a:t>Click to edit Master title style</a:t>
            </a:r>
            <a:endParaRPr lang="en-IE" sz="1856" dirty="0"/>
          </a:p>
        </p:txBody>
      </p:sp>
      <p:sp>
        <p:nvSpPr>
          <p:cNvPr id="11"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7959340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31"/>
            <a:ext cx="6172200" cy="4873625"/>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smtClean="0"/>
              <a:t>Click icon to add picture</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sp>
        <p:nvSpPr>
          <p:cNvPr id="9" name="Title 1"/>
          <p:cNvSpPr txBox="1">
            <a:spLocks/>
          </p:cNvSpPr>
          <p:nvPr userDrawn="1"/>
        </p:nvSpPr>
        <p:spPr>
          <a:xfrm>
            <a:off x="-1" y="-3571"/>
            <a:ext cx="12192001"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10" name="Title 1"/>
          <p:cNvSpPr txBox="1">
            <a:spLocks/>
          </p:cNvSpPr>
          <p:nvPr userDrawn="1"/>
        </p:nvSpPr>
        <p:spPr>
          <a:xfrm>
            <a:off x="838204" y="1196752"/>
            <a:ext cx="3817641" cy="847154"/>
          </a:xfrm>
          <a:prstGeom prst="rect">
            <a:avLst/>
          </a:prstGeom>
          <a:solidFill>
            <a:srgbClr val="00534F"/>
          </a:solidFill>
        </p:spPr>
        <p:txBody>
          <a:bodyPr vert="horz" lIns="51435" tIns="25718" rIns="51435" bIns="25718"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1856" dirty="0" smtClean="0"/>
              <a:t>Click to edit Master title style</a:t>
            </a:r>
            <a:endParaRPr lang="en-IE" sz="1856"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25760236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sp>
        <p:nvSpPr>
          <p:cNvPr id="8" name="Title 1"/>
          <p:cNvSpPr txBox="1">
            <a:spLocks/>
          </p:cNvSpPr>
          <p:nvPr userDrawn="1"/>
        </p:nvSpPr>
        <p:spPr>
          <a:xfrm>
            <a:off x="-18986" y="-8588"/>
            <a:ext cx="2781300" cy="1114424"/>
          </a:xfrm>
          <a:prstGeom prst="rect">
            <a:avLst/>
          </a:prstGeom>
          <a:solidFill>
            <a:srgbClr val="00534F"/>
          </a:solidFill>
        </p:spPr>
        <p:txBody>
          <a:bodyPr vert="horz" lIns="38576" tIns="19289" rIns="38576" bIns="19289"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856" dirty="0"/>
          </a:p>
        </p:txBody>
      </p:sp>
      <p:sp>
        <p:nvSpPr>
          <p:cNvPr id="9" name="Title 1"/>
          <p:cNvSpPr txBox="1">
            <a:spLocks/>
          </p:cNvSpPr>
          <p:nvPr userDrawn="1"/>
        </p:nvSpPr>
        <p:spPr>
          <a:xfrm>
            <a:off x="2735627" y="-8588"/>
            <a:ext cx="9410700" cy="1114424"/>
          </a:xfrm>
          <a:prstGeom prst="rect">
            <a:avLst/>
          </a:prstGeom>
          <a:solidFill>
            <a:srgbClr val="00534F"/>
          </a:solidFill>
        </p:spPr>
        <p:txBody>
          <a:bodyPr vert="horz" lIns="51435" tIns="25718" rIns="51435" bIns="25718"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1856" smtClean="0"/>
              <a:t>Click to edit Master title style</a:t>
            </a:r>
            <a:endParaRPr lang="en-IE" sz="1856"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7940642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25/09/2011</a:t>
            </a:r>
            <a:endParaRPr lang="en-IE"/>
          </a:p>
        </p:txBody>
      </p:sp>
      <p:sp>
        <p:nvSpPr>
          <p:cNvPr id="6" name="Slide Number Placeholder 5"/>
          <p:cNvSpPr>
            <a:spLocks noGrp="1"/>
          </p:cNvSpPr>
          <p:nvPr>
            <p:ph type="sldNum" sz="quarter" idx="12"/>
          </p:nvPr>
        </p:nvSpPr>
        <p:spPr/>
        <p:txBody>
          <a:bodyPr/>
          <a:lstStyle/>
          <a:p>
            <a:fld id="{DEB479D7-0864-4508-9C9A-D390CFFA20C7}" type="slidenum">
              <a:rPr lang="en-IE" smtClean="0"/>
              <a:t>‹#›</a:t>
            </a:fld>
            <a:endParaRPr lang="en-IE"/>
          </a:p>
        </p:txBody>
      </p:sp>
      <p:sp>
        <p:nvSpPr>
          <p:cNvPr id="7" name="Footer Placeholder 5"/>
          <p:cNvSpPr>
            <a:spLocks noGrp="1"/>
          </p:cNvSpPr>
          <p:nvPr>
            <p:ph type="ftr" sz="quarter" idx="11"/>
          </p:nvPr>
        </p:nvSpPr>
        <p:spPr>
          <a:xfrm>
            <a:off x="4038600" y="6356356"/>
            <a:ext cx="4114800" cy="365125"/>
          </a:xfrm>
        </p:spPr>
        <p:txBody>
          <a:bodyPr/>
          <a:lstStyle>
            <a:lvl1pPr>
              <a:defRPr/>
            </a:lvl1pPr>
          </a:lstStyle>
          <a:p>
            <a:endParaRPr lang="en-IE" dirty="0"/>
          </a:p>
        </p:txBody>
      </p:sp>
    </p:spTree>
    <p:extLst>
      <p:ext uri="{BB962C8B-B14F-4D97-AF65-F5344CB8AC3E}">
        <p14:creationId xmlns:p14="http://schemas.microsoft.com/office/powerpoint/2010/main" val="4074117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3" y="1"/>
            <a:ext cx="2781300" cy="1114424"/>
          </a:xfrm>
          <a:prstGeom prst="rect">
            <a:avLst/>
          </a:prstGeom>
          <a:solidFill>
            <a:srgbClr val="00534F"/>
          </a:solidFill>
        </p:spPr>
        <p:txBody>
          <a:bodyPr vert="horz" lIns="28932" tIns="14467" rIns="28932" bIns="14467"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1392" dirty="0"/>
          </a:p>
        </p:txBody>
      </p:sp>
      <p:sp>
        <p:nvSpPr>
          <p:cNvPr id="6" name="Title 1"/>
          <p:cNvSpPr>
            <a:spLocks noGrp="1"/>
          </p:cNvSpPr>
          <p:nvPr>
            <p:ph type="title"/>
          </p:nvPr>
        </p:nvSpPr>
        <p:spPr>
          <a:xfrm>
            <a:off x="2754615"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4038600" y="6356358"/>
            <a:ext cx="41148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2435634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r>
              <a:rPr lang="en-US" smtClean="0"/>
              <a:t>25/09/2011</a:t>
            </a:r>
            <a:endParaRPr lang="en-IE"/>
          </a:p>
        </p:txBody>
      </p:sp>
      <p:sp>
        <p:nvSpPr>
          <p:cNvPr id="6" name="Footer Placeholder 5"/>
          <p:cNvSpPr>
            <a:spLocks noGrp="1"/>
          </p:cNvSpPr>
          <p:nvPr>
            <p:ph type="ftr" sz="quarter" idx="11"/>
          </p:nvPr>
        </p:nvSpPr>
        <p:spPr/>
        <p:txBody>
          <a:bodyPr/>
          <a:lstStyle>
            <a:lvl1pPr>
              <a:defRPr/>
            </a:lvl1pPr>
          </a:lstStyle>
          <a:p>
            <a:endParaRPr lang="en-IE" dirty="0"/>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1" name="Title 1"/>
          <p:cNvSpPr txBox="1">
            <a:spLocks/>
          </p:cNvSpPr>
          <p:nvPr userDrawn="1"/>
        </p:nvSpPr>
        <p:spPr>
          <a:xfrm>
            <a:off x="2781302" y="-1"/>
            <a:ext cx="9410700"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endParaRPr lang="en-IE" sz="2475"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53634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9" y="1681163"/>
            <a:ext cx="5157787"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r>
              <a:rPr lang="en-US" smtClean="0"/>
              <a:t>25/09/2011</a:t>
            </a:r>
            <a:endParaRPr lang="en-IE"/>
          </a:p>
        </p:txBody>
      </p:sp>
      <p:sp>
        <p:nvSpPr>
          <p:cNvPr id="9" name="Slide Number Placeholder 8"/>
          <p:cNvSpPr>
            <a:spLocks noGrp="1"/>
          </p:cNvSpPr>
          <p:nvPr>
            <p:ph type="sldNum" sz="quarter" idx="12"/>
          </p:nvPr>
        </p:nvSpPr>
        <p:spPr/>
        <p:txBody>
          <a:bodyPr/>
          <a:lstStyle/>
          <a:p>
            <a:fld id="{DEB479D7-0864-4508-9C9A-D390CFFA20C7}" type="slidenum">
              <a:rPr lang="en-IE" smtClean="0"/>
              <a:t>‹#›</a:t>
            </a:fld>
            <a:endParaRPr lang="en-IE"/>
          </a:p>
        </p:txBody>
      </p:sp>
      <p:sp>
        <p:nvSpPr>
          <p:cNvPr id="10" name="Title 1"/>
          <p:cNvSpPr txBox="1">
            <a:spLocks/>
          </p:cNvSpPr>
          <p:nvPr userDrawn="1"/>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1" name="Title 1"/>
          <p:cNvSpPr txBox="1">
            <a:spLocks/>
          </p:cNvSpPr>
          <p:nvPr userDrawn="1"/>
        </p:nvSpPr>
        <p:spPr>
          <a:xfrm>
            <a:off x="2781302" y="1"/>
            <a:ext cx="9410700"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sp>
        <p:nvSpPr>
          <p:cNvPr id="13"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234358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25/09/2011</a:t>
            </a:r>
            <a:endParaRPr lang="en-IE"/>
          </a:p>
        </p:txBody>
      </p:sp>
      <p:sp>
        <p:nvSpPr>
          <p:cNvPr id="5" name="Slide Number Placeholder 4"/>
          <p:cNvSpPr>
            <a:spLocks noGrp="1"/>
          </p:cNvSpPr>
          <p:nvPr>
            <p:ph type="sldNum" sz="quarter" idx="12"/>
          </p:nvPr>
        </p:nvSpPr>
        <p:spPr/>
        <p:txBody>
          <a:bodyPr/>
          <a:lstStyle/>
          <a:p>
            <a:fld id="{DEB479D7-0864-4508-9C9A-D390CFFA20C7}" type="slidenum">
              <a:rPr lang="en-IE" smtClean="0"/>
              <a:t>‹#›</a:t>
            </a:fld>
            <a:endParaRPr lang="en-IE"/>
          </a:p>
        </p:txBody>
      </p:sp>
      <p:sp>
        <p:nvSpPr>
          <p:cNvPr id="6" name="Title 1"/>
          <p:cNvSpPr txBox="1">
            <a:spLocks/>
          </p:cNvSpPr>
          <p:nvPr userDrawn="1"/>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7" name="Title 1"/>
          <p:cNvSpPr>
            <a:spLocks noGrp="1"/>
          </p:cNvSpPr>
          <p:nvPr>
            <p:ph type="title"/>
          </p:nvPr>
        </p:nvSpPr>
        <p:spPr>
          <a:xfrm>
            <a:off x="2781302"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9"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89850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25/09/2011</a:t>
            </a:r>
            <a:endParaRPr lang="en-IE"/>
          </a:p>
        </p:txBody>
      </p:sp>
      <p:sp>
        <p:nvSpPr>
          <p:cNvPr id="4" name="Slide Number Placeholder 3"/>
          <p:cNvSpPr>
            <a:spLocks noGrp="1"/>
          </p:cNvSpPr>
          <p:nvPr>
            <p:ph type="sldNum" sz="quarter" idx="12"/>
          </p:nvPr>
        </p:nvSpPr>
        <p:spPr/>
        <p:txBody>
          <a:bodyPr/>
          <a:lstStyle/>
          <a:p>
            <a:fld id="{DEB479D7-0864-4508-9C9A-D390CFFA20C7}" type="slidenum">
              <a:rPr lang="en-IE" smtClean="0"/>
              <a:t>‹#›</a:t>
            </a:fld>
            <a:endParaRPr lang="en-IE"/>
          </a:p>
        </p:txBody>
      </p:sp>
      <p:sp>
        <p:nvSpPr>
          <p:cNvPr id="5" name="Title 1"/>
          <p:cNvSpPr txBox="1">
            <a:spLocks/>
          </p:cNvSpPr>
          <p:nvPr userDrawn="1"/>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6" name="Title 1"/>
          <p:cNvSpPr>
            <a:spLocks noGrp="1"/>
          </p:cNvSpPr>
          <p:nvPr>
            <p:ph type="title"/>
          </p:nvPr>
        </p:nvSpPr>
        <p:spPr>
          <a:xfrm>
            <a:off x="2754615" y="1"/>
            <a:ext cx="9410700" cy="1114424"/>
          </a:xfrm>
          <a:solidFill>
            <a:srgbClr val="00534F"/>
          </a:solidFill>
        </p:spPr>
        <p:txBody>
          <a:bodyPr/>
          <a:lstStyle>
            <a:lvl1pPr algn="ctr">
              <a:defRPr>
                <a:solidFill>
                  <a:schemeClr val="bg1"/>
                </a:solidFill>
              </a:defRPr>
            </a:lvl1pPr>
          </a:lstStyle>
          <a:p>
            <a:r>
              <a:rPr lang="en-US" smtClean="0"/>
              <a:t>Click to edit Master title style</a:t>
            </a:r>
            <a:endParaRPr lang="en-IE" dirty="0"/>
          </a:p>
        </p:txBody>
      </p:sp>
      <p:sp>
        <p:nvSpPr>
          <p:cNvPr id="8"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13651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340771"/>
            <a:ext cx="6172200" cy="452028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Title 1"/>
          <p:cNvSpPr txBox="1">
            <a:spLocks/>
          </p:cNvSpPr>
          <p:nvPr userDrawn="1"/>
        </p:nvSpPr>
        <p:spPr>
          <a:xfrm>
            <a:off x="2" y="1"/>
            <a:ext cx="2781300"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9" name="Title 1"/>
          <p:cNvSpPr txBox="1">
            <a:spLocks/>
          </p:cNvSpPr>
          <p:nvPr userDrawn="1"/>
        </p:nvSpPr>
        <p:spPr>
          <a:xfrm>
            <a:off x="2781302" y="1"/>
            <a:ext cx="9410700" cy="111442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sp>
        <p:nvSpPr>
          <p:cNvPr id="11"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72990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9"/>
            <a:ext cx="617220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25/09/2011</a:t>
            </a:r>
            <a:endParaRPr lang="en-IE"/>
          </a:p>
        </p:txBody>
      </p:sp>
      <p:sp>
        <p:nvSpPr>
          <p:cNvPr id="7" name="Slide Number Placeholder 6"/>
          <p:cNvSpPr>
            <a:spLocks noGrp="1"/>
          </p:cNvSpPr>
          <p:nvPr>
            <p:ph type="sldNum" sz="quarter" idx="12"/>
          </p:nvPr>
        </p:nvSpPr>
        <p:spPr/>
        <p:txBody>
          <a:bodyPr/>
          <a:lstStyle/>
          <a:p>
            <a:fld id="{DEB479D7-0864-4508-9C9A-D390CFFA20C7}" type="slidenum">
              <a:rPr lang="en-IE" smtClean="0"/>
              <a:t>‹#›</a:t>
            </a:fld>
            <a:endParaRPr lang="en-IE"/>
          </a:p>
        </p:txBody>
      </p:sp>
      <p:sp>
        <p:nvSpPr>
          <p:cNvPr id="8" name="Footer Placeholder 5"/>
          <p:cNvSpPr>
            <a:spLocks noGrp="1"/>
          </p:cNvSpPr>
          <p:nvPr>
            <p:ph type="ftr" sz="quarter" idx="11"/>
          </p:nvPr>
        </p:nvSpPr>
        <p:spPr>
          <a:xfrm>
            <a:off x="4038600" y="6356354"/>
            <a:ext cx="4114800" cy="365125"/>
          </a:xfrm>
        </p:spPr>
        <p:txBody>
          <a:bodyPr/>
          <a:lstStyle>
            <a:lvl1pPr>
              <a:defRPr/>
            </a:lvl1pPr>
          </a:lstStyle>
          <a:p>
            <a:endParaRPr lang="en-IE" dirty="0"/>
          </a:p>
        </p:txBody>
      </p:sp>
      <p:sp>
        <p:nvSpPr>
          <p:cNvPr id="9" name="Title 1"/>
          <p:cNvSpPr txBox="1">
            <a:spLocks/>
          </p:cNvSpPr>
          <p:nvPr userDrawn="1"/>
        </p:nvSpPr>
        <p:spPr>
          <a:xfrm>
            <a:off x="-1" y="-3571"/>
            <a:ext cx="12192001" cy="1114424"/>
          </a:xfrm>
          <a:prstGeom prst="rect">
            <a:avLst/>
          </a:prstGeom>
          <a:solidFill>
            <a:srgbClr val="00534F"/>
          </a:solidFill>
        </p:spPr>
        <p:txBody>
          <a:bodyPr vert="horz" lIns="51435" tIns="25718" rIns="51435" bIns="25718" rtlCol="0" anchor="ctr">
            <a:normAutofit/>
          </a:bodyPr>
          <a:lst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a:lstStyle>
          <a:p>
            <a:endParaRPr lang="en-IE" sz="2475" dirty="0"/>
          </a:p>
        </p:txBody>
      </p:sp>
      <p:sp>
        <p:nvSpPr>
          <p:cNvPr id="10" name="Title 1"/>
          <p:cNvSpPr txBox="1">
            <a:spLocks/>
          </p:cNvSpPr>
          <p:nvPr userDrawn="1"/>
        </p:nvSpPr>
        <p:spPr>
          <a:xfrm>
            <a:off x="838202" y="1196752"/>
            <a:ext cx="3817641" cy="847154"/>
          </a:xfrm>
          <a:prstGeom prst="rect">
            <a:avLst/>
          </a:prstGeom>
          <a:solidFill>
            <a:srgbClr val="00534F"/>
          </a:solidFill>
        </p:spPr>
        <p:txBody>
          <a:bodyPr vert="horz" lIns="68580" tIns="34290" rIns="68580" bIns="34290" rtlCol="0" anchor="ctr">
            <a:normAutofit/>
          </a:bodyPr>
          <a:lstStyle>
            <a:lvl1pPr algn="ctr" defTabSz="685800" rtl="0" eaLnBrk="1" latinLnBrk="0" hangingPunct="1">
              <a:lnSpc>
                <a:spcPct val="90000"/>
              </a:lnSpc>
              <a:spcBef>
                <a:spcPct val="0"/>
              </a:spcBef>
              <a:buNone/>
              <a:defRPr sz="3300" kern="1200">
                <a:solidFill>
                  <a:schemeClr val="bg1"/>
                </a:solidFill>
                <a:latin typeface="+mj-lt"/>
                <a:ea typeface="+mj-ea"/>
                <a:cs typeface="+mj-cs"/>
              </a:defRPr>
            </a:lvl1pPr>
          </a:lstStyle>
          <a:p>
            <a:r>
              <a:rPr lang="en-US" sz="2475" dirty="0" smtClean="0"/>
              <a:t>Click to edit Master title style</a:t>
            </a:r>
            <a:endParaRPr lang="en-IE" sz="2475"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5" y="184041"/>
            <a:ext cx="3377819" cy="746344"/>
          </a:xfrm>
          <a:prstGeom prst="rect">
            <a:avLst/>
          </a:prstGeom>
        </p:spPr>
      </p:pic>
    </p:spTree>
    <p:extLst>
      <p:ext uri="{BB962C8B-B14F-4D97-AF65-F5344CB8AC3E}">
        <p14:creationId xmlns:p14="http://schemas.microsoft.com/office/powerpoint/2010/main" val="300971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675">
                <a:solidFill>
                  <a:schemeClr val="tx1">
                    <a:tint val="75000"/>
                  </a:schemeClr>
                </a:solidFill>
              </a:defRPr>
            </a:lvl1pPr>
          </a:lstStyle>
          <a:p>
            <a:r>
              <a:rPr lang="en-US" smtClean="0"/>
              <a:t>25/09/2011</a:t>
            </a:r>
            <a:endParaRPr lang="en-IE"/>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DEB479D7-0864-4508-9C9A-D390CFFA20C7}" type="slidenum">
              <a:rPr lang="en-IE" smtClean="0"/>
              <a:t>‹#›</a:t>
            </a:fld>
            <a:endParaRPr lang="en-IE"/>
          </a:p>
        </p:txBody>
      </p:sp>
      <p:pic>
        <p:nvPicPr>
          <p:cNvPr id="7" name="Picture 6"/>
          <p:cNvPicPr>
            <a:picLocks noChangeAspect="1"/>
          </p:cNvPicPr>
          <p:nvPr userDrawn="1"/>
        </p:nvPicPr>
        <p:blipFill>
          <a:blip r:embed="rId14"/>
          <a:stretch>
            <a:fillRect/>
          </a:stretch>
        </p:blipFill>
        <p:spPr>
          <a:xfrm>
            <a:off x="2269067" y="4848922"/>
            <a:ext cx="9989455" cy="2009078"/>
          </a:xfrm>
          <a:prstGeom prst="rect">
            <a:avLst/>
          </a:prstGeom>
        </p:spPr>
      </p:pic>
      <p:pic>
        <p:nvPicPr>
          <p:cNvPr id="8" name="Picture 7"/>
          <p:cNvPicPr>
            <a:picLocks noChangeAspect="1"/>
          </p:cNvPicPr>
          <p:nvPr userDrawn="1"/>
        </p:nvPicPr>
        <p:blipFill>
          <a:blip r:embed="rId15"/>
          <a:stretch>
            <a:fillRect/>
          </a:stretch>
        </p:blipFill>
        <p:spPr>
          <a:xfrm>
            <a:off x="0" y="5615365"/>
            <a:ext cx="6192011" cy="1242635"/>
          </a:xfrm>
          <a:prstGeom prst="rect">
            <a:avLst/>
          </a:prstGeom>
        </p:spPr>
      </p:pic>
    </p:spTree>
    <p:extLst>
      <p:ext uri="{BB962C8B-B14F-4D97-AF65-F5344CB8AC3E}">
        <p14:creationId xmlns:p14="http://schemas.microsoft.com/office/powerpoint/2010/main" val="2451777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3003D-720C-481C-B9E2-E8FABC3448B0}" type="datetimeFigureOut">
              <a:rPr lang="en-IE" smtClean="0"/>
              <a:t>26/04/2022</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C8ADD-E025-4289-8AB3-3B9DAEFA7975}" type="slidenum">
              <a:rPr lang="en-IE" smtClean="0"/>
              <a:t>‹#›</a:t>
            </a:fld>
            <a:endParaRPr lang="en-IE"/>
          </a:p>
        </p:txBody>
      </p:sp>
    </p:spTree>
    <p:extLst>
      <p:ext uri="{BB962C8B-B14F-4D97-AF65-F5344CB8AC3E}">
        <p14:creationId xmlns:p14="http://schemas.microsoft.com/office/powerpoint/2010/main" val="367015666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506">
                <a:solidFill>
                  <a:schemeClr val="tx1">
                    <a:tint val="75000"/>
                  </a:schemeClr>
                </a:solidFill>
              </a:defRPr>
            </a:lvl1pPr>
          </a:lstStyle>
          <a:p>
            <a:r>
              <a:rPr lang="en-US" smtClean="0"/>
              <a:t>25/09/2011</a:t>
            </a:r>
            <a:endParaRPr lang="en-IE"/>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506">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506">
                <a:solidFill>
                  <a:schemeClr val="tx1">
                    <a:tint val="75000"/>
                  </a:schemeClr>
                </a:solidFill>
              </a:defRPr>
            </a:lvl1pPr>
          </a:lstStyle>
          <a:p>
            <a:fld id="{DEB479D7-0864-4508-9C9A-D390CFFA20C7}" type="slidenum">
              <a:rPr lang="en-IE" smtClean="0"/>
              <a:t>‹#›</a:t>
            </a:fld>
            <a:endParaRPr lang="en-IE"/>
          </a:p>
        </p:txBody>
      </p:sp>
      <p:pic>
        <p:nvPicPr>
          <p:cNvPr id="7" name="Picture 6"/>
          <p:cNvPicPr>
            <a:picLocks noChangeAspect="1"/>
          </p:cNvPicPr>
          <p:nvPr userDrawn="1"/>
        </p:nvPicPr>
        <p:blipFill>
          <a:blip r:embed="rId14"/>
          <a:stretch>
            <a:fillRect/>
          </a:stretch>
        </p:blipFill>
        <p:spPr>
          <a:xfrm>
            <a:off x="2269069" y="4848922"/>
            <a:ext cx="9989455" cy="2009078"/>
          </a:xfrm>
          <a:prstGeom prst="rect">
            <a:avLst/>
          </a:prstGeom>
        </p:spPr>
      </p:pic>
      <p:pic>
        <p:nvPicPr>
          <p:cNvPr id="8" name="Picture 7"/>
          <p:cNvPicPr>
            <a:picLocks noChangeAspect="1"/>
          </p:cNvPicPr>
          <p:nvPr userDrawn="1"/>
        </p:nvPicPr>
        <p:blipFill>
          <a:blip r:embed="rId15"/>
          <a:stretch>
            <a:fillRect/>
          </a:stretch>
        </p:blipFill>
        <p:spPr>
          <a:xfrm>
            <a:off x="1" y="5615367"/>
            <a:ext cx="6192011" cy="1242635"/>
          </a:xfrm>
          <a:prstGeom prst="rect">
            <a:avLst/>
          </a:prstGeom>
        </p:spPr>
      </p:pic>
    </p:spTree>
    <p:extLst>
      <p:ext uri="{BB962C8B-B14F-4D97-AF65-F5344CB8AC3E}">
        <p14:creationId xmlns:p14="http://schemas.microsoft.com/office/powerpoint/2010/main" val="7692245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dt="0"/>
  <p:txStyles>
    <p:titleStyle>
      <a:lvl1pPr algn="l" defTabSz="385763" rtl="0" eaLnBrk="1" latinLnBrk="0" hangingPunct="1">
        <a:lnSpc>
          <a:spcPct val="90000"/>
        </a:lnSpc>
        <a:spcBef>
          <a:spcPct val="0"/>
        </a:spcBef>
        <a:buNone/>
        <a:defRPr sz="1856" kern="1200">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1181"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sz="1013" kern="1200">
          <a:solidFill>
            <a:schemeClr val="tx1"/>
          </a:solidFill>
          <a:latin typeface="+mn-lt"/>
          <a:ea typeface="+mn-ea"/>
          <a:cs typeface="+mn-cs"/>
        </a:defRPr>
      </a:lvl2pPr>
      <a:lvl3pPr marL="482204" indent="-96441" algn="l" defTabSz="385763" rtl="0" eaLnBrk="1" latinLnBrk="0" hangingPunct="1">
        <a:lnSpc>
          <a:spcPct val="90000"/>
        </a:lnSpc>
        <a:spcBef>
          <a:spcPts val="211"/>
        </a:spcBef>
        <a:buFont typeface="Arial" panose="020B0604020202020204" pitchFamily="34" charset="0"/>
        <a:buChar char="•"/>
        <a:defRPr sz="844" kern="1200">
          <a:solidFill>
            <a:schemeClr val="tx1"/>
          </a:solidFill>
          <a:latin typeface="+mn-lt"/>
          <a:ea typeface="+mn-ea"/>
          <a:cs typeface="+mn-cs"/>
        </a:defRPr>
      </a:lvl3pPr>
      <a:lvl4pPr marL="675085"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321" y="1104429"/>
            <a:ext cx="10397358" cy="2987749"/>
          </a:xfrm>
        </p:spPr>
        <p:txBody>
          <a:bodyPr>
            <a:normAutofit/>
          </a:bodyPr>
          <a:lstStyle/>
          <a:p>
            <a:r>
              <a:rPr lang="en-IE" sz="4800" dirty="0" smtClean="0"/>
              <a:t>Model Service Examples</a:t>
            </a:r>
            <a:br>
              <a:rPr lang="en-IE" sz="4800" dirty="0" smtClean="0"/>
            </a:br>
            <a:r>
              <a:rPr lang="en-IE" sz="4800" dirty="0" smtClean="0"/>
              <a:t>for Core Funding 2022</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973500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Áine’s Naíonra</a:t>
            </a:r>
          </a:p>
        </p:txBody>
      </p:sp>
      <p:graphicFrame>
        <p:nvGraphicFramePr>
          <p:cNvPr id="3" name="Table 2"/>
          <p:cNvGraphicFramePr>
            <a:graphicFrameLocks noGrp="1"/>
          </p:cNvGraphicFramePr>
          <p:nvPr>
            <p:extLst/>
          </p:nvPr>
        </p:nvGraphicFramePr>
        <p:xfrm>
          <a:off x="325251" y="1883336"/>
          <a:ext cx="5308929" cy="2800350"/>
        </p:xfrm>
        <a:graphic>
          <a:graphicData uri="http://schemas.openxmlformats.org/drawingml/2006/table">
            <a:tbl>
              <a:tblPr/>
              <a:tblGrid>
                <a:gridCol w="2588102">
                  <a:extLst>
                    <a:ext uri="{9D8B030D-6E8A-4147-A177-3AD203B41FA5}">
                      <a16:colId xmlns:a16="http://schemas.microsoft.com/office/drawing/2014/main" val="2592310535"/>
                    </a:ext>
                  </a:extLst>
                </a:gridCol>
                <a:gridCol w="2720827">
                  <a:extLst>
                    <a:ext uri="{9D8B030D-6E8A-4147-A177-3AD203B41FA5}">
                      <a16:colId xmlns:a16="http://schemas.microsoft.com/office/drawing/2014/main" val="689344149"/>
                    </a:ext>
                  </a:extLst>
                </a:gridCol>
              </a:tblGrid>
              <a:tr h="292859">
                <a:tc>
                  <a:txBody>
                    <a:bodyPr/>
                    <a:lstStyle/>
                    <a:p>
                      <a:pPr algn="l" fontAlgn="b"/>
                      <a:r>
                        <a:rPr lang="en-IE" sz="20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1" i="0" u="none" strike="noStrike" dirty="0" smtClean="0">
                          <a:solidFill>
                            <a:srgbClr val="000000"/>
                          </a:solidFill>
                          <a:effectLst/>
                          <a:latin typeface="Calibri" panose="020F0502020204030204" pitchFamily="34" charset="0"/>
                        </a:rPr>
                        <a:t>Áine’s Naíonra</a:t>
                      </a:r>
                      <a:endParaRPr lang="en-IE"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227312870"/>
                  </a:ext>
                </a:extLst>
              </a:tr>
              <a:tr h="292859">
                <a:tc>
                  <a:txBody>
                    <a:bodyPr/>
                    <a:lstStyle/>
                    <a:p>
                      <a:pPr algn="l" fontAlgn="b"/>
                      <a:r>
                        <a:rPr lang="en-IE" sz="20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8732852"/>
                  </a:ext>
                </a:extLst>
              </a:tr>
              <a:tr h="292859">
                <a:tc>
                  <a:txBody>
                    <a:bodyPr/>
                    <a:lstStyle/>
                    <a:p>
                      <a:pPr algn="l" fontAlgn="b"/>
                      <a:r>
                        <a:rPr lang="en-IE" sz="20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504850792"/>
                  </a:ext>
                </a:extLst>
              </a:tr>
              <a:tr h="292859">
                <a:tc>
                  <a:txBody>
                    <a:bodyPr/>
                    <a:lstStyle/>
                    <a:p>
                      <a:pPr algn="l" fontAlgn="b"/>
                      <a:r>
                        <a:rPr lang="en-IE" sz="20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dirty="0" smtClean="0">
                          <a:solidFill>
                            <a:srgbClr val="FFFFFF"/>
                          </a:solidFill>
                          <a:effectLst/>
                          <a:latin typeface="Calibri" panose="020F0502020204030204" pitchFamily="34" charset="0"/>
                        </a:rPr>
                        <a:t>8</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4178321349"/>
                  </a:ext>
                </a:extLst>
              </a:tr>
              <a:tr h="292859">
                <a:tc>
                  <a:txBody>
                    <a:bodyPr/>
                    <a:lstStyle/>
                    <a:p>
                      <a:pPr algn="l" fontAlgn="b"/>
                      <a:r>
                        <a:rPr lang="en-IE" sz="20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€20,976.00</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21563205"/>
                  </a:ext>
                </a:extLst>
              </a:tr>
              <a:tr h="292859">
                <a:tc>
                  <a:txBody>
                    <a:bodyPr/>
                    <a:lstStyle/>
                    <a:p>
                      <a:pPr algn="l" fontAlgn="b"/>
                      <a:endParaRPr lang="en-I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IE" sz="20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7198158"/>
                  </a:ext>
                </a:extLst>
              </a:tr>
              <a:tr h="292859">
                <a:tc>
                  <a:txBody>
                    <a:bodyPr/>
                    <a:lstStyle/>
                    <a:p>
                      <a:pPr algn="l" fontAlgn="b"/>
                      <a:r>
                        <a:rPr lang="en-IE" sz="2000" b="0" i="0" u="none" strike="noStrike" dirty="0">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€883.20</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725029924"/>
                  </a:ext>
                </a:extLst>
              </a:tr>
              <a:tr h="292859">
                <a:tc>
                  <a:txBody>
                    <a:bodyPr/>
                    <a:lstStyle/>
                    <a:p>
                      <a:pPr algn="l" fontAlgn="b"/>
                      <a:r>
                        <a:rPr lang="en-I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667775"/>
                  </a:ext>
                </a:extLst>
              </a:tr>
              <a:tr h="292859">
                <a:tc>
                  <a:txBody>
                    <a:bodyPr/>
                    <a:lstStyle/>
                    <a:p>
                      <a:pPr algn="l" fontAlgn="b"/>
                      <a:r>
                        <a:rPr lang="en-IE" sz="2000" b="0" i="0" u="none" strike="noStrike" dirty="0">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€21,859.20</a:t>
                      </a:r>
                      <a:endParaRPr lang="en-IE" sz="2000" b="0" i="0" u="none" strike="noStrike" dirty="0">
                        <a:solidFill>
                          <a:srgbClr val="FFFFFF"/>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429569983"/>
                  </a:ext>
                </a:extLst>
              </a:tr>
            </a:tbl>
          </a:graphicData>
        </a:graphic>
      </p:graphicFrame>
      <p:graphicFrame>
        <p:nvGraphicFramePr>
          <p:cNvPr id="8" name="Table 7"/>
          <p:cNvGraphicFramePr>
            <a:graphicFrameLocks noGrp="1"/>
          </p:cNvGraphicFramePr>
          <p:nvPr>
            <p:extLst/>
          </p:nvPr>
        </p:nvGraphicFramePr>
        <p:xfrm>
          <a:off x="6243782" y="2749622"/>
          <a:ext cx="5135416" cy="1934064"/>
        </p:xfrm>
        <a:graphic>
          <a:graphicData uri="http://schemas.openxmlformats.org/drawingml/2006/table">
            <a:tbl>
              <a:tblPr/>
              <a:tblGrid>
                <a:gridCol w="2503516">
                  <a:extLst>
                    <a:ext uri="{9D8B030D-6E8A-4147-A177-3AD203B41FA5}">
                      <a16:colId xmlns:a16="http://schemas.microsoft.com/office/drawing/2014/main" val="2542984842"/>
                    </a:ext>
                  </a:extLst>
                </a:gridCol>
                <a:gridCol w="2631900">
                  <a:extLst>
                    <a:ext uri="{9D8B030D-6E8A-4147-A177-3AD203B41FA5}">
                      <a16:colId xmlns:a16="http://schemas.microsoft.com/office/drawing/2014/main" val="2664607770"/>
                    </a:ext>
                  </a:extLst>
                </a:gridCol>
              </a:tblGrid>
              <a:tr h="322344">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540808"/>
                  </a:ext>
                </a:extLst>
              </a:tr>
              <a:tr h="322344">
                <a:tc>
                  <a:txBody>
                    <a:bodyPr/>
                    <a:lstStyle/>
                    <a:p>
                      <a:pPr algn="l" fontAlgn="b"/>
                      <a:r>
                        <a:rPr lang="en-IE" sz="2000" b="0" i="0" u="none" strike="noStrike">
                          <a:solidFill>
                            <a:srgbClr val="FFFFFF"/>
                          </a:solidFill>
                          <a:effectLst/>
                          <a:latin typeface="Calibri" panose="020F0502020204030204" pitchFamily="34" charset="0"/>
                        </a:rPr>
                        <a:t>Core Funding</a:t>
                      </a:r>
                    </a:p>
                  </a:txBody>
                  <a:tcPr marL="11386" marR="11386" marT="113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€4,069.23</a:t>
                      </a:r>
                    </a:p>
                  </a:txBody>
                  <a:tcPr marL="11386" marR="11386" marT="11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4163053195"/>
                  </a:ext>
                </a:extLst>
              </a:tr>
              <a:tr h="322344">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4492495"/>
                  </a:ext>
                </a:extLst>
              </a:tr>
              <a:tr h="322344">
                <a:tc>
                  <a:txBody>
                    <a:bodyPr/>
                    <a:lstStyle/>
                    <a:p>
                      <a:pPr algn="l" fontAlgn="b"/>
                      <a:r>
                        <a:rPr lang="en-IE" sz="2000" b="0" i="0" u="none" strike="noStrike" dirty="0">
                          <a:solidFill>
                            <a:srgbClr val="FFFFFF"/>
                          </a:solidFill>
                          <a:effectLst/>
                          <a:latin typeface="Calibri" panose="020F0502020204030204" pitchFamily="34" charset="0"/>
                        </a:rPr>
                        <a:t>ECCE </a:t>
                      </a:r>
                      <a:r>
                        <a:rPr lang="en-IE" sz="2000" b="0" i="0" u="none" strike="noStrike" dirty="0" smtClean="0">
                          <a:solidFill>
                            <a:srgbClr val="FFFFFF"/>
                          </a:solidFill>
                          <a:effectLst/>
                          <a:latin typeface="Calibri" panose="020F0502020204030204" pitchFamily="34" charset="0"/>
                        </a:rPr>
                        <a:t>Funding</a:t>
                      </a:r>
                      <a:endParaRPr lang="en-IE" sz="2000" b="0" i="0" u="none" strike="noStrike" dirty="0">
                        <a:solidFill>
                          <a:srgbClr val="FFFFFF"/>
                        </a:solidFill>
                        <a:effectLst/>
                        <a:latin typeface="Calibri" panose="020F0502020204030204" pitchFamily="34" charset="0"/>
                      </a:endParaRPr>
                    </a:p>
                  </a:txBody>
                  <a:tcPr marL="11386" marR="11386" marT="113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€20,976*</a:t>
                      </a:r>
                      <a:endParaRPr lang="en-IE" sz="2000" b="0" i="0" u="none" strike="noStrike" dirty="0">
                        <a:solidFill>
                          <a:srgbClr val="FFFFFF"/>
                        </a:solidFill>
                        <a:effectLst/>
                        <a:latin typeface="Calibri" panose="020F0502020204030204" pitchFamily="34" charset="0"/>
                      </a:endParaRPr>
                    </a:p>
                  </a:txBody>
                  <a:tcPr marL="11386" marR="11386" marT="113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876057884"/>
                  </a:ext>
                </a:extLst>
              </a:tr>
              <a:tr h="322344">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11386" marR="11386" marT="11386"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38061847"/>
                  </a:ext>
                </a:extLst>
              </a:tr>
              <a:tr h="322344">
                <a:tc>
                  <a:txBody>
                    <a:bodyPr/>
                    <a:lstStyle/>
                    <a:p>
                      <a:pPr algn="l" fontAlgn="b"/>
                      <a:r>
                        <a:rPr lang="en-IE" sz="2000" b="0" i="0" u="none" strike="noStrike" dirty="0">
                          <a:solidFill>
                            <a:srgbClr val="FFFFFF"/>
                          </a:solidFill>
                          <a:effectLst/>
                          <a:latin typeface="Calibri" panose="020F0502020204030204" pitchFamily="34" charset="0"/>
                        </a:rPr>
                        <a:t>Total</a:t>
                      </a:r>
                    </a:p>
                  </a:txBody>
                  <a:tcPr marL="11386" marR="11386" marT="11386" marB="0" anchor="b">
                    <a:lnL>
                      <a:noFill/>
                    </a:lnL>
                    <a:lnR>
                      <a:noFill/>
                    </a:lnR>
                    <a:lnT>
                      <a:noFill/>
                    </a:lnT>
                    <a:lnB>
                      <a:noFill/>
                    </a:lnB>
                    <a:solidFill>
                      <a:srgbClr val="4A66AC"/>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€25,045.23</a:t>
                      </a:r>
                      <a:endParaRPr lang="en-IE" sz="2000" b="0" i="0" u="none" strike="noStrike" dirty="0">
                        <a:solidFill>
                          <a:srgbClr val="FFFFFF"/>
                        </a:solidFill>
                        <a:effectLst/>
                        <a:latin typeface="Calibri" panose="020F0502020204030204" pitchFamily="34" charset="0"/>
                      </a:endParaRPr>
                    </a:p>
                  </a:txBody>
                  <a:tcPr marL="11386" marR="11386" marT="11386" marB="0" anchor="ctr">
                    <a:lnL>
                      <a:noFill/>
                    </a:lnL>
                    <a:lnR>
                      <a:noFill/>
                    </a:lnR>
                    <a:lnT>
                      <a:noFill/>
                    </a:lnT>
                    <a:lnB>
                      <a:noFill/>
                    </a:lnB>
                    <a:solidFill>
                      <a:srgbClr val="4A66AC"/>
                    </a:solidFill>
                  </a:tcPr>
                </a:tc>
                <a:extLst>
                  <a:ext uri="{0D108BD9-81ED-4DB2-BD59-A6C34878D82A}">
                    <a16:rowId xmlns:a16="http://schemas.microsoft.com/office/drawing/2014/main" val="815090111"/>
                  </a:ext>
                </a:extLst>
              </a:tr>
            </a:tbl>
          </a:graphicData>
        </a:graphic>
      </p:graphicFrame>
      <p:sp>
        <p:nvSpPr>
          <p:cNvPr id="9" name="Rectangle 8"/>
          <p:cNvSpPr/>
          <p:nvPr/>
        </p:nvSpPr>
        <p:spPr>
          <a:xfrm>
            <a:off x="3638281" y="5052487"/>
            <a:ext cx="3068469" cy="400110"/>
          </a:xfrm>
          <a:prstGeom prst="rect">
            <a:avLst/>
          </a:prstGeom>
          <a:solidFill>
            <a:srgbClr val="4A66AC"/>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rPr>
              <a:t>Increase	</a:t>
            </a:r>
            <a:r>
              <a:rPr kumimoji="0" lang="en-IE" sz="2000" b="0" i="0" u="none" strike="noStrike" kern="1200" cap="none" spc="0" normalizeH="0" baseline="0" noProof="0">
                <a:ln>
                  <a:noFill/>
                </a:ln>
                <a:solidFill>
                  <a:prstClr val="white"/>
                </a:solidFill>
                <a:effectLst/>
                <a:uLnTx/>
                <a:uFillTx/>
                <a:latin typeface="Calibri" panose="020F0502020204030204" pitchFamily="34" charset="0"/>
                <a:ea typeface="+mn-ea"/>
                <a:cs typeface="+mn-cs"/>
              </a:rPr>
              <a:t>	</a:t>
            </a:r>
            <a:r>
              <a:rPr kumimoji="0" lang="en-IE" sz="2000" b="0" i="0" u="none" strike="noStrike" kern="1200" cap="none" spc="0" normalizeH="0" baseline="0" noProof="0" smtClean="0">
                <a:ln>
                  <a:noFill/>
                </a:ln>
                <a:solidFill>
                  <a:prstClr val="white"/>
                </a:solidFill>
                <a:effectLst/>
                <a:uLnTx/>
                <a:uFillTx/>
                <a:latin typeface="Calibri" panose="020F0502020204030204" pitchFamily="34" charset="0"/>
                <a:ea typeface="+mn-ea"/>
                <a:cs typeface="+mn-cs"/>
              </a:rPr>
              <a:t>€3,186.03</a:t>
            </a:r>
            <a:endParaRPr kumimoji="0" lang="en-IE" sz="2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10" name="TextBox 9"/>
          <p:cNvSpPr txBox="1"/>
          <p:nvPr/>
        </p:nvSpPr>
        <p:spPr>
          <a:xfrm>
            <a:off x="637308" y="6040582"/>
            <a:ext cx="1124989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*Value is derived based on the assumption that registrations will remain the same as the previous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6855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1 </a:t>
            </a:r>
            <a:r>
              <a:rPr lang="en-IE" sz="4800" dirty="0"/>
              <a:t>ELC G</a:t>
            </a:r>
            <a:r>
              <a:rPr lang="en-IE" sz="4800" dirty="0" smtClean="0"/>
              <a:t>raduate–  Capacity 11 </a:t>
            </a:r>
            <a:br>
              <a:rPr lang="en-IE" sz="4800" dirty="0" smtClean="0"/>
            </a:br>
            <a:r>
              <a:rPr lang="en-IE" sz="4800" dirty="0" smtClean="0"/>
              <a:t>Current Registrations -  8 ECCE Children</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1531370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Sean’s Pre-school</a:t>
            </a:r>
            <a:endParaRPr lang="en-IE" dirty="0"/>
          </a:p>
        </p:txBody>
      </p:sp>
      <p:sp>
        <p:nvSpPr>
          <p:cNvPr id="3" name="TextBox 2"/>
          <p:cNvSpPr txBox="1"/>
          <p:nvPr/>
        </p:nvSpPr>
        <p:spPr>
          <a:xfrm>
            <a:off x="243479" y="1512805"/>
            <a:ext cx="6362926" cy="4893647"/>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trader/lone operator running 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commercial</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unit in a small town</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 is registered with Tusla as a session</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pre-school service which h</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 operates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lang="en-IE" sz="1600" dirty="0">
                <a:solidFill>
                  <a:prstClr val="black"/>
                </a:solidFill>
              </a:rPr>
              <a:t>12.00, 3 hours per day, 5 days per week a total of 15 operating hours per week.</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 has a QQI Level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8</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is currently contracted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H</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igher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apitation rates. Sean is the designated person in charge as per the Tusla requirements and is eligible for the ELC Graduate Manager Premium.</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Sean’s service is not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nvPr>
        </p:nvGraphicFramePr>
        <p:xfrm>
          <a:off x="7358346" y="1971404"/>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Sean’s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58179"/>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n/a</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8</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362188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Sean’s Pre-school</a:t>
            </a:r>
            <a:endParaRPr lang="en-IE" dirty="0"/>
          </a:p>
        </p:txBody>
      </p:sp>
      <p:sp>
        <p:nvSpPr>
          <p:cNvPr id="11" name="TextBox 10"/>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a:solidFill>
                            <a:srgbClr val="000000"/>
                          </a:solidFill>
                          <a:effectLst/>
                          <a:latin typeface="Calibri" panose="020F0502020204030204" pitchFamily="34" charset="0"/>
                        </a:rPr>
                        <a:t>Sean's 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FFFFFF"/>
                          </a:solidFill>
                          <a:effectLst/>
                          <a:latin typeface="Calibri" panose="020F0502020204030204"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a:solidFill>
                            <a:srgbClr val="FFFFFF"/>
                          </a:solidFill>
                          <a:effectLst/>
                          <a:latin typeface="Calibri" panose="020F0502020204030204" pitchFamily="34" charset="0"/>
                        </a:rPr>
                        <a:t>€20,976.00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€3,420.00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a:solidFill>
                            <a:srgbClr val="FFFFFF"/>
                          </a:solidFill>
                          <a:effectLst/>
                          <a:latin typeface="Calibri" panose="020F0502020204030204" pitchFamily="34" charset="0"/>
                        </a:rPr>
                        <a:t>€883.20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a:solidFill>
                            <a:srgbClr val="FFFFFF"/>
                          </a:solidFill>
                          <a:effectLst/>
                          <a:latin typeface="Calibri" panose="020F0502020204030204" pitchFamily="34" charset="0"/>
                        </a:rPr>
                        <a:t>€25,279.20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a:solidFill>
                            <a:srgbClr val="FFFFFF"/>
                          </a:solidFill>
                          <a:effectLst/>
                          <a:latin typeface="Calibri" panose="020F0502020204030204" pitchFamily="34" charset="0"/>
                        </a:rPr>
                        <a:t>€25,279.20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7108657" y="3030615"/>
          <a:ext cx="3352800" cy="2001520"/>
        </p:xfrm>
        <a:graphic>
          <a:graphicData uri="http://schemas.openxmlformats.org/drawingml/2006/table">
            <a:tbl>
              <a:tblPr/>
              <a:tblGrid>
                <a:gridCol w="1490133">
                  <a:extLst>
                    <a:ext uri="{9D8B030D-6E8A-4147-A177-3AD203B41FA5}">
                      <a16:colId xmlns:a16="http://schemas.microsoft.com/office/drawing/2014/main" val="3131145522"/>
                    </a:ext>
                  </a:extLst>
                </a:gridCol>
                <a:gridCol w="1862667">
                  <a:extLst>
                    <a:ext uri="{9D8B030D-6E8A-4147-A177-3AD203B41FA5}">
                      <a16:colId xmlns:a16="http://schemas.microsoft.com/office/drawing/2014/main" val="3727069627"/>
                    </a:ext>
                  </a:extLst>
                </a:gridCol>
              </a:tblGrid>
              <a:tr h="184150">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184150">
                <a:tc>
                  <a:txBody>
                    <a:bodyPr/>
                    <a:lstStyle/>
                    <a:p>
                      <a:pPr algn="l" fontAlgn="b"/>
                      <a:r>
                        <a:rPr lang="en-IE" sz="1600" b="0" i="0" u="none" strike="noStrike" dirty="0">
                          <a:solidFill>
                            <a:srgbClr val="000000"/>
                          </a:solidFill>
                          <a:effectLst/>
                          <a:latin typeface="Calibri" panose="020F0502020204030204" pitchFamily="34" charset="0"/>
                        </a:rPr>
                        <a:t>Core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€6,600.03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856182"/>
                  </a:ext>
                </a:extLst>
              </a:tr>
              <a:tr h="184150">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228723"/>
                  </a:ext>
                </a:extLst>
              </a:tr>
              <a:tr h="184150">
                <a:tc>
                  <a:txBody>
                    <a:bodyPr/>
                    <a:lstStyle/>
                    <a:p>
                      <a:pPr algn="l" fontAlgn="b"/>
                      <a:r>
                        <a:rPr lang="en-IE" sz="1600" b="0" i="0" u="none" strike="noStrike" dirty="0">
                          <a:solidFill>
                            <a:srgbClr val="000000"/>
                          </a:solidFill>
                          <a:effectLst/>
                          <a:latin typeface="Calibri" panose="020F0502020204030204" pitchFamily="34" charset="0"/>
                        </a:rPr>
                        <a:t>ECCE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t>
                      </a:r>
                      <a:r>
                        <a:rPr lang="en-IE" sz="1600" b="0" i="0" u="none" strike="noStrike" dirty="0" smtClean="0">
                          <a:solidFill>
                            <a:srgbClr val="000000"/>
                          </a:solidFill>
                          <a:effectLst/>
                          <a:latin typeface="Calibri" panose="020F0502020204030204" pitchFamily="34" charset="0"/>
                        </a:rPr>
                        <a:t>20,976.00*</a:t>
                      </a:r>
                      <a:endParaRPr lang="en-IE" sz="16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5946206"/>
                  </a:ext>
                </a:extLst>
              </a:tr>
              <a:tr h="184150">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7521027"/>
                  </a:ext>
                </a:extLst>
              </a:tr>
              <a:tr h="184150">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€27,576.03</a:t>
                      </a:r>
                      <a:endParaRPr lang="en-IE" sz="16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184150">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623345"/>
                  </a:ext>
                </a:extLst>
              </a:tr>
              <a:tr h="184150">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€27,576.03</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4681949" y="5401589"/>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€2,296.83</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827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Sean’s Pre-school</a:t>
            </a:r>
            <a:endParaRPr lang="en-IE" dirty="0"/>
          </a:p>
        </p:txBody>
      </p:sp>
      <p:sp>
        <p:nvSpPr>
          <p:cNvPr id="11" name="TextBox 10"/>
          <p:cNvSpPr txBox="1"/>
          <p:nvPr/>
        </p:nvSpPr>
        <p:spPr>
          <a:xfrm>
            <a:off x="95528" y="4978508"/>
            <a:ext cx="11718956" cy="369332"/>
          </a:xfrm>
          <a:prstGeom prst="rect">
            <a:avLst/>
          </a:prstGeom>
          <a:solidFill>
            <a:srgbClr val="FFFF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increase by 2 in the next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292676573"/>
              </p:ext>
            </p:extLst>
          </p:nvPr>
        </p:nvGraphicFramePr>
        <p:xfrm>
          <a:off x="1714620" y="1725020"/>
          <a:ext cx="3352800" cy="2001520"/>
        </p:xfrm>
        <a:graphic>
          <a:graphicData uri="http://schemas.openxmlformats.org/drawingml/2006/table">
            <a:tbl>
              <a:tblPr/>
              <a:tblGrid>
                <a:gridCol w="1490133">
                  <a:extLst>
                    <a:ext uri="{9D8B030D-6E8A-4147-A177-3AD203B41FA5}">
                      <a16:colId xmlns:a16="http://schemas.microsoft.com/office/drawing/2014/main" val="3131145522"/>
                    </a:ext>
                  </a:extLst>
                </a:gridCol>
                <a:gridCol w="1862667">
                  <a:extLst>
                    <a:ext uri="{9D8B030D-6E8A-4147-A177-3AD203B41FA5}">
                      <a16:colId xmlns:a16="http://schemas.microsoft.com/office/drawing/2014/main" val="3727069627"/>
                    </a:ext>
                  </a:extLst>
                </a:gridCol>
              </a:tblGrid>
              <a:tr h="184150">
                <a:tc gridSpan="2">
                  <a:txBody>
                    <a:bodyPr/>
                    <a:lstStyle/>
                    <a:p>
                      <a:pPr algn="ctr" fontAlgn="ctr"/>
                      <a:r>
                        <a:rPr lang="en-IE" sz="1600" b="1" i="0" u="none" strike="noStrike" dirty="0" smtClean="0">
                          <a:solidFill>
                            <a:srgbClr val="FFFFFF"/>
                          </a:solidFill>
                          <a:effectLst/>
                          <a:latin typeface="Calibri" panose="020F0502020204030204" pitchFamily="34" charset="0"/>
                        </a:rPr>
                        <a:t>Increase in ECCE Registrations by 2</a:t>
                      </a:r>
                      <a:endParaRPr lang="en-IE" sz="1600" b="1" i="0" u="none" strike="noStrike" dirty="0">
                        <a:solidFill>
                          <a:srgbClr val="FFFFFF"/>
                        </a:solidFill>
                        <a:effectLst/>
                        <a:latin typeface="Calibri" panose="020F0502020204030204" pitchFamily="34" charset="0"/>
                      </a:endParaRPr>
                    </a:p>
                  </a:txBody>
                  <a:tcPr marL="6350" marR="6350" marT="6350" marB="0" anchor="ctr">
                    <a:lnL>
                      <a:noFill/>
                    </a:lnL>
                    <a:lnR>
                      <a:noFill/>
                    </a:lnR>
                    <a:lnT>
                      <a:noFill/>
                    </a:lnT>
                    <a:lnB>
                      <a:noFill/>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184150">
                <a:tc>
                  <a:txBody>
                    <a:bodyPr/>
                    <a:lstStyle/>
                    <a:p>
                      <a:pPr algn="l" fontAlgn="b"/>
                      <a:r>
                        <a:rPr lang="en-IE" sz="1600" b="0" i="0" u="none" strike="noStrike">
                          <a:solidFill>
                            <a:srgbClr val="000000"/>
                          </a:solidFill>
                          <a:effectLst/>
                          <a:latin typeface="Calibri" panose="020F0502020204030204" pitchFamily="34" charset="0"/>
                        </a:rPr>
                        <a:t>Core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€6,600.03</a:t>
                      </a:r>
                    </a:p>
                  </a:txBody>
                  <a:tcPr marL="6350" marR="6350" marT="6350" marB="0"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3991856182"/>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655228723"/>
                  </a:ext>
                </a:extLst>
              </a:tr>
              <a:tr h="184150">
                <a:tc>
                  <a:txBody>
                    <a:bodyPr/>
                    <a:lstStyle/>
                    <a:p>
                      <a:pPr algn="l" fontAlgn="b"/>
                      <a:r>
                        <a:rPr lang="en-IE" sz="1600" b="0" i="0" u="none" strike="noStrike" dirty="0">
                          <a:solidFill>
                            <a:srgbClr val="000000"/>
                          </a:solidFill>
                          <a:effectLst/>
                          <a:latin typeface="Calibri" panose="020F0502020204030204" pitchFamily="34" charset="0"/>
                        </a:rPr>
                        <a:t>ECCE </a:t>
                      </a:r>
                      <a:r>
                        <a:rPr lang="en-IE" sz="1600" b="0" i="0" u="none" strike="noStrike" dirty="0" smtClean="0">
                          <a:solidFill>
                            <a:srgbClr val="000000"/>
                          </a:solidFill>
                          <a:effectLst/>
                          <a:latin typeface="Calibri" panose="020F0502020204030204" pitchFamily="34" charset="0"/>
                        </a:rPr>
                        <a:t>Funding </a:t>
                      </a:r>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€26,220.00*</a:t>
                      </a:r>
                      <a:endParaRPr lang="en-IE"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855946206"/>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617521027"/>
                  </a:ext>
                </a:extLst>
              </a:tr>
              <a:tr h="184150">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€32,820.03</a:t>
                      </a:r>
                      <a:endParaRPr lang="en-IE" sz="1600" b="0" i="0" u="none" strike="noStrike" dirty="0">
                        <a:solidFill>
                          <a:srgbClr val="FFFFFF"/>
                        </a:solidFill>
                        <a:effectLst/>
                        <a:latin typeface="Calibri" panose="020F0502020204030204" pitchFamily="34" charset="0"/>
                      </a:endParaRP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184150">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345"/>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€32,820.03</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1714620" y="4337135"/>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€7,540.83</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1740288850"/>
              </p:ext>
            </p:extLst>
          </p:nvPr>
        </p:nvGraphicFramePr>
        <p:xfrm>
          <a:off x="6563711" y="1758505"/>
          <a:ext cx="3352800" cy="2001520"/>
        </p:xfrm>
        <a:graphic>
          <a:graphicData uri="http://schemas.openxmlformats.org/drawingml/2006/table">
            <a:tbl>
              <a:tblPr/>
              <a:tblGrid>
                <a:gridCol w="1490133">
                  <a:extLst>
                    <a:ext uri="{9D8B030D-6E8A-4147-A177-3AD203B41FA5}">
                      <a16:colId xmlns:a16="http://schemas.microsoft.com/office/drawing/2014/main" val="3131145522"/>
                    </a:ext>
                  </a:extLst>
                </a:gridCol>
                <a:gridCol w="1862667">
                  <a:extLst>
                    <a:ext uri="{9D8B030D-6E8A-4147-A177-3AD203B41FA5}">
                      <a16:colId xmlns:a16="http://schemas.microsoft.com/office/drawing/2014/main" val="3727069627"/>
                    </a:ext>
                  </a:extLst>
                </a:gridCol>
              </a:tblGrid>
              <a:tr h="184150">
                <a:tc gridSpan="2">
                  <a:txBody>
                    <a:bodyPr/>
                    <a:lstStyle/>
                    <a:p>
                      <a:pPr algn="ctr" fontAlgn="ctr"/>
                      <a:r>
                        <a:rPr lang="en-IE" sz="1600" b="1" i="0" u="none" strike="noStrike" dirty="0" smtClean="0">
                          <a:solidFill>
                            <a:srgbClr val="FFFFFF"/>
                          </a:solidFill>
                          <a:effectLst/>
                          <a:latin typeface="Calibri" panose="020F0502020204030204" pitchFamily="34" charset="0"/>
                        </a:rPr>
                        <a:t>Decrease in ECCE Registrations by 2</a:t>
                      </a:r>
                      <a:endParaRPr lang="en-IE" sz="1600" b="1" i="0" u="none" strike="noStrike" dirty="0">
                        <a:solidFill>
                          <a:srgbClr val="FFFFFF"/>
                        </a:solidFill>
                        <a:effectLst/>
                        <a:latin typeface="Calibri" panose="020F0502020204030204" pitchFamily="34" charset="0"/>
                      </a:endParaRPr>
                    </a:p>
                  </a:txBody>
                  <a:tcPr marL="6350" marR="6350" marT="6350" marB="0" anchor="ctr">
                    <a:lnL>
                      <a:noFill/>
                    </a:lnL>
                    <a:lnR>
                      <a:noFill/>
                    </a:lnR>
                    <a:lnT>
                      <a:noFill/>
                    </a:lnT>
                    <a:lnB>
                      <a:noFill/>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184150">
                <a:tc>
                  <a:txBody>
                    <a:bodyPr/>
                    <a:lstStyle/>
                    <a:p>
                      <a:pPr algn="l" fontAlgn="b"/>
                      <a:r>
                        <a:rPr lang="en-IE" sz="1600" b="0" i="0" u="none" strike="noStrike">
                          <a:solidFill>
                            <a:srgbClr val="000000"/>
                          </a:solidFill>
                          <a:effectLst/>
                          <a:latin typeface="Calibri" panose="020F0502020204030204" pitchFamily="34" charset="0"/>
                        </a:rPr>
                        <a:t>Core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€6,600.03</a:t>
                      </a:r>
                    </a:p>
                  </a:txBody>
                  <a:tcPr marL="6350" marR="6350" marT="6350" marB="0"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3991856182"/>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655228723"/>
                  </a:ext>
                </a:extLst>
              </a:tr>
              <a:tr h="184150">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€15,732.00**</a:t>
                      </a:r>
                      <a:endParaRPr lang="en-IE"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C000"/>
                    </a:solidFill>
                  </a:tcPr>
                </a:tc>
                <a:extLst>
                  <a:ext uri="{0D108BD9-81ED-4DB2-BD59-A6C34878D82A}">
                    <a16:rowId xmlns:a16="http://schemas.microsoft.com/office/drawing/2014/main" val="855946206"/>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617521027"/>
                  </a:ext>
                </a:extLst>
              </a:tr>
              <a:tr h="184150">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€22,332.03</a:t>
                      </a:r>
                      <a:endParaRPr lang="en-IE" sz="1600" b="0" i="0" u="none" strike="noStrike" dirty="0">
                        <a:solidFill>
                          <a:srgbClr val="FFFFFF"/>
                        </a:solidFill>
                        <a:effectLst/>
                        <a:latin typeface="Calibri" panose="020F0502020204030204" pitchFamily="34" charset="0"/>
                      </a:endParaRP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184150">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345"/>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€22,332.03</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8" name="TextBox 7"/>
          <p:cNvSpPr txBox="1"/>
          <p:nvPr/>
        </p:nvSpPr>
        <p:spPr>
          <a:xfrm>
            <a:off x="6529444" y="4337135"/>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Decrease 	(€2,947.17)</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95528" y="5434917"/>
            <a:ext cx="11718956" cy="646331"/>
          </a:xfrm>
          <a:prstGeom prst="rect">
            <a:avLst/>
          </a:prstGeom>
          <a:solidFill>
            <a:srgbClr val="FFC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decrease by 2 in the next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p:cNvSpPr txBox="1"/>
          <p:nvPr/>
        </p:nvSpPr>
        <p:spPr>
          <a:xfrm>
            <a:off x="95528" y="6168325"/>
            <a:ext cx="11718956" cy="646331"/>
          </a:xfrm>
          <a:prstGeom prst="rect">
            <a:avLst/>
          </a:prstGeom>
          <a:solidFill>
            <a:schemeClr val="accent6">
              <a:lumMod val="20000"/>
              <a:lumOff val="80000"/>
            </a:schemeClr>
          </a:solidFill>
        </p:spPr>
        <p:txBody>
          <a:bodyPr wrap="square" rtlCol="0">
            <a:spAutoFit/>
          </a:bodyPr>
          <a:lstStyle/>
          <a:p>
            <a:r>
              <a:rPr lang="en-IE" dirty="0" smtClean="0"/>
              <a:t>* The Core Funding Allocation remains the same as it is related to the staffed capacity of the service and is not influenced by fluctuations in attendance or registration levels.</a:t>
            </a:r>
            <a:endParaRPr lang="en-IE" dirty="0"/>
          </a:p>
        </p:txBody>
      </p:sp>
      <p:sp>
        <p:nvSpPr>
          <p:cNvPr id="6" name="TextBox 5"/>
          <p:cNvSpPr txBox="1"/>
          <p:nvPr/>
        </p:nvSpPr>
        <p:spPr>
          <a:xfrm>
            <a:off x="1216617" y="1208868"/>
            <a:ext cx="10058400" cy="369332"/>
          </a:xfrm>
          <a:prstGeom prst="rect">
            <a:avLst/>
          </a:prstGeom>
          <a:noFill/>
          <a:ln w="57150">
            <a:solidFill>
              <a:schemeClr val="accent1">
                <a:lumMod val="60000"/>
                <a:lumOff val="40000"/>
              </a:schemeClr>
            </a:solidFill>
          </a:ln>
        </p:spPr>
        <p:txBody>
          <a:bodyPr wrap="square" rtlCol="0">
            <a:spAutoFit/>
          </a:bodyPr>
          <a:lstStyle/>
          <a:p>
            <a:pPr algn="ctr"/>
            <a:r>
              <a:rPr lang="en-IE" dirty="0" smtClean="0"/>
              <a:t>Core Funding provides </a:t>
            </a:r>
            <a:r>
              <a:rPr lang="en-IE" b="1" u="sng" dirty="0" smtClean="0"/>
              <a:t>Stability</a:t>
            </a:r>
            <a:r>
              <a:rPr lang="en-IE" dirty="0" smtClean="0"/>
              <a:t> to Sean</a:t>
            </a:r>
            <a:endParaRPr lang="en-IE" dirty="0"/>
          </a:p>
        </p:txBody>
      </p:sp>
    </p:spTree>
    <p:extLst>
      <p:ext uri="{BB962C8B-B14F-4D97-AF65-F5344CB8AC3E}">
        <p14:creationId xmlns:p14="http://schemas.microsoft.com/office/powerpoint/2010/main" val="3940619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3460714"/>
          </a:xfrm>
        </p:spPr>
        <p:txBody>
          <a:bodyPr>
            <a:normAutofit/>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1 ELC Graduate–  Capacity 11 </a:t>
            </a:r>
            <a:br>
              <a:rPr lang="en-IE" sz="4800" dirty="0" smtClean="0"/>
            </a:br>
            <a:r>
              <a:rPr lang="en-IE" sz="4800" dirty="0" smtClean="0"/>
              <a:t>Current Registrations -  11 ECCE Children</a:t>
            </a:r>
            <a:endParaRPr lang="en-IE" sz="4800" dirty="0"/>
          </a:p>
        </p:txBody>
      </p:sp>
      <p:sp>
        <p:nvSpPr>
          <p:cNvPr id="3" name="Subtitle 2"/>
          <p:cNvSpPr>
            <a:spLocks noGrp="1"/>
          </p:cNvSpPr>
          <p:nvPr>
            <p:ph type="subTitle" idx="1"/>
          </p:nvPr>
        </p:nvSpPr>
        <p:spPr>
          <a:xfrm>
            <a:off x="1673772" y="5738648"/>
            <a:ext cx="9144000" cy="741302"/>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2022510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Lámha Beaga</a:t>
            </a:r>
            <a:endParaRPr lang="en-IE" dirty="0"/>
          </a:p>
        </p:txBody>
      </p:sp>
      <p:sp>
        <p:nvSpPr>
          <p:cNvPr id="3" name="TextBox 2"/>
          <p:cNvSpPr txBox="1"/>
          <p:nvPr/>
        </p:nvSpPr>
        <p:spPr>
          <a:xfrm>
            <a:off x="544178" y="1533816"/>
            <a:ext cx="5533696" cy="5262979"/>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Lámha Beaga is operated by Úna.</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Úna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sole trader/lone operator running a pre-school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in a purpose built premises on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the same grounds as her home. </a:t>
            </a:r>
          </a:p>
          <a:p>
            <a:pPr marL="285750" lvl="0" indent="-285750">
              <a:lnSpc>
                <a:spcPct val="150000"/>
              </a:lnSpc>
              <a:buFont typeface="Arial" panose="020B0604020202020204" pitchFamily="34" charset="0"/>
              <a:buChar char="•"/>
              <a:defRPr/>
            </a:pPr>
            <a:r>
              <a:rPr lang="en-IE" sz="1600" dirty="0" smtClean="0">
                <a:solidFill>
                  <a:prstClr val="black"/>
                </a:solidFill>
                <a:latin typeface="Calibri" panose="020F0502020204030204"/>
              </a:rPr>
              <a:t>Úna is registered with Tusla as a pre-school sessional service which s</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operates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lang="en-IE" sz="1600" dirty="0">
                <a:solidFill>
                  <a:prstClr val="black"/>
                </a:solidFill>
              </a:rPr>
              <a:t>12.00, 3 hours per day, 5 days per week a total of 15 operating hours per </a:t>
            </a:r>
            <a:r>
              <a:rPr lang="en-IE" sz="1600" dirty="0" smtClean="0">
                <a:solidFill>
                  <a:prstClr val="black"/>
                </a:solidFill>
              </a:rPr>
              <a:t>week.</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Úna has a QQI Level 8 ELC qualification and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is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currently contracted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Higher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apitation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rates. </a:t>
            </a:r>
            <a:r>
              <a:rPr kumimoji="0" lang="en-IE"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Úna</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the designated person in charge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as per the </a:t>
            </a:r>
            <a:r>
              <a:rPr kumimoji="0" lang="en-IE"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Tusla</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requirements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and is eligible for the Graduate Manager Premium.</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Úna does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Úna’s service is full, but she currently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her operating hours per week or weeks per year.</a:t>
            </a:r>
          </a:p>
        </p:txBody>
      </p:sp>
      <p:graphicFrame>
        <p:nvGraphicFramePr>
          <p:cNvPr id="5" name="Table 4"/>
          <p:cNvGraphicFramePr>
            <a:graphicFrameLocks noGrp="1"/>
          </p:cNvGraphicFramePr>
          <p:nvPr>
            <p:extLst/>
          </p:nvPr>
        </p:nvGraphicFramePr>
        <p:xfrm>
          <a:off x="7228489" y="2431310"/>
          <a:ext cx="4012165" cy="3252470"/>
        </p:xfrm>
        <a:graphic>
          <a:graphicData uri="http://schemas.openxmlformats.org/drawingml/2006/table">
            <a:tbl>
              <a:tblPr/>
              <a:tblGrid>
                <a:gridCol w="2528933">
                  <a:extLst>
                    <a:ext uri="{9D8B030D-6E8A-4147-A177-3AD203B41FA5}">
                      <a16:colId xmlns:a16="http://schemas.microsoft.com/office/drawing/2014/main" val="3830761022"/>
                    </a:ext>
                  </a:extLst>
                </a:gridCol>
                <a:gridCol w="148323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a:solidFill>
                            <a:srgbClr val="FFFFFF"/>
                          </a:solidFill>
                          <a:effectLst/>
                          <a:latin typeface="Calibri" panose="020F0502020204030204" pitchFamily="34" charset="0"/>
                        </a:rPr>
                        <a:t>Lámha Beaga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005522"/>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n/a</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dirty="0">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2849907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Lámha Beaga</a:t>
            </a:r>
          </a:p>
        </p:txBody>
      </p:sp>
      <p:sp>
        <p:nvSpPr>
          <p:cNvPr id="7" name="TextBox 6"/>
          <p:cNvSpPr txBox="1"/>
          <p:nvPr/>
        </p:nvSpPr>
        <p:spPr>
          <a:xfrm>
            <a:off x="343346" y="6048465"/>
            <a:ext cx="1155961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8" name="Table 7"/>
          <p:cNvGraphicFramePr>
            <a:graphicFrameLocks noGrp="1"/>
          </p:cNvGraphicFramePr>
          <p:nvPr>
            <p:extLst/>
          </p:nvPr>
        </p:nvGraphicFramePr>
        <p:xfrm>
          <a:off x="945931" y="1539030"/>
          <a:ext cx="4177862" cy="3074670"/>
        </p:xfrm>
        <a:graphic>
          <a:graphicData uri="http://schemas.openxmlformats.org/drawingml/2006/table">
            <a:tbl>
              <a:tblPr/>
              <a:tblGrid>
                <a:gridCol w="1880037">
                  <a:extLst>
                    <a:ext uri="{9D8B030D-6E8A-4147-A177-3AD203B41FA5}">
                      <a16:colId xmlns:a16="http://schemas.microsoft.com/office/drawing/2014/main" val="627620495"/>
                    </a:ext>
                  </a:extLst>
                </a:gridCol>
                <a:gridCol w="2297825">
                  <a:extLst>
                    <a:ext uri="{9D8B030D-6E8A-4147-A177-3AD203B41FA5}">
                      <a16:colId xmlns:a16="http://schemas.microsoft.com/office/drawing/2014/main" val="3210339236"/>
                    </a:ext>
                  </a:extLst>
                </a:gridCol>
              </a:tblGrid>
              <a:tr h="184150">
                <a:tc>
                  <a:txBody>
                    <a:bodyPr/>
                    <a:lstStyle/>
                    <a:p>
                      <a:pPr algn="l" fontAlgn="b"/>
                      <a:r>
                        <a:rPr lang="en-IE" sz="18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800" b="1" i="0" u="none" strike="noStrike">
                          <a:solidFill>
                            <a:srgbClr val="000000"/>
                          </a:solidFill>
                          <a:effectLst/>
                          <a:latin typeface="Calibri" panose="020F0502020204030204" pitchFamily="34" charset="0"/>
                        </a:rPr>
                        <a:t>Lámha Beaga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826431473"/>
                  </a:ext>
                </a:extLst>
              </a:tr>
              <a:tr h="184150">
                <a:tc>
                  <a:txBody>
                    <a:bodyPr/>
                    <a:lstStyle/>
                    <a:p>
                      <a:pPr algn="l" fontAlgn="b"/>
                      <a:r>
                        <a:rPr lang="en-IE" sz="18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8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613289"/>
                  </a:ext>
                </a:extLst>
              </a:tr>
              <a:tr h="184150">
                <a:tc>
                  <a:txBody>
                    <a:bodyPr/>
                    <a:lstStyle/>
                    <a:p>
                      <a:pPr algn="l" fontAlgn="b"/>
                      <a:r>
                        <a:rPr lang="en-IE" sz="18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8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259273484"/>
                  </a:ext>
                </a:extLst>
              </a:tr>
              <a:tr h="184150">
                <a:tc>
                  <a:txBody>
                    <a:bodyPr/>
                    <a:lstStyle/>
                    <a:p>
                      <a:pPr algn="l" fontAlgn="b"/>
                      <a:r>
                        <a:rPr lang="en-IE" sz="18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800" b="0" i="0" u="none" strike="noStrike">
                          <a:solidFill>
                            <a:srgbClr val="FFFFFF"/>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01555670"/>
                  </a:ext>
                </a:extLst>
              </a:tr>
              <a:tr h="184150">
                <a:tc>
                  <a:txBody>
                    <a:bodyPr/>
                    <a:lstStyle/>
                    <a:p>
                      <a:pPr algn="l" fontAlgn="b"/>
                      <a:r>
                        <a:rPr lang="en-IE" sz="18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800" b="0" i="0" u="none" strike="noStrike">
                          <a:solidFill>
                            <a:srgbClr val="FFFFFF"/>
                          </a:solidFill>
                          <a:effectLst/>
                          <a:latin typeface="Calibri" panose="020F0502020204030204" pitchFamily="34" charset="0"/>
                        </a:rPr>
                        <a:t>€28,842.00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141381334"/>
                  </a:ext>
                </a:extLst>
              </a:tr>
              <a:tr h="184150">
                <a:tc>
                  <a:txBody>
                    <a:bodyPr/>
                    <a:lstStyle/>
                    <a:p>
                      <a:pPr algn="l" fontAlgn="b"/>
                      <a:r>
                        <a:rPr lang="en-IE" sz="1800" b="0" i="0" u="none" strike="noStrike" dirty="0">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800" b="0" i="0" u="none" strike="noStrike">
                          <a:solidFill>
                            <a:srgbClr val="000000"/>
                          </a:solidFill>
                          <a:effectLst/>
                          <a:latin typeface="Calibri" panose="020F0502020204030204" pitchFamily="34" charset="0"/>
                        </a:rPr>
                        <a:t>€4,702.50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863684"/>
                  </a:ext>
                </a:extLst>
              </a:tr>
              <a:tr h="184150">
                <a:tc>
                  <a:txBody>
                    <a:bodyPr/>
                    <a:lstStyle/>
                    <a:p>
                      <a:pPr algn="l" fontAlgn="b"/>
                      <a:r>
                        <a:rPr lang="en-IE" sz="18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800" b="0" i="0" u="none" strike="noStrike">
                          <a:solidFill>
                            <a:srgbClr val="FFFFFF"/>
                          </a:solidFill>
                          <a:effectLst/>
                          <a:latin typeface="Calibri" panose="020F0502020204030204" pitchFamily="34" charset="0"/>
                        </a:rPr>
                        <a:t>€1,214.40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540689086"/>
                  </a:ext>
                </a:extLst>
              </a:tr>
              <a:tr h="184150">
                <a:tc>
                  <a:txBody>
                    <a:bodyPr/>
                    <a:lstStyle/>
                    <a:p>
                      <a:pPr algn="l" fontAlgn="b"/>
                      <a:r>
                        <a:rPr lang="en-I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8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4813991"/>
                  </a:ext>
                </a:extLst>
              </a:tr>
              <a:tr h="184150">
                <a:tc>
                  <a:txBody>
                    <a:bodyPr/>
                    <a:lstStyle/>
                    <a:p>
                      <a:pPr algn="l" fontAlgn="b"/>
                      <a:r>
                        <a:rPr lang="en-IE" sz="1800" b="0" i="0" u="none" strike="noStrike">
                          <a:solidFill>
                            <a:srgbClr val="FFFFFF"/>
                          </a:solidFill>
                          <a:effectLst/>
                          <a:latin typeface="Calibri" panose="020F0502020204030204" pitchFamily="34" charset="0"/>
                        </a:rPr>
                        <a:t>Total</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4A66AC"/>
                    </a:solidFill>
                  </a:tcPr>
                </a:tc>
                <a:tc>
                  <a:txBody>
                    <a:bodyPr/>
                    <a:lstStyle/>
                    <a:p>
                      <a:pPr algn="ctr" fontAlgn="ctr"/>
                      <a:r>
                        <a:rPr lang="en-IE" sz="1800" b="0" i="0" u="none" strike="noStrike" smtClean="0">
                          <a:solidFill>
                            <a:srgbClr val="FFFFFF"/>
                          </a:solidFill>
                          <a:effectLst/>
                          <a:latin typeface="Calibri" panose="020F0502020204030204" pitchFamily="34" charset="0"/>
                        </a:rPr>
                        <a:t>€34,758.90</a:t>
                      </a:r>
                      <a:endParaRPr lang="en-IE" sz="1800" b="0" i="0" u="none" strike="noStrike" dirty="0">
                        <a:solidFill>
                          <a:srgbClr val="FFFFFF"/>
                        </a:solidFill>
                        <a:effectLst/>
                        <a:latin typeface="Calibri" panose="020F0502020204030204" pitchFamily="34"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3622884106"/>
                  </a:ext>
                </a:extLst>
              </a:tr>
            </a:tbl>
          </a:graphicData>
        </a:graphic>
      </p:graphicFrame>
      <p:graphicFrame>
        <p:nvGraphicFramePr>
          <p:cNvPr id="6" name="Table 5"/>
          <p:cNvGraphicFramePr>
            <a:graphicFrameLocks noGrp="1"/>
          </p:cNvGraphicFramePr>
          <p:nvPr>
            <p:extLst/>
          </p:nvPr>
        </p:nvGraphicFramePr>
        <p:xfrm>
          <a:off x="6787055" y="1897425"/>
          <a:ext cx="3048000" cy="1684020"/>
        </p:xfrm>
        <a:graphic>
          <a:graphicData uri="http://schemas.openxmlformats.org/drawingml/2006/table">
            <a:tbl>
              <a:tblPr/>
              <a:tblGrid>
                <a:gridCol w="1485900">
                  <a:extLst>
                    <a:ext uri="{9D8B030D-6E8A-4147-A177-3AD203B41FA5}">
                      <a16:colId xmlns:a16="http://schemas.microsoft.com/office/drawing/2014/main" val="987343125"/>
                    </a:ext>
                  </a:extLst>
                </a:gridCol>
                <a:gridCol w="1562100">
                  <a:extLst>
                    <a:ext uri="{9D8B030D-6E8A-4147-A177-3AD203B41FA5}">
                      <a16:colId xmlns:a16="http://schemas.microsoft.com/office/drawing/2014/main" val="188542654"/>
                    </a:ext>
                  </a:extLst>
                </a:gridCol>
              </a:tblGrid>
              <a:tr h="184150">
                <a:tc gridSpan="2">
                  <a:txBody>
                    <a:bodyPr/>
                    <a:lstStyle/>
                    <a:p>
                      <a:pPr algn="ctr" fontAlgn="ctr"/>
                      <a:r>
                        <a:rPr lang="en-IE" sz="1800" b="1" i="0" u="none" strike="noStrike">
                          <a:solidFill>
                            <a:srgbClr val="FFFFFF"/>
                          </a:solidFill>
                          <a:effectLst/>
                          <a:latin typeface="Calibri" panose="020F0502020204030204" pitchFamily="34" charset="0"/>
                        </a:rPr>
                        <a:t>New Funding</a:t>
                      </a:r>
                    </a:p>
                  </a:txBody>
                  <a:tcPr marL="6350" marR="6350" marT="6350" marB="0" anchor="ctr">
                    <a:lnL>
                      <a:noFill/>
                    </a:lnL>
                    <a:lnR>
                      <a:noFill/>
                    </a:lnR>
                    <a:lnT>
                      <a:noFill/>
                    </a:lnT>
                    <a:lnB w="6350" cap="flat" cmpd="sng" algn="ctr">
                      <a:solidFill>
                        <a:srgbClr val="000000"/>
                      </a:solidFill>
                      <a:prstDash val="solid"/>
                      <a:round/>
                      <a:headEnd type="none" w="med" len="med"/>
                      <a:tailEnd type="none" w="med" len="med"/>
                    </a:lnB>
                    <a:solidFill>
                      <a:srgbClr val="417A85"/>
                    </a:solidFill>
                  </a:tcPr>
                </a:tc>
                <a:tc hMerge="1">
                  <a:txBody>
                    <a:bodyPr/>
                    <a:lstStyle/>
                    <a:p>
                      <a:endParaRPr lang="en-IE"/>
                    </a:p>
                  </a:txBody>
                  <a:tcPr/>
                </a:tc>
                <a:extLst>
                  <a:ext uri="{0D108BD9-81ED-4DB2-BD59-A6C34878D82A}">
                    <a16:rowId xmlns:a16="http://schemas.microsoft.com/office/drawing/2014/main" val="1119523595"/>
                  </a:ext>
                </a:extLst>
              </a:tr>
              <a:tr h="184150">
                <a:tc>
                  <a:txBody>
                    <a:bodyPr/>
                    <a:lstStyle/>
                    <a:p>
                      <a:pPr algn="l" fontAlgn="b"/>
                      <a:r>
                        <a:rPr lang="en-IE" sz="1800" b="0" i="0" u="none" strike="noStrike">
                          <a:solidFill>
                            <a:srgbClr val="FFFFFF"/>
                          </a:solidFill>
                          <a:effectLst/>
                          <a:latin typeface="Calibri" panose="020F0502020204030204" pitchFamily="34" charset="0"/>
                        </a:rPr>
                        <a:t>Core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800" b="0" i="0" u="none" strike="noStrike">
                          <a:solidFill>
                            <a:srgbClr val="FFFFFF"/>
                          </a:solidFill>
                          <a:effectLst/>
                          <a:latin typeface="Calibri" panose="020F0502020204030204" pitchFamily="34" charset="0"/>
                        </a:rPr>
                        <a:t>€6,600.03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304038774"/>
                  </a:ext>
                </a:extLst>
              </a:tr>
              <a:tr h="184150">
                <a:tc>
                  <a:txBody>
                    <a:bodyPr/>
                    <a:lstStyle/>
                    <a:p>
                      <a:pPr algn="l" fontAlgn="b"/>
                      <a:endParaRPr lang="en-IE" sz="18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8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799238"/>
                  </a:ext>
                </a:extLst>
              </a:tr>
              <a:tr h="184150">
                <a:tc>
                  <a:txBody>
                    <a:bodyPr/>
                    <a:lstStyle/>
                    <a:p>
                      <a:pPr algn="l" fontAlgn="b"/>
                      <a:r>
                        <a:rPr lang="en-IE" sz="1800" b="0" i="0" u="none" strike="noStrike">
                          <a:solidFill>
                            <a:srgbClr val="FFFFFF"/>
                          </a:solidFill>
                          <a:effectLst/>
                          <a:latin typeface="Calibri" panose="020F0502020204030204" pitchFamily="34" charset="0"/>
                        </a:rPr>
                        <a:t>ECCE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800" b="0" i="0" u="none" strike="noStrike" dirty="0">
                          <a:solidFill>
                            <a:srgbClr val="FFFFFF"/>
                          </a:solidFill>
                          <a:effectLst/>
                          <a:latin typeface="Calibri" panose="020F0502020204030204" pitchFamily="34" charset="0"/>
                        </a:rPr>
                        <a:t>€</a:t>
                      </a:r>
                      <a:r>
                        <a:rPr lang="en-IE" sz="1800" b="0" i="0" u="none" strike="noStrike" dirty="0" smtClean="0">
                          <a:solidFill>
                            <a:srgbClr val="FFFFFF"/>
                          </a:solidFill>
                          <a:effectLst/>
                          <a:latin typeface="Calibri" panose="020F0502020204030204" pitchFamily="34" charset="0"/>
                        </a:rPr>
                        <a:t>28,842.00*</a:t>
                      </a:r>
                      <a:endParaRPr lang="en-IE" sz="18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828873217"/>
                  </a:ext>
                </a:extLst>
              </a:tr>
              <a:tr h="184150">
                <a:tc>
                  <a:txBody>
                    <a:bodyPr/>
                    <a:lstStyle/>
                    <a:p>
                      <a:pPr algn="l" fontAlgn="b"/>
                      <a:endParaRPr lang="en-IE" sz="18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E" sz="18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20294641"/>
                  </a:ext>
                </a:extLst>
              </a:tr>
              <a:tr h="184150">
                <a:tc>
                  <a:txBody>
                    <a:bodyPr/>
                    <a:lstStyle/>
                    <a:p>
                      <a:pPr algn="l" fontAlgn="b"/>
                      <a:r>
                        <a:rPr lang="en-IE" sz="18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a:noFill/>
                    </a:lnB>
                    <a:solidFill>
                      <a:srgbClr val="4A66AC"/>
                    </a:solidFill>
                  </a:tcPr>
                </a:tc>
                <a:tc>
                  <a:txBody>
                    <a:bodyPr/>
                    <a:lstStyle/>
                    <a:p>
                      <a:pPr algn="ctr" fontAlgn="ctr"/>
                      <a:r>
                        <a:rPr lang="en-IE" sz="1800" b="0" i="0" u="none" strike="noStrike" dirty="0">
                          <a:solidFill>
                            <a:srgbClr val="FFFFFF"/>
                          </a:solidFill>
                          <a:effectLst/>
                          <a:latin typeface="Calibri" panose="020F0502020204030204" pitchFamily="34" charset="0"/>
                        </a:rPr>
                        <a:t>€35,442.03</a:t>
                      </a:r>
                    </a:p>
                  </a:txBody>
                  <a:tcPr marL="6350" marR="6350" marT="6350" marB="0" anchor="ctr">
                    <a:lnL>
                      <a:noFill/>
                    </a:lnL>
                    <a:lnR>
                      <a:noFill/>
                    </a:lnR>
                    <a:lnT>
                      <a:noFill/>
                    </a:lnT>
                    <a:lnB>
                      <a:noFill/>
                    </a:lnB>
                    <a:solidFill>
                      <a:srgbClr val="4A66AC"/>
                    </a:solidFill>
                  </a:tcPr>
                </a:tc>
                <a:extLst>
                  <a:ext uri="{0D108BD9-81ED-4DB2-BD59-A6C34878D82A}">
                    <a16:rowId xmlns:a16="http://schemas.microsoft.com/office/drawing/2014/main" val="3895053115"/>
                  </a:ext>
                </a:extLst>
              </a:tr>
            </a:tbl>
          </a:graphicData>
        </a:graphic>
      </p:graphicFrame>
      <p:pic>
        <p:nvPicPr>
          <p:cNvPr id="10" name="Picture 9"/>
          <p:cNvPicPr>
            <a:picLocks noChangeAspect="1"/>
          </p:cNvPicPr>
          <p:nvPr/>
        </p:nvPicPr>
        <p:blipFill>
          <a:blip r:embed="rId2"/>
          <a:stretch>
            <a:fillRect/>
          </a:stretch>
        </p:blipFill>
        <p:spPr>
          <a:xfrm>
            <a:off x="2545050" y="5038306"/>
            <a:ext cx="6961558" cy="448598"/>
          </a:xfrm>
          <a:prstGeom prst="rect">
            <a:avLst/>
          </a:prstGeom>
        </p:spPr>
      </p:pic>
    </p:spTree>
    <p:extLst>
      <p:ext uri="{BB962C8B-B14F-4D97-AF65-F5344CB8AC3E}">
        <p14:creationId xmlns:p14="http://schemas.microsoft.com/office/powerpoint/2010/main" val="1091833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499017"/>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a:t>
            </a:r>
            <a:br>
              <a:rPr lang="en-IE" sz="4800" dirty="0" smtClean="0"/>
            </a:br>
            <a:r>
              <a:rPr lang="en-IE" sz="4800" dirty="0" smtClean="0"/>
              <a:t>1 ELC Qualified Adult –  Capacity 11 </a:t>
            </a:r>
            <a:br>
              <a:rPr lang="en-IE" sz="4800" dirty="0" smtClean="0"/>
            </a:br>
            <a:r>
              <a:rPr lang="en-IE" sz="4800" dirty="0" smtClean="0"/>
              <a:t>Current Registrations -  11 ECCE Children</a:t>
            </a:r>
            <a:endParaRPr lang="en-IE" sz="4800" dirty="0"/>
          </a:p>
        </p:txBody>
      </p:sp>
      <p:sp>
        <p:nvSpPr>
          <p:cNvPr id="3" name="Subtitle 2"/>
          <p:cNvSpPr>
            <a:spLocks noGrp="1"/>
          </p:cNvSpPr>
          <p:nvPr>
            <p:ph type="subTitle" idx="1"/>
          </p:nvPr>
        </p:nvSpPr>
        <p:spPr>
          <a:xfrm>
            <a:off x="1524000" y="4776952"/>
            <a:ext cx="9144000" cy="1143322"/>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866635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Mary’s Pre-School</a:t>
            </a:r>
            <a:endParaRPr lang="en-IE" dirty="0"/>
          </a:p>
        </p:txBody>
      </p:sp>
      <p:sp>
        <p:nvSpPr>
          <p:cNvPr id="3" name="TextBox 2"/>
          <p:cNvSpPr txBox="1"/>
          <p:nvPr/>
        </p:nvSpPr>
        <p:spPr>
          <a:xfrm>
            <a:off x="301542" y="2075320"/>
            <a:ext cx="5756745" cy="3785652"/>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Mary is a sole trader/lone operator running a pre-school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in her local community hall.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Mary is registered with Tusla as a sessional pre-school which she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operates her pre-school from 9.30 to </a:t>
            </a:r>
            <a:r>
              <a:rPr lang="en-IE" sz="1600" dirty="0">
                <a:solidFill>
                  <a:prstClr val="black"/>
                </a:solidFill>
              </a:rPr>
              <a:t>12.30, 3 hours per day, 5 days per week a total of 15 operating hours per week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Mary has a QQI Level 6 ELC qualification and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is 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standard capitation rates.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Mary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does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Mary’s service is full, but she currently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her operating hours per week or weeks per year.</a:t>
            </a:r>
          </a:p>
        </p:txBody>
      </p:sp>
      <p:graphicFrame>
        <p:nvGraphicFramePr>
          <p:cNvPr id="5" name="Table 4"/>
          <p:cNvGraphicFramePr>
            <a:graphicFrameLocks noGrp="1"/>
          </p:cNvGraphicFramePr>
          <p:nvPr>
            <p:extLst>
              <p:ext uri="{D42A27DB-BD31-4B8C-83A1-F6EECF244321}">
                <p14:modId xmlns:p14="http://schemas.microsoft.com/office/powerpoint/2010/main" val="2878248037"/>
              </p:ext>
            </p:extLst>
          </p:nvPr>
        </p:nvGraphicFramePr>
        <p:xfrm>
          <a:off x="7028493" y="2075320"/>
          <a:ext cx="4012165" cy="3252470"/>
        </p:xfrm>
        <a:graphic>
          <a:graphicData uri="http://schemas.openxmlformats.org/drawingml/2006/table">
            <a:tbl>
              <a:tblPr/>
              <a:tblGrid>
                <a:gridCol w="2528933">
                  <a:extLst>
                    <a:ext uri="{9D8B030D-6E8A-4147-A177-3AD203B41FA5}">
                      <a16:colId xmlns:a16="http://schemas.microsoft.com/office/drawing/2014/main" val="3830761022"/>
                    </a:ext>
                  </a:extLst>
                </a:gridCol>
                <a:gridCol w="148323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Mary’s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dirty="0">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6969317"/>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n/a</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dirty="0">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dirty="0">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4268504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1 </a:t>
            </a:r>
            <a:r>
              <a:rPr lang="en-IE" sz="4800" dirty="0"/>
              <a:t>ELC </a:t>
            </a:r>
            <a:r>
              <a:rPr lang="en-IE" sz="4800" dirty="0" smtClean="0"/>
              <a:t>Graduate –  Capacity 22 </a:t>
            </a:r>
            <a:br>
              <a:rPr lang="en-IE" sz="4800" dirty="0" smtClean="0"/>
            </a:br>
            <a:r>
              <a:rPr lang="en-IE" sz="4800" dirty="0" smtClean="0"/>
              <a:t>Current Registrations -  19 ECCE Children</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747599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Mary’s Pre-school</a:t>
            </a:r>
            <a:endParaRPr lang="en-IE" dirty="0"/>
          </a:p>
        </p:txBody>
      </p:sp>
      <p:graphicFrame>
        <p:nvGraphicFramePr>
          <p:cNvPr id="3" name="Table 2"/>
          <p:cNvGraphicFramePr>
            <a:graphicFrameLocks noGrp="1"/>
          </p:cNvGraphicFramePr>
          <p:nvPr>
            <p:extLst/>
          </p:nvPr>
        </p:nvGraphicFramePr>
        <p:xfrm>
          <a:off x="343347" y="1313027"/>
          <a:ext cx="5050690" cy="3416300"/>
        </p:xfrm>
        <a:graphic>
          <a:graphicData uri="http://schemas.openxmlformats.org/drawingml/2006/table">
            <a:tbl>
              <a:tblPr/>
              <a:tblGrid>
                <a:gridCol w="2516667">
                  <a:extLst>
                    <a:ext uri="{9D8B030D-6E8A-4147-A177-3AD203B41FA5}">
                      <a16:colId xmlns:a16="http://schemas.microsoft.com/office/drawing/2014/main" val="1577089406"/>
                    </a:ext>
                  </a:extLst>
                </a:gridCol>
                <a:gridCol w="2534023">
                  <a:extLst>
                    <a:ext uri="{9D8B030D-6E8A-4147-A177-3AD203B41FA5}">
                      <a16:colId xmlns:a16="http://schemas.microsoft.com/office/drawing/2014/main" val="936931872"/>
                    </a:ext>
                  </a:extLst>
                </a:gridCol>
              </a:tblGrid>
              <a:tr h="184150">
                <a:tc>
                  <a:txBody>
                    <a:bodyPr/>
                    <a:lstStyle/>
                    <a:p>
                      <a:pPr algn="l" fontAlgn="b"/>
                      <a:r>
                        <a:rPr lang="en-IE" sz="20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1" i="0" u="none" strike="noStrike" dirty="0" smtClean="0">
                          <a:solidFill>
                            <a:srgbClr val="000000"/>
                          </a:solidFill>
                          <a:effectLst/>
                          <a:latin typeface="Calibri" panose="020F0502020204030204" pitchFamily="34" charset="0"/>
                        </a:rPr>
                        <a:t>Mary’s Pre-school</a:t>
                      </a:r>
                      <a:endParaRPr lang="en-IE"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781509328"/>
                  </a:ext>
                </a:extLst>
              </a:tr>
              <a:tr h="184150">
                <a:tc>
                  <a:txBody>
                    <a:bodyPr/>
                    <a:lstStyle/>
                    <a:p>
                      <a:pPr algn="l" fontAlgn="b"/>
                      <a:r>
                        <a:rPr lang="en-IE" sz="20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sole trader/employer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3846469"/>
                  </a:ext>
                </a:extLst>
              </a:tr>
              <a:tr h="184150">
                <a:tc>
                  <a:txBody>
                    <a:bodyPr/>
                    <a:lstStyle/>
                    <a:p>
                      <a:pPr algn="l" fontAlgn="b"/>
                      <a:r>
                        <a:rPr lang="en-IE" sz="20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504811093"/>
                  </a:ext>
                </a:extLst>
              </a:tr>
              <a:tr h="184150">
                <a:tc>
                  <a:txBody>
                    <a:bodyPr/>
                    <a:lstStyle/>
                    <a:p>
                      <a:pPr algn="l" fontAlgn="b"/>
                      <a:r>
                        <a:rPr lang="en-IE" sz="20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FFFFFF"/>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595242421"/>
                  </a:ext>
                </a:extLst>
              </a:tr>
              <a:tr h="184150">
                <a:tc>
                  <a:txBody>
                    <a:bodyPr/>
                    <a:lstStyle/>
                    <a:p>
                      <a:pPr algn="l" fontAlgn="b"/>
                      <a:r>
                        <a:rPr lang="en-IE" sz="20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€28,842.00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657519172"/>
                  </a:ext>
                </a:extLst>
              </a:tr>
              <a:tr h="184150">
                <a:tc>
                  <a:txBody>
                    <a:bodyPr/>
                    <a:lstStyle/>
                    <a:p>
                      <a:pPr algn="l" fontAlgn="b"/>
                      <a:r>
                        <a:rPr lang="en-IE" sz="2000" b="0" i="0" u="none" strike="noStrike" dirty="0">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€1,214.40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720579791"/>
                  </a:ext>
                </a:extLst>
              </a:tr>
              <a:tr h="184150">
                <a:tc>
                  <a:txBody>
                    <a:bodyPr/>
                    <a:lstStyle/>
                    <a:p>
                      <a:pPr algn="l" fontAlgn="b"/>
                      <a:endParaRPr lang="en-IE" sz="20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63287"/>
                  </a:ext>
                </a:extLst>
              </a:tr>
              <a:tr h="184150">
                <a:tc>
                  <a:txBody>
                    <a:bodyPr/>
                    <a:lstStyle/>
                    <a:p>
                      <a:pPr algn="l" fontAlgn="b"/>
                      <a:r>
                        <a:rPr lang="en-IE" sz="20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€30,056.40</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212528038"/>
                  </a:ext>
                </a:extLst>
              </a:tr>
              <a:tr h="184150">
                <a:tc>
                  <a:txBody>
                    <a:bodyPr/>
                    <a:lstStyle/>
                    <a:p>
                      <a:pPr algn="l" fontAlgn="b"/>
                      <a:r>
                        <a:rPr lang="en-IE" sz="20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358299"/>
                  </a:ext>
                </a:extLst>
              </a:tr>
              <a:tr h="184150">
                <a:tc>
                  <a:txBody>
                    <a:bodyPr/>
                    <a:lstStyle/>
                    <a:p>
                      <a:pPr algn="l" fontAlgn="b"/>
                      <a:r>
                        <a:rPr lang="en-IE" sz="2000" b="0" i="0" u="none" strike="noStrike" kern="1200" dirty="0" smtClean="0">
                          <a:solidFill>
                            <a:srgbClr val="FFFFFF"/>
                          </a:solidFill>
                          <a:effectLst/>
                          <a:latin typeface="Calibri" panose="020F0502020204030204" pitchFamily="34" charset="0"/>
                          <a:ea typeface="+mn-ea"/>
                          <a:cs typeface="+mn-cs"/>
                        </a:rPr>
                        <a:t>Total Funding</a:t>
                      </a:r>
                      <a:endParaRPr lang="en-IE" sz="2000" b="0" i="0" u="none" strike="noStrike" kern="1200" dirty="0">
                        <a:solidFill>
                          <a:srgbClr val="FFFFFF"/>
                        </a:solidFill>
                        <a:effectLst/>
                        <a:latin typeface="Calibri" panose="020F0502020204030204" pitchFamily="34" charset="0"/>
                        <a:ea typeface="+mn-ea"/>
                        <a:cs typeface="+mn-cs"/>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4A66AC"/>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€30,056.40</a:t>
                      </a:r>
                      <a:endParaRPr lang="en-IE" sz="2000" b="0" i="0" u="none" strike="noStrike" dirty="0">
                        <a:solidFill>
                          <a:srgbClr val="FFFFFF"/>
                        </a:solidFill>
                        <a:effectLst/>
                        <a:latin typeface="Calibri" panose="020F0502020204030204" pitchFamily="34"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4158459273"/>
                  </a:ext>
                </a:extLst>
              </a:tr>
            </a:tbl>
          </a:graphicData>
        </a:graphic>
      </p:graphicFrame>
      <p:graphicFrame>
        <p:nvGraphicFramePr>
          <p:cNvPr id="5" name="Table 4"/>
          <p:cNvGraphicFramePr>
            <a:graphicFrameLocks noGrp="1"/>
          </p:cNvGraphicFramePr>
          <p:nvPr>
            <p:extLst/>
          </p:nvPr>
        </p:nvGraphicFramePr>
        <p:xfrm>
          <a:off x="6059795" y="2548470"/>
          <a:ext cx="4885295" cy="2180857"/>
        </p:xfrm>
        <a:graphic>
          <a:graphicData uri="http://schemas.openxmlformats.org/drawingml/2006/table">
            <a:tbl>
              <a:tblPr/>
              <a:tblGrid>
                <a:gridCol w="2434253">
                  <a:extLst>
                    <a:ext uri="{9D8B030D-6E8A-4147-A177-3AD203B41FA5}">
                      <a16:colId xmlns:a16="http://schemas.microsoft.com/office/drawing/2014/main" val="1704122443"/>
                    </a:ext>
                  </a:extLst>
                </a:gridCol>
                <a:gridCol w="2451042">
                  <a:extLst>
                    <a:ext uri="{9D8B030D-6E8A-4147-A177-3AD203B41FA5}">
                      <a16:colId xmlns:a16="http://schemas.microsoft.com/office/drawing/2014/main" val="2588193989"/>
                    </a:ext>
                  </a:extLst>
                </a:gridCol>
              </a:tblGrid>
              <a:tr h="195768">
                <a:tc>
                  <a:txBody>
                    <a:bodyPr/>
                    <a:lstStyle/>
                    <a:p>
                      <a:pPr algn="l" fontAlgn="b"/>
                      <a:r>
                        <a:rPr lang="en-IE" sz="2000" b="0" i="0" u="none" strike="noStrike">
                          <a:solidFill>
                            <a:srgbClr val="FFFFFF"/>
                          </a:solidFill>
                          <a:effectLst/>
                          <a:latin typeface="Calibri" panose="020F0502020204030204" pitchFamily="34" charset="0"/>
                        </a:rPr>
                        <a:t>Core Funding</a:t>
                      </a:r>
                    </a:p>
                  </a:txBody>
                  <a:tcPr marL="6751" marR="6751" marT="6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€4,069.23</a:t>
                      </a:r>
                      <a:endParaRPr lang="en-IE" sz="2000" b="0" i="0" u="none" strike="noStrike" dirty="0">
                        <a:solidFill>
                          <a:srgbClr val="FFFFFF"/>
                        </a:solidFill>
                        <a:effectLst/>
                        <a:latin typeface="Calibri" panose="020F0502020204030204" pitchFamily="34" charset="0"/>
                      </a:endParaRPr>
                    </a:p>
                  </a:txBody>
                  <a:tcPr marL="6751" marR="6751" marT="67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4217499986"/>
                  </a:ext>
                </a:extLst>
              </a:tr>
              <a:tr h="195768">
                <a:tc>
                  <a:txBody>
                    <a:bodyPr/>
                    <a:lstStyle/>
                    <a:p>
                      <a:pPr algn="l" fontAlgn="b"/>
                      <a:endParaRPr lang="en-IE" sz="2000" b="0" i="0" u="none" strike="noStrike">
                        <a:solidFill>
                          <a:srgbClr val="000000"/>
                        </a:solidFill>
                        <a:effectLst/>
                        <a:latin typeface="Calibri" panose="020F0502020204030204" pitchFamily="34" charset="0"/>
                      </a:endParaRPr>
                    </a:p>
                  </a:txBody>
                  <a:tcPr marL="6751" marR="6751" marT="6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751" marR="6751" marT="6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2652647"/>
                  </a:ext>
                </a:extLst>
              </a:tr>
              <a:tr h="195768">
                <a:tc>
                  <a:txBody>
                    <a:bodyPr/>
                    <a:lstStyle/>
                    <a:p>
                      <a:pPr algn="l" fontAlgn="b"/>
                      <a:r>
                        <a:rPr lang="en-IE" sz="2000" b="0" i="0" u="none" strike="noStrike">
                          <a:solidFill>
                            <a:srgbClr val="FFFFFF"/>
                          </a:solidFill>
                          <a:effectLst/>
                          <a:latin typeface="Calibri" panose="020F0502020204030204" pitchFamily="34" charset="0"/>
                        </a:rPr>
                        <a:t>ECCE Funding</a:t>
                      </a:r>
                    </a:p>
                  </a:txBody>
                  <a:tcPr marL="6751" marR="6751" marT="6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a:solidFill>
                            <a:srgbClr val="FFFFFF"/>
                          </a:solidFill>
                          <a:effectLst/>
                          <a:latin typeface="Calibri" panose="020F0502020204030204" pitchFamily="34" charset="0"/>
                        </a:rPr>
                        <a:t>€</a:t>
                      </a:r>
                      <a:r>
                        <a:rPr lang="en-IE" sz="2000" b="0" i="0" u="none" strike="noStrike" dirty="0" smtClean="0">
                          <a:solidFill>
                            <a:srgbClr val="FFFFFF"/>
                          </a:solidFill>
                          <a:effectLst/>
                          <a:latin typeface="Calibri" panose="020F0502020204030204" pitchFamily="34" charset="0"/>
                        </a:rPr>
                        <a:t>28,842.00*</a:t>
                      </a:r>
                      <a:endParaRPr lang="en-IE" sz="2000" b="0" i="0" u="none" strike="noStrike" dirty="0">
                        <a:solidFill>
                          <a:srgbClr val="FFFFFF"/>
                        </a:solidFill>
                        <a:effectLst/>
                        <a:latin typeface="Calibri" panose="020F0502020204030204" pitchFamily="34" charset="0"/>
                      </a:endParaRPr>
                    </a:p>
                  </a:txBody>
                  <a:tcPr marL="6751" marR="6751" marT="67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93598572"/>
                  </a:ext>
                </a:extLst>
              </a:tr>
              <a:tr h="195768">
                <a:tc>
                  <a:txBody>
                    <a:bodyPr/>
                    <a:lstStyle/>
                    <a:p>
                      <a:pPr algn="l" fontAlgn="b"/>
                      <a:endParaRPr lang="en-IE" sz="2000" b="0" i="0" u="none" strike="noStrike">
                        <a:solidFill>
                          <a:srgbClr val="000000"/>
                        </a:solidFill>
                        <a:effectLst/>
                        <a:latin typeface="Calibri" panose="020F0502020204030204" pitchFamily="34" charset="0"/>
                      </a:endParaRPr>
                    </a:p>
                  </a:txBody>
                  <a:tcPr marL="6751" marR="6751" marT="6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751" marR="6751" marT="675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53607043"/>
                  </a:ext>
                </a:extLst>
              </a:tr>
              <a:tr h="195768">
                <a:tc>
                  <a:txBody>
                    <a:bodyPr/>
                    <a:lstStyle/>
                    <a:p>
                      <a:pPr algn="l" fontAlgn="b"/>
                      <a:r>
                        <a:rPr lang="en-IE" sz="2000" b="0" i="0" u="none" strike="noStrike">
                          <a:solidFill>
                            <a:srgbClr val="FFFFFF"/>
                          </a:solidFill>
                          <a:effectLst/>
                          <a:latin typeface="Calibri" panose="020F0502020204030204" pitchFamily="34" charset="0"/>
                        </a:rPr>
                        <a:t>Total</a:t>
                      </a:r>
                    </a:p>
                  </a:txBody>
                  <a:tcPr marL="6751" marR="6751" marT="6751"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2000" b="0" i="0" u="none" strike="noStrike" dirty="0" smtClean="0">
                          <a:solidFill>
                            <a:srgbClr val="FFFFFF"/>
                          </a:solidFill>
                          <a:effectLst/>
                          <a:latin typeface="Calibri" panose="020F0502020204030204" pitchFamily="34" charset="0"/>
                        </a:rPr>
                        <a:t>€32,911.23</a:t>
                      </a:r>
                      <a:endParaRPr lang="en-IE" sz="2000" b="0" i="0" u="none" strike="noStrike" dirty="0">
                        <a:solidFill>
                          <a:srgbClr val="FFFFFF"/>
                        </a:solidFill>
                        <a:effectLst/>
                        <a:latin typeface="Calibri" panose="020F0502020204030204" pitchFamily="34" charset="0"/>
                      </a:endParaRPr>
                    </a:p>
                  </a:txBody>
                  <a:tcPr marL="6751" marR="6751" marT="6751"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116105237"/>
                  </a:ext>
                </a:extLst>
              </a:tr>
              <a:tr h="195768">
                <a:tc>
                  <a:txBody>
                    <a:bodyPr/>
                    <a:lstStyle/>
                    <a:p>
                      <a:pPr algn="l" fontAlgn="b"/>
                      <a:r>
                        <a:rPr lang="en-IE" sz="2000" b="0" i="0" u="none" strike="noStrike">
                          <a:solidFill>
                            <a:srgbClr val="000000"/>
                          </a:solidFill>
                          <a:effectLst/>
                          <a:latin typeface="Calibri" panose="020F0502020204030204" pitchFamily="34" charset="0"/>
                        </a:rPr>
                        <a:t>Parents Fees</a:t>
                      </a:r>
                    </a:p>
                  </a:txBody>
                  <a:tcPr marL="6751" marR="6751" marT="6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€0.00</a:t>
                      </a:r>
                    </a:p>
                  </a:txBody>
                  <a:tcPr marL="6751" marR="6751" marT="67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7592106"/>
                  </a:ext>
                </a:extLst>
              </a:tr>
              <a:tr h="195768">
                <a:tc>
                  <a:txBody>
                    <a:bodyPr/>
                    <a:lstStyle/>
                    <a:p>
                      <a:pPr algn="l" fontAlgn="b"/>
                      <a:r>
                        <a:rPr lang="en-IE" sz="2000" b="0" i="0" u="none" strike="noStrike" kern="1200" dirty="0" smtClean="0">
                          <a:solidFill>
                            <a:srgbClr val="FFFFFF"/>
                          </a:solidFill>
                          <a:effectLst/>
                          <a:latin typeface="Calibri" panose="020F0502020204030204" pitchFamily="34" charset="0"/>
                          <a:ea typeface="+mn-ea"/>
                          <a:cs typeface="+mn-cs"/>
                        </a:rPr>
                        <a:t>Total Funding</a:t>
                      </a:r>
                      <a:endParaRPr lang="en-IE" sz="2000" b="0" i="0" u="none" strike="noStrike" kern="1200" dirty="0">
                        <a:solidFill>
                          <a:srgbClr val="FFFFFF"/>
                        </a:solidFill>
                        <a:effectLst/>
                        <a:latin typeface="Calibri" panose="020F0502020204030204" pitchFamily="34" charset="0"/>
                        <a:ea typeface="+mn-ea"/>
                        <a:cs typeface="+mn-cs"/>
                      </a:endParaRPr>
                    </a:p>
                  </a:txBody>
                  <a:tcPr marL="6751" marR="6751" marT="6751" marB="0" anchor="b">
                    <a:lnL>
                      <a:noFill/>
                    </a:lnL>
                    <a:lnR>
                      <a:noFill/>
                    </a:lnR>
                    <a:lnT w="6350" cap="flat" cmpd="sng" algn="ctr">
                      <a:solidFill>
                        <a:srgbClr val="000000"/>
                      </a:solidFill>
                      <a:prstDash val="solid"/>
                      <a:round/>
                      <a:headEnd type="none" w="med" len="med"/>
                      <a:tailEnd type="none" w="med" len="med"/>
                    </a:lnT>
                    <a:lnB>
                      <a:noFill/>
                    </a:lnB>
                    <a:solidFill>
                      <a:srgbClr val="4A66AC"/>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€32,911.23</a:t>
                      </a:r>
                      <a:endParaRPr lang="en-IE" sz="2000" b="0" i="0" u="none" strike="noStrike" dirty="0">
                        <a:solidFill>
                          <a:srgbClr val="FFFFFF"/>
                        </a:solidFill>
                        <a:effectLst/>
                        <a:latin typeface="Calibri" panose="020F0502020204030204" pitchFamily="34" charset="0"/>
                      </a:endParaRPr>
                    </a:p>
                  </a:txBody>
                  <a:tcPr marL="6751" marR="6751" marT="6751"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03097893"/>
                  </a:ext>
                </a:extLst>
              </a:tr>
            </a:tbl>
          </a:graphicData>
        </a:graphic>
      </p:graphicFrame>
      <p:sp>
        <p:nvSpPr>
          <p:cNvPr id="6" name="Rectangle 5"/>
          <p:cNvSpPr/>
          <p:nvPr/>
        </p:nvSpPr>
        <p:spPr>
          <a:xfrm>
            <a:off x="4118700" y="5361832"/>
            <a:ext cx="2965877" cy="400110"/>
          </a:xfrm>
          <a:prstGeom prst="rect">
            <a:avLst/>
          </a:prstGeom>
          <a:solidFill>
            <a:srgbClr val="4A66AC"/>
          </a:solidFill>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a:t>
            </a:r>
            <a:r>
              <a:rPr kumimoji="0" lang="en-IE" sz="1800" b="0" i="0" u="none" strike="noStrike" kern="1200" cap="none" spc="0" normalizeH="0" baseline="0" noProof="0">
                <a:ln>
                  <a:noFill/>
                </a:ln>
                <a:solidFill>
                  <a:prstClr val="white"/>
                </a:solidFill>
                <a:effectLst/>
                <a:uLnTx/>
                <a:uFillTx/>
                <a:latin typeface="Calibri" panose="020F0502020204030204"/>
                <a:ea typeface="+mn-ea"/>
                <a:cs typeface="+mn-cs"/>
              </a:rPr>
              <a:t>	</a:t>
            </a:r>
            <a:r>
              <a:rPr kumimoji="0" lang="en-IE" sz="1800" b="0" i="0" u="none" strike="noStrike" kern="1200" cap="none" spc="0" normalizeH="0" baseline="0" noProof="0" smtClean="0">
                <a:ln>
                  <a:noFill/>
                </a:ln>
                <a:solidFill>
                  <a:prstClr val="white"/>
                </a:solidFill>
                <a:effectLst/>
                <a:uLnTx/>
                <a:uFillTx/>
                <a:latin typeface="Calibri" panose="020F0502020204030204"/>
                <a:ea typeface="+mn-ea"/>
                <a:cs typeface="+mn-cs"/>
              </a:rPr>
              <a:t>€2,854.83</a:t>
            </a:r>
            <a:endParaRPr kumimoji="0" lang="en-I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92990" y="6040582"/>
            <a:ext cx="11980190" cy="369332"/>
          </a:xfrm>
          <a:prstGeom prst="rect">
            <a:avLst/>
          </a:prstGeom>
          <a:noFill/>
        </p:spPr>
        <p:txBody>
          <a:bodyPr wrap="square" rtlCol="0">
            <a:spAutoFit/>
          </a:bodyPr>
          <a:lstStyle/>
          <a:p>
            <a:pPr lvl="0">
              <a:defRPr/>
            </a:pPr>
            <a:r>
              <a:rPr lang="en-IE" dirty="0">
                <a:solidFill>
                  <a:prstClr val="black"/>
                </a:solidFill>
              </a:rPr>
              <a:t>*The ECCE new contract value is based on the assumption that registrations will remain the same as this programme year</a:t>
            </a:r>
            <a:r>
              <a:rPr lang="en-IE" dirty="0" smtClean="0">
                <a:solidFill>
                  <a:prstClr val="black"/>
                </a:solidFill>
              </a:rPr>
              <a:t>.</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1777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1 </a:t>
            </a:r>
            <a:r>
              <a:rPr lang="en-IE" sz="4800" dirty="0"/>
              <a:t>ELC </a:t>
            </a:r>
            <a:r>
              <a:rPr lang="en-IE" sz="4800" dirty="0" smtClean="0"/>
              <a:t>Graduate–  Capacity 22 </a:t>
            </a:r>
            <a:br>
              <a:rPr lang="en-IE" sz="4800" dirty="0" smtClean="0"/>
            </a:br>
            <a:r>
              <a:rPr lang="en-IE" sz="4800" dirty="0" smtClean="0"/>
              <a:t>Current Registrations -  22 ECCE Children</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4137394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Emily’s Pre-school</a:t>
            </a:r>
            <a:endParaRPr lang="en-IE" dirty="0"/>
          </a:p>
        </p:txBody>
      </p:sp>
      <p:sp>
        <p:nvSpPr>
          <p:cNvPr id="3" name="TextBox 2"/>
          <p:cNvSpPr txBox="1"/>
          <p:nvPr/>
        </p:nvSpPr>
        <p:spPr>
          <a:xfrm>
            <a:off x="243479" y="1853767"/>
            <a:ext cx="6362926" cy="4893647"/>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sole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trader/employer running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a pre-fab on the grounds of a local primary school.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 operates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lang="en-IE" sz="1600" dirty="0">
                <a:solidFill>
                  <a:prstClr val="black"/>
                </a:solidFill>
              </a:rPr>
              <a:t>12.00, 3 hours per day, 5 days per week a total of 15 operating hours per </a:t>
            </a:r>
            <a:r>
              <a:rPr lang="en-IE" sz="1600" dirty="0" smtClean="0">
                <a:solidFill>
                  <a:prstClr val="black"/>
                </a:solidFill>
              </a:rPr>
              <a:t>week.</a:t>
            </a:r>
            <a:endPar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employs one person with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 QQI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Level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6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ELC qualification</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 has a QQI Level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8</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H</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igher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apitation rates</a:t>
            </a:r>
            <a:r>
              <a:rPr lang="en-IE" sz="1600" dirty="0">
                <a:solidFill>
                  <a:prstClr val="black"/>
                </a:solidFill>
              </a:rPr>
              <a:t>. Emily is the designated person in charge </a:t>
            </a:r>
            <a:r>
              <a:rPr lang="en-IE" sz="1600" dirty="0" smtClean="0">
                <a:solidFill>
                  <a:prstClr val="black"/>
                </a:solidFill>
              </a:rPr>
              <a:t>as per the Tusla requirements </a:t>
            </a:r>
            <a:r>
              <a:rPr lang="en-IE" sz="1600" dirty="0">
                <a:solidFill>
                  <a:prstClr val="black"/>
                </a:solidFill>
              </a:rPr>
              <a:t>and is eligible for the Graduate Manager Premium.</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 does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Emily’s service is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nvPr>
        </p:nvGraphicFramePr>
        <p:xfrm>
          <a:off x="7358346" y="1971404"/>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Emily’s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a:t>
                      </a:r>
                      <a:r>
                        <a:rPr lang="en-IE" sz="1600" b="0" i="0" u="none" strike="noStrike" dirty="0" smtClean="0">
                          <a:solidFill>
                            <a:srgbClr val="FFFFFF"/>
                          </a:solidFill>
                          <a:effectLst/>
                          <a:latin typeface="Calibri" panose="020F0502020204030204" pitchFamily="34" charset="0"/>
                        </a:rPr>
                        <a:t>Trader/Employer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657241"/>
                  </a:ext>
                </a:extLst>
              </a:tr>
              <a:tr h="184150">
                <a:tc>
                  <a:txBody>
                    <a:bodyPr/>
                    <a:lstStyle/>
                    <a:p>
                      <a:pPr algn="l" fontAlgn="b"/>
                      <a:r>
                        <a:rPr lang="en-IE" sz="16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1656882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Emily’s Pre-school</a:t>
            </a:r>
            <a:endParaRPr lang="en-IE" dirty="0"/>
          </a:p>
        </p:txBody>
      </p:sp>
      <p:sp>
        <p:nvSpPr>
          <p:cNvPr id="11" name="TextBox 10"/>
          <p:cNvSpPr txBox="1"/>
          <p:nvPr/>
        </p:nvSpPr>
        <p:spPr>
          <a:xfrm>
            <a:off x="149771" y="5680013"/>
            <a:ext cx="11718956"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p>
          <a:p>
            <a:pPr lvl="0">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This assumes that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Emily’s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ECCE registrations remain the same, and that she remains in place as the Level 8 Lead Educator. If her registrations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decline,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her ECCE allocation would reduce </a:t>
            </a:r>
            <a:r>
              <a:rPr lang="en-IE" sz="1600" dirty="0">
                <a:solidFill>
                  <a:prstClr val="black"/>
                </a:solidFill>
              </a:rPr>
              <a:t>or </a:t>
            </a:r>
            <a:r>
              <a:rPr lang="en-IE" sz="1600" dirty="0" smtClean="0">
                <a:solidFill>
                  <a:prstClr val="black"/>
                </a:solidFill>
              </a:rPr>
              <a:t>if there </a:t>
            </a:r>
            <a:r>
              <a:rPr lang="en-IE" sz="1600" dirty="0">
                <a:solidFill>
                  <a:prstClr val="black"/>
                </a:solidFill>
              </a:rPr>
              <a:t>is no ELC Graduate as Lead </a:t>
            </a:r>
            <a:r>
              <a:rPr lang="en-IE" sz="1600" dirty="0" smtClean="0">
                <a:solidFill>
                  <a:prstClr val="black"/>
                </a:solidFill>
              </a:rPr>
              <a:t>Educator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would not receive the Graduate Premium (as relevant). </a:t>
            </a: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dirty="0" smtClean="0">
                          <a:solidFill>
                            <a:srgbClr val="000000"/>
                          </a:solidFill>
                          <a:effectLst/>
                          <a:latin typeface="Calibri" panose="020F0502020204030204" pitchFamily="34" charset="0"/>
                        </a:rPr>
                        <a:t>Emily's </a:t>
                      </a:r>
                      <a:r>
                        <a:rPr lang="en-IE" sz="1600" b="1" i="0" u="none" strike="noStrike" dirty="0">
                          <a:solidFill>
                            <a:srgbClr val="000000"/>
                          </a:solidFill>
                          <a:effectLst/>
                          <a:latin typeface="Calibri" panose="020F0502020204030204" pitchFamily="34" charset="0"/>
                        </a:rPr>
                        <a:t>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sole </a:t>
                      </a:r>
                      <a:r>
                        <a:rPr lang="en-IE" sz="1600" b="0" i="0" u="none" strike="noStrike" dirty="0" smtClean="0">
                          <a:solidFill>
                            <a:srgbClr val="000000"/>
                          </a:solidFill>
                          <a:effectLst/>
                          <a:latin typeface="Calibri" panose="020F0502020204030204" pitchFamily="34" charset="0"/>
                        </a:rPr>
                        <a:t>trader/employer</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22</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€57,684.00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€9,405.00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€2,428.80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€69,517.80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€69,517.80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4997137" y="2592127"/>
          <a:ext cx="3960984" cy="2440008"/>
        </p:xfrm>
        <a:graphic>
          <a:graphicData uri="http://schemas.openxmlformats.org/drawingml/2006/table">
            <a:tbl>
              <a:tblPr/>
              <a:tblGrid>
                <a:gridCol w="1760437">
                  <a:extLst>
                    <a:ext uri="{9D8B030D-6E8A-4147-A177-3AD203B41FA5}">
                      <a16:colId xmlns:a16="http://schemas.microsoft.com/office/drawing/2014/main" val="3131145522"/>
                    </a:ext>
                  </a:extLst>
                </a:gridCol>
                <a:gridCol w="2200547">
                  <a:extLst>
                    <a:ext uri="{9D8B030D-6E8A-4147-A177-3AD203B41FA5}">
                      <a16:colId xmlns:a16="http://schemas.microsoft.com/office/drawing/2014/main" val="3727069627"/>
                    </a:ext>
                  </a:extLst>
                </a:gridCol>
              </a:tblGrid>
              <a:tr h="305001">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305001">
                <a:tc>
                  <a:txBody>
                    <a:bodyPr/>
                    <a:lstStyle/>
                    <a:p>
                      <a:pPr algn="l" fontAlgn="b"/>
                      <a:r>
                        <a:rPr lang="en-IE" sz="1600" b="0" i="0" u="none" strike="noStrike" dirty="0">
                          <a:solidFill>
                            <a:srgbClr val="000000"/>
                          </a:solidFill>
                          <a:effectLst/>
                          <a:latin typeface="Calibri" panose="020F0502020204030204" pitchFamily="34" charset="0"/>
                        </a:rPr>
                        <a:t>Core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€10,669.26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856182"/>
                  </a:ext>
                </a:extLst>
              </a:tr>
              <a:tr h="305001">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228723"/>
                  </a:ext>
                </a:extLst>
              </a:tr>
              <a:tr h="305001">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€57,684.00*</a:t>
                      </a:r>
                      <a:endParaRPr lang="en-IE" sz="16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5946206"/>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7521027"/>
                  </a:ext>
                </a:extLst>
              </a:tr>
              <a:tr h="305001">
                <a:tc>
                  <a:txBody>
                    <a:bodyPr/>
                    <a:lstStyle/>
                    <a:p>
                      <a:pPr algn="l" fontAlgn="b"/>
                      <a:r>
                        <a:rPr lang="en-IE" sz="1600" b="0" i="0" u="none" strike="noStrike" dirty="0">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€68,353.26</a:t>
                      </a:r>
                      <a:endParaRPr lang="en-IE" sz="16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30500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623345"/>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€68,353.26</a:t>
                      </a:r>
                    </a:p>
                  </a:txBody>
                  <a:tcPr marL="6350" marR="6350" marT="6350" marB="0" anchor="ctr">
                    <a:lnL>
                      <a:noFill/>
                    </a:lnL>
                    <a:lnR>
                      <a:noFill/>
                    </a:lnR>
                    <a:lnT w="12700" cap="flat" cmpd="sng" algn="ctr">
                      <a:solidFill>
                        <a:schemeClr val="tx1"/>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4315716" y="5279903"/>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Decrease	(€1,164.54)</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9246624" y="3277809"/>
            <a:ext cx="2918691" cy="1754326"/>
          </a:xfrm>
          <a:prstGeom prst="rect">
            <a:avLst/>
          </a:prstGeom>
          <a:noFill/>
          <a:ln w="76200">
            <a:solidFill>
              <a:srgbClr val="4A66A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However under the Funding Guarantee Emily’s funding allocation will be increased to </a:t>
            </a:r>
            <a:r>
              <a:rPr kumimoji="0" lang="en-IE" sz="1800" b="1" i="0" u="sng" strike="noStrike" kern="1200" cap="none" spc="0" normalizeH="0" baseline="0" noProof="0" dirty="0" smtClean="0">
                <a:ln>
                  <a:noFill/>
                </a:ln>
                <a:solidFill>
                  <a:prstClr val="black"/>
                </a:solidFill>
                <a:effectLst/>
                <a:uLnTx/>
                <a:uFillTx/>
                <a:latin typeface="Calibri" panose="020F0502020204030204"/>
                <a:ea typeface="+mn-ea"/>
                <a:cs typeface="+mn-cs"/>
              </a:rPr>
              <a:t>€11,833.80</a:t>
            </a: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giving a total of new funding of </a:t>
            </a:r>
            <a:r>
              <a:rPr kumimoji="0" lang="en-IE" sz="1800" b="1" i="0" u="sng" strike="noStrike" kern="1200" cap="none" spc="0" normalizeH="0" baseline="0" noProof="0" dirty="0" smtClean="0">
                <a:ln>
                  <a:noFill/>
                </a:ln>
                <a:solidFill>
                  <a:prstClr val="black"/>
                </a:solidFill>
                <a:effectLst/>
                <a:uLnTx/>
                <a:uFillTx/>
                <a:latin typeface="Calibri" panose="020F0502020204030204"/>
                <a:ea typeface="+mn-ea"/>
                <a:cs typeface="+mn-cs"/>
              </a:rPr>
              <a:t>€69,517.80**</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9312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1 </a:t>
            </a:r>
            <a:r>
              <a:rPr lang="en-IE" sz="4800" dirty="0"/>
              <a:t>ELC </a:t>
            </a:r>
            <a:r>
              <a:rPr lang="en-IE" sz="4800" dirty="0" smtClean="0"/>
              <a:t>Graduate–  Capacity 22 </a:t>
            </a:r>
            <a:br>
              <a:rPr lang="en-IE" sz="4800" dirty="0" smtClean="0"/>
            </a:br>
            <a:r>
              <a:rPr lang="en-IE" sz="4800" dirty="0" smtClean="0"/>
              <a:t>Current Registration 22 ECCE Places</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42835397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Alex’s Pre-school</a:t>
            </a:r>
            <a:endParaRPr lang="en-IE" dirty="0"/>
          </a:p>
        </p:txBody>
      </p:sp>
      <p:sp>
        <p:nvSpPr>
          <p:cNvPr id="3" name="TextBox 2"/>
          <p:cNvSpPr txBox="1"/>
          <p:nvPr/>
        </p:nvSpPr>
        <p:spPr>
          <a:xfrm>
            <a:off x="297723" y="1404316"/>
            <a:ext cx="6362926" cy="5262979"/>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trader/employer running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a room rented from her local Family Resource Centre.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She operates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lang="en-IE" sz="1600" dirty="0">
                <a:solidFill>
                  <a:prstClr val="black"/>
                </a:solidFill>
              </a:rPr>
              <a:t>12.00, 3 hours per day, 5 days per week a total of 15 operating hours per week.</a:t>
            </a:r>
            <a:endPar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employs one person with 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QQI Level 6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ELC qualification</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 has a QQI Level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8</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H</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igher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apitation rates</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the designated person in charge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as per the </a:t>
            </a:r>
            <a:r>
              <a:rPr kumimoji="0" lang="en-IE"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Tusla</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requirements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and is eligible for the Graduate Manager Premium.</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Alex’s service is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3551869308"/>
              </p:ext>
            </p:extLst>
          </p:nvPr>
        </p:nvGraphicFramePr>
        <p:xfrm>
          <a:off x="7358346" y="1971404"/>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Alex’s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a:t>
                      </a:r>
                      <a:r>
                        <a:rPr lang="en-IE" sz="1600" b="0" i="0" u="none" strike="noStrike" dirty="0" smtClean="0">
                          <a:solidFill>
                            <a:srgbClr val="FFFFFF"/>
                          </a:solidFill>
                          <a:effectLst/>
                          <a:latin typeface="Calibri" panose="020F0502020204030204" pitchFamily="34" charset="0"/>
                        </a:rPr>
                        <a:t>Trader/Employer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657241"/>
                  </a:ext>
                </a:extLst>
              </a:tr>
              <a:tr h="184150">
                <a:tc>
                  <a:txBody>
                    <a:bodyPr/>
                    <a:lstStyle/>
                    <a:p>
                      <a:pPr algn="l" fontAlgn="b"/>
                      <a:r>
                        <a:rPr lang="en-IE" sz="16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2914009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Alex’s Pre-school</a:t>
            </a:r>
            <a:endParaRPr lang="en-IE" dirty="0"/>
          </a:p>
        </p:txBody>
      </p:sp>
      <p:sp>
        <p:nvSpPr>
          <p:cNvPr id="11" name="TextBox 10"/>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dirty="0" smtClean="0">
                          <a:solidFill>
                            <a:srgbClr val="000000"/>
                          </a:solidFill>
                          <a:effectLst/>
                          <a:latin typeface="Calibri" panose="020F0502020204030204" pitchFamily="34" charset="0"/>
                        </a:rPr>
                        <a:t>Alex's </a:t>
                      </a:r>
                      <a:r>
                        <a:rPr lang="en-IE" sz="1600" b="1" i="0" u="none" strike="noStrike" dirty="0">
                          <a:solidFill>
                            <a:srgbClr val="000000"/>
                          </a:solidFill>
                          <a:effectLst/>
                          <a:latin typeface="Calibri" panose="020F0502020204030204" pitchFamily="34" charset="0"/>
                        </a:rPr>
                        <a:t>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sole </a:t>
                      </a:r>
                      <a:r>
                        <a:rPr lang="en-IE" sz="1600" b="0" i="0" u="none" strike="noStrike" dirty="0" smtClean="0">
                          <a:solidFill>
                            <a:srgbClr val="000000"/>
                          </a:solidFill>
                          <a:effectLst/>
                          <a:latin typeface="Calibri" panose="020F0502020204030204" pitchFamily="34" charset="0"/>
                        </a:rPr>
                        <a:t>trader/employer</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22</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€57,684.00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€9,405.00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€2,428.80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€69,517.80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€69,517.80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7362908" y="2592127"/>
          <a:ext cx="3960984" cy="2440008"/>
        </p:xfrm>
        <a:graphic>
          <a:graphicData uri="http://schemas.openxmlformats.org/drawingml/2006/table">
            <a:tbl>
              <a:tblPr/>
              <a:tblGrid>
                <a:gridCol w="1760437">
                  <a:extLst>
                    <a:ext uri="{9D8B030D-6E8A-4147-A177-3AD203B41FA5}">
                      <a16:colId xmlns:a16="http://schemas.microsoft.com/office/drawing/2014/main" val="3131145522"/>
                    </a:ext>
                  </a:extLst>
                </a:gridCol>
                <a:gridCol w="2200547">
                  <a:extLst>
                    <a:ext uri="{9D8B030D-6E8A-4147-A177-3AD203B41FA5}">
                      <a16:colId xmlns:a16="http://schemas.microsoft.com/office/drawing/2014/main" val="3727069627"/>
                    </a:ext>
                  </a:extLst>
                </a:gridCol>
              </a:tblGrid>
              <a:tr h="305001">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a:noFill/>
                    </a:lnL>
                    <a:lnR>
                      <a:noFill/>
                    </a:lnR>
                    <a:lnT>
                      <a:noFill/>
                    </a:lnT>
                    <a:lnB>
                      <a:noFill/>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305001">
                <a:tc>
                  <a:txBody>
                    <a:bodyPr/>
                    <a:lstStyle/>
                    <a:p>
                      <a:pPr algn="l" fontAlgn="b"/>
                      <a:r>
                        <a:rPr lang="en-IE" sz="1600" b="0" i="0" u="none" strike="noStrike">
                          <a:solidFill>
                            <a:srgbClr val="000000"/>
                          </a:solidFill>
                          <a:effectLst/>
                          <a:latin typeface="Calibri" panose="020F0502020204030204" pitchFamily="34" charset="0"/>
                        </a:rPr>
                        <a:t>Core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€13,200.06</a:t>
                      </a:r>
                    </a:p>
                  </a:txBody>
                  <a:tcPr marL="6350" marR="6350" marT="6350" marB="0" anchor="ctr">
                    <a:lnL>
                      <a:noFill/>
                    </a:lnL>
                    <a:lnR>
                      <a:noFill/>
                    </a:lnR>
                    <a:lnT>
                      <a:noFill/>
                    </a:lnT>
                    <a:lnB>
                      <a:noFill/>
                    </a:lnB>
                  </a:tcPr>
                </a:tc>
                <a:extLst>
                  <a:ext uri="{0D108BD9-81ED-4DB2-BD59-A6C34878D82A}">
                    <a16:rowId xmlns:a16="http://schemas.microsoft.com/office/drawing/2014/main" val="3991856182"/>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655228723"/>
                  </a:ext>
                </a:extLst>
              </a:tr>
              <a:tr h="305001">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€57,684.00*</a:t>
                      </a:r>
                      <a:endParaRPr lang="en-IE"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855946206"/>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617521027"/>
                  </a:ext>
                </a:extLst>
              </a:tr>
              <a:tr h="305001">
                <a:tc>
                  <a:txBody>
                    <a:bodyPr/>
                    <a:lstStyle/>
                    <a:p>
                      <a:pPr algn="l" fontAlgn="b"/>
                      <a:r>
                        <a:rPr lang="en-IE" sz="1600" b="0" i="0" u="none" strike="noStrike" dirty="0">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€70,884.06</a:t>
                      </a:r>
                      <a:endParaRPr lang="en-IE" sz="1600" b="0" i="0" u="none" strike="noStrike" dirty="0">
                        <a:solidFill>
                          <a:srgbClr val="FFFFFF"/>
                        </a:solidFill>
                        <a:effectLst/>
                        <a:latin typeface="Calibri" panose="020F0502020204030204" pitchFamily="34" charset="0"/>
                      </a:endParaRP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30500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345"/>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€70,884.06</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4842486" y="5290788"/>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€1,366.26</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410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a:t>
            </a:r>
            <a:br>
              <a:rPr lang="en-IE" sz="4800" dirty="0" smtClean="0"/>
            </a:br>
            <a:r>
              <a:rPr lang="en-IE" sz="4800" dirty="0" smtClean="0"/>
              <a:t>2 </a:t>
            </a:r>
            <a:r>
              <a:rPr lang="en-IE" sz="4800" dirty="0"/>
              <a:t>ELC </a:t>
            </a:r>
            <a:r>
              <a:rPr lang="en-IE" sz="4800" dirty="0" smtClean="0"/>
              <a:t>Adults–  Capacity 22 </a:t>
            </a:r>
            <a:br>
              <a:rPr lang="en-IE" sz="4800" dirty="0" smtClean="0"/>
            </a:br>
            <a:r>
              <a:rPr lang="en-IE" sz="4800" dirty="0" smtClean="0"/>
              <a:t>Current Registration 22 ECCE Places</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5341761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Jessica’s Pre-school</a:t>
            </a:r>
            <a:endParaRPr lang="en-IE" dirty="0"/>
          </a:p>
        </p:txBody>
      </p:sp>
      <p:sp>
        <p:nvSpPr>
          <p:cNvPr id="3" name="TextBox 2"/>
          <p:cNvSpPr txBox="1"/>
          <p:nvPr/>
        </p:nvSpPr>
        <p:spPr>
          <a:xfrm>
            <a:off x="243479" y="1853767"/>
            <a:ext cx="6362926" cy="4154984"/>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trader/employer running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a pre-fab on the grounds of a local primary school.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 operates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lang="en-IE" sz="1600" dirty="0">
                <a:solidFill>
                  <a:prstClr val="black"/>
                </a:solidFill>
              </a:rPr>
              <a:t>12.00, 3 hours per day, 5 days per week a total of 15 operating hours per week.</a:t>
            </a:r>
            <a:endPar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employs one person with a Level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6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ELC qualification</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 has a QQI Level 6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Standard Capitation rates.</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Jessica’s service is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nvPr>
        </p:nvGraphicFramePr>
        <p:xfrm>
          <a:off x="7358346" y="1971404"/>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Jessica’s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a:t>
                      </a:r>
                      <a:r>
                        <a:rPr lang="en-IE" sz="1600" b="0" i="0" u="none" strike="noStrike" dirty="0" smtClean="0">
                          <a:solidFill>
                            <a:srgbClr val="FFFFFF"/>
                          </a:solidFill>
                          <a:effectLst/>
                          <a:latin typeface="Calibri" panose="020F0502020204030204" pitchFamily="34" charset="0"/>
                        </a:rPr>
                        <a:t>Trader/Employer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657241"/>
                  </a:ext>
                </a:extLst>
              </a:tr>
              <a:tr h="184150">
                <a:tc>
                  <a:txBody>
                    <a:bodyPr/>
                    <a:lstStyle/>
                    <a:p>
                      <a:pPr algn="l" fontAlgn="b"/>
                      <a:r>
                        <a:rPr lang="en-IE" sz="16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dirty="0">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13893216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Jessica’s Pre-school</a:t>
            </a:r>
            <a:endParaRPr lang="en-IE" dirty="0"/>
          </a:p>
        </p:txBody>
      </p:sp>
      <p:sp>
        <p:nvSpPr>
          <p:cNvPr id="11" name="TextBox 10"/>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dirty="0" smtClean="0">
                          <a:solidFill>
                            <a:srgbClr val="000000"/>
                          </a:solidFill>
                          <a:effectLst/>
                          <a:latin typeface="Calibri" panose="020F0502020204030204" pitchFamily="34" charset="0"/>
                        </a:rPr>
                        <a:t>Jessica's </a:t>
                      </a:r>
                      <a:r>
                        <a:rPr lang="en-IE" sz="1600" b="1" i="0" u="none" strike="noStrike" dirty="0">
                          <a:solidFill>
                            <a:srgbClr val="000000"/>
                          </a:solidFill>
                          <a:effectLst/>
                          <a:latin typeface="Calibri" panose="020F0502020204030204" pitchFamily="34" charset="0"/>
                        </a:rPr>
                        <a:t>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sole </a:t>
                      </a:r>
                      <a:r>
                        <a:rPr lang="en-IE" sz="1600" b="0" i="0" u="none" strike="noStrike" dirty="0" smtClean="0">
                          <a:solidFill>
                            <a:srgbClr val="000000"/>
                          </a:solidFill>
                          <a:effectLst/>
                          <a:latin typeface="Calibri" panose="020F0502020204030204" pitchFamily="34" charset="0"/>
                        </a:rPr>
                        <a:t>trader/employer</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22</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€57,684.00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€2,428.80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€60,112.80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€60,112.80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7362908" y="2592127"/>
          <a:ext cx="3960984" cy="2440008"/>
        </p:xfrm>
        <a:graphic>
          <a:graphicData uri="http://schemas.openxmlformats.org/drawingml/2006/table">
            <a:tbl>
              <a:tblPr/>
              <a:tblGrid>
                <a:gridCol w="1760437">
                  <a:extLst>
                    <a:ext uri="{9D8B030D-6E8A-4147-A177-3AD203B41FA5}">
                      <a16:colId xmlns:a16="http://schemas.microsoft.com/office/drawing/2014/main" val="3131145522"/>
                    </a:ext>
                  </a:extLst>
                </a:gridCol>
                <a:gridCol w="2200547">
                  <a:extLst>
                    <a:ext uri="{9D8B030D-6E8A-4147-A177-3AD203B41FA5}">
                      <a16:colId xmlns:a16="http://schemas.microsoft.com/office/drawing/2014/main" val="3727069627"/>
                    </a:ext>
                  </a:extLst>
                </a:gridCol>
              </a:tblGrid>
              <a:tr h="305001">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a:noFill/>
                    </a:lnL>
                    <a:lnR>
                      <a:noFill/>
                    </a:lnR>
                    <a:lnT>
                      <a:noFill/>
                    </a:lnT>
                    <a:lnB>
                      <a:noFill/>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305001">
                <a:tc>
                  <a:txBody>
                    <a:bodyPr/>
                    <a:lstStyle/>
                    <a:p>
                      <a:pPr algn="l" fontAlgn="b"/>
                      <a:r>
                        <a:rPr lang="en-IE" sz="1600" b="0" i="0" u="none" strike="noStrike">
                          <a:solidFill>
                            <a:srgbClr val="000000"/>
                          </a:solidFill>
                          <a:effectLst/>
                          <a:latin typeface="Calibri" panose="020F0502020204030204" pitchFamily="34" charset="0"/>
                        </a:rPr>
                        <a:t>Core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€8,138.46</a:t>
                      </a:r>
                    </a:p>
                  </a:txBody>
                  <a:tcPr marL="6350" marR="6350" marT="6350" marB="0" anchor="ctr">
                    <a:lnL>
                      <a:noFill/>
                    </a:lnL>
                    <a:lnR>
                      <a:noFill/>
                    </a:lnR>
                    <a:lnT>
                      <a:noFill/>
                    </a:lnT>
                    <a:lnB>
                      <a:noFill/>
                    </a:lnB>
                  </a:tcPr>
                </a:tc>
                <a:extLst>
                  <a:ext uri="{0D108BD9-81ED-4DB2-BD59-A6C34878D82A}">
                    <a16:rowId xmlns:a16="http://schemas.microsoft.com/office/drawing/2014/main" val="3991856182"/>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655228723"/>
                  </a:ext>
                </a:extLst>
              </a:tr>
              <a:tr h="305001">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€57,684.00*</a:t>
                      </a:r>
                      <a:endParaRPr lang="en-IE"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855946206"/>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617521027"/>
                  </a:ext>
                </a:extLst>
              </a:tr>
              <a:tr h="305001">
                <a:tc>
                  <a:txBody>
                    <a:bodyPr/>
                    <a:lstStyle/>
                    <a:p>
                      <a:pPr algn="l" fontAlgn="b"/>
                      <a:r>
                        <a:rPr lang="en-IE" sz="1600" b="0" i="0" u="none" strike="noStrike" dirty="0">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€65,822.46</a:t>
                      </a:r>
                      <a:endParaRPr lang="en-IE" sz="1600" b="0" i="0" u="none" strike="noStrike" dirty="0">
                        <a:solidFill>
                          <a:srgbClr val="FFFFFF"/>
                        </a:solidFill>
                        <a:effectLst/>
                        <a:latin typeface="Calibri" panose="020F0502020204030204" pitchFamily="34" charset="0"/>
                      </a:endParaRP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30500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345"/>
                  </a:ext>
                </a:extLst>
              </a:tr>
              <a:tr h="30500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€65,822.46</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4842486" y="5290788"/>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smtClean="0">
                <a:ln>
                  <a:noFill/>
                </a:ln>
                <a:solidFill>
                  <a:prstClr val="white"/>
                </a:solidFill>
                <a:effectLst/>
                <a:uLnTx/>
                <a:uFillTx/>
                <a:latin typeface="Calibri" panose="020F0502020204030204"/>
                <a:ea typeface="+mn-ea"/>
                <a:cs typeface="+mn-cs"/>
              </a:rPr>
              <a:t>Increase		€5,709.66</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1848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Seana’s Pre-school</a:t>
            </a:r>
            <a:endParaRPr lang="en-IE" dirty="0"/>
          </a:p>
        </p:txBody>
      </p:sp>
      <p:sp>
        <p:nvSpPr>
          <p:cNvPr id="3" name="TextBox 2"/>
          <p:cNvSpPr txBox="1"/>
          <p:nvPr/>
        </p:nvSpPr>
        <p:spPr>
          <a:xfrm>
            <a:off x="181485" y="1226085"/>
            <a:ext cx="6362926" cy="5262979"/>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trader/employer running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a pre-fab on the grounds of a local primary school.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She is registered with Tusla as a sessional service and she operates an ECCE service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12.00 – 3 hours per day,</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5 days per week a total of 15 operating hours per week</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employs one person with 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QQI Level 6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ELC qualification</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 has a QQI Level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8</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is currently contracted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H</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igher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apitation rates</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the designated person in charge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as per the Tusla requirements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and is eligible for the Graduate Manager Premium.</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Seana’s service is not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3856560595"/>
              </p:ext>
            </p:extLst>
          </p:nvPr>
        </p:nvGraphicFramePr>
        <p:xfrm>
          <a:off x="7358346" y="1971404"/>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Seana’s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a:t>
                      </a:r>
                      <a:r>
                        <a:rPr lang="en-IE" sz="1600" b="0" i="0" u="none" strike="noStrike" dirty="0" smtClean="0">
                          <a:solidFill>
                            <a:srgbClr val="FFFFFF"/>
                          </a:solidFill>
                          <a:effectLst/>
                          <a:latin typeface="Calibri" panose="020F0502020204030204" pitchFamily="34" charset="0"/>
                        </a:rPr>
                        <a:t>Trader/Employer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3829098"/>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n/a</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dirty="0">
                          <a:solidFill>
                            <a:srgbClr val="000000"/>
                          </a:solidFill>
                          <a:effectLst/>
                          <a:latin typeface="Calibri" panose="020F0502020204030204" pitchFamily="34" charset="0"/>
                        </a:rPr>
                        <a:t>Hours per </a:t>
                      </a:r>
                      <a:r>
                        <a:rPr lang="en-IE" sz="1600" b="0" i="0" u="none" strike="noStrike" dirty="0" smtClean="0">
                          <a:solidFill>
                            <a:srgbClr val="000000"/>
                          </a:solidFill>
                          <a:effectLst/>
                          <a:latin typeface="Calibri" panose="020F0502020204030204" pitchFamily="34" charset="0"/>
                        </a:rPr>
                        <a:t>week</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19</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29089067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321" y="2432006"/>
            <a:ext cx="10397358" cy="2996844"/>
          </a:xfrm>
        </p:spPr>
        <p:txBody>
          <a:bodyPr>
            <a:normAutofit fontScale="90000"/>
          </a:bodyPr>
          <a:lstStyle/>
          <a:p>
            <a:r>
              <a:rPr lang="en-IE" sz="4800" dirty="0" smtClean="0"/>
              <a:t>Model Service Example</a:t>
            </a:r>
            <a:br>
              <a:rPr lang="en-IE" sz="4800" dirty="0" smtClean="0"/>
            </a:br>
            <a:r>
              <a:rPr lang="en-IE" sz="4000" dirty="0" smtClean="0"/>
              <a:t>Sessional Pre-School </a:t>
            </a:r>
            <a:r>
              <a:rPr lang="en-IE" sz="4000" dirty="0"/>
              <a:t>(</a:t>
            </a:r>
            <a:r>
              <a:rPr lang="en-IE" sz="4000" dirty="0" smtClean="0"/>
              <a:t>ECCE Only)</a:t>
            </a:r>
            <a:br>
              <a:rPr lang="en-IE" sz="4000" dirty="0" smtClean="0"/>
            </a:br>
            <a:r>
              <a:rPr lang="en-IE" sz="4000" dirty="0" smtClean="0"/>
              <a:t>2 Sessions AM and PM</a:t>
            </a:r>
            <a:br>
              <a:rPr lang="en-IE" sz="4000" dirty="0" smtClean="0"/>
            </a:br>
            <a:r>
              <a:rPr lang="en-IE" sz="4000" dirty="0" smtClean="0"/>
              <a:t>1 ELC Qualified Adult –  Capacity 11 AM and 11 PM</a:t>
            </a:r>
            <a:br>
              <a:rPr lang="en-IE" sz="4000" dirty="0" smtClean="0"/>
            </a:br>
            <a:r>
              <a:rPr lang="en-IE" sz="4000" dirty="0" smtClean="0"/>
              <a:t>Current Registrations 19 ECCE Children</a:t>
            </a:r>
            <a:endParaRPr lang="en-IE" sz="4000" dirty="0"/>
          </a:p>
        </p:txBody>
      </p:sp>
      <p:sp>
        <p:nvSpPr>
          <p:cNvPr id="3" name="Subtitle 2"/>
          <p:cNvSpPr>
            <a:spLocks noGrp="1"/>
          </p:cNvSpPr>
          <p:nvPr>
            <p:ph type="subTitle" idx="1"/>
          </p:nvPr>
        </p:nvSpPr>
        <p:spPr>
          <a:xfrm>
            <a:off x="1524000" y="5210456"/>
            <a:ext cx="9144000" cy="709817"/>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656519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Sunflowers Kindergarten</a:t>
            </a:r>
            <a:endParaRPr lang="en-IE" dirty="0"/>
          </a:p>
        </p:txBody>
      </p:sp>
      <p:sp>
        <p:nvSpPr>
          <p:cNvPr id="3" name="TextBox 2"/>
          <p:cNvSpPr txBox="1"/>
          <p:nvPr/>
        </p:nvSpPr>
        <p:spPr>
          <a:xfrm>
            <a:off x="470728" y="1457453"/>
            <a:ext cx="6341282" cy="4154984"/>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Sunflowers Kindergarten is registered with Tusla as a sessional service and operated by Maria.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he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sole trader/lone operator running a pre-school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in a converted garage at her own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home.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operates her pre-school from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9.00 to 12.00 and 12:30 to 15:30, 6 hours per day,</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5 days per week a total of 30 operating hours per week</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Maria has QQI Level</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6 ELC qualification and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is 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standard capitation rates.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Maria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Maria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has no plans to extend her 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Maria’s service isn’t fully occupied at present. </a:t>
            </a:r>
          </a:p>
        </p:txBody>
      </p:sp>
      <p:graphicFrame>
        <p:nvGraphicFramePr>
          <p:cNvPr id="4" name="Table 3"/>
          <p:cNvGraphicFramePr>
            <a:graphicFrameLocks noGrp="1"/>
          </p:cNvGraphicFramePr>
          <p:nvPr>
            <p:extLst>
              <p:ext uri="{D42A27DB-BD31-4B8C-83A1-F6EECF244321}">
                <p14:modId xmlns:p14="http://schemas.microsoft.com/office/powerpoint/2010/main" val="1975421826"/>
              </p:ext>
            </p:extLst>
          </p:nvPr>
        </p:nvGraphicFramePr>
        <p:xfrm>
          <a:off x="6968836" y="1457453"/>
          <a:ext cx="5019964" cy="3920677"/>
        </p:xfrm>
        <a:graphic>
          <a:graphicData uri="http://schemas.openxmlformats.org/drawingml/2006/table">
            <a:tbl>
              <a:tblPr/>
              <a:tblGrid>
                <a:gridCol w="2250328">
                  <a:extLst>
                    <a:ext uri="{9D8B030D-6E8A-4147-A177-3AD203B41FA5}">
                      <a16:colId xmlns:a16="http://schemas.microsoft.com/office/drawing/2014/main" val="824984387"/>
                    </a:ext>
                  </a:extLst>
                </a:gridCol>
                <a:gridCol w="1384818">
                  <a:extLst>
                    <a:ext uri="{9D8B030D-6E8A-4147-A177-3AD203B41FA5}">
                      <a16:colId xmlns:a16="http://schemas.microsoft.com/office/drawing/2014/main" val="1739199154"/>
                    </a:ext>
                  </a:extLst>
                </a:gridCol>
                <a:gridCol w="1384818">
                  <a:extLst>
                    <a:ext uri="{9D8B030D-6E8A-4147-A177-3AD203B41FA5}">
                      <a16:colId xmlns:a16="http://schemas.microsoft.com/office/drawing/2014/main" val="1185198687"/>
                    </a:ext>
                  </a:extLst>
                </a:gridCol>
              </a:tblGrid>
              <a:tr h="184150">
                <a:tc gridSpan="3">
                  <a:txBody>
                    <a:bodyPr/>
                    <a:lstStyle/>
                    <a:p>
                      <a:pPr algn="ctr" fontAlgn="ctr"/>
                      <a:r>
                        <a:rPr lang="en-IE" sz="1600" b="0" i="0" u="none" strike="noStrike" dirty="0" smtClean="0">
                          <a:solidFill>
                            <a:srgbClr val="FFFFFF"/>
                          </a:solidFill>
                          <a:effectLst/>
                          <a:latin typeface="Calibri" panose="020F0502020204030204" pitchFamily="34" charset="0"/>
                        </a:rPr>
                        <a:t>Sunflowers Kindergarten</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pPr algn="ctr" fontAlgn="ct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437136082"/>
                  </a:ext>
                </a:extLst>
              </a:tr>
              <a:tr h="430717">
                <a:tc gridSpan="3">
                  <a:txBody>
                    <a:bodyPr/>
                    <a:lstStyle/>
                    <a:p>
                      <a:pPr algn="ctr" fontAlgn="ctr"/>
                      <a:r>
                        <a:rPr lang="en-IE" sz="1600" b="0" i="0" u="none" strike="noStrike" dirty="0" smtClean="0">
                          <a:solidFill>
                            <a:srgbClr val="FFFFFF"/>
                          </a:solidFill>
                          <a:effectLst/>
                          <a:latin typeface="Calibri" panose="020F0502020204030204" pitchFamily="34" charset="0"/>
                        </a:rPr>
                        <a:t>Sole Trader/</a:t>
                      </a:r>
                      <a:r>
                        <a:rPr lang="en-IE" sz="1600" b="0" i="0" u="none" strike="noStrike" baseline="0" dirty="0" smtClean="0">
                          <a:solidFill>
                            <a:srgbClr val="FFFFFF"/>
                          </a:solidFill>
                          <a:effectLst/>
                          <a:latin typeface="Calibri" panose="020F0502020204030204" pitchFamily="34" charset="0"/>
                        </a:rPr>
                        <a:t> Lone Operator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pPr algn="ctr" fontAlgn="ct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extLst>
                  <a:ext uri="{0D108BD9-81ED-4DB2-BD59-A6C34878D82A}">
                    <a16:rowId xmlns:a16="http://schemas.microsoft.com/office/drawing/2014/main" val="1683817773"/>
                  </a:ext>
                </a:extLst>
              </a:tr>
              <a:tr h="184150">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E" sz="1600" b="0" i="0" u="none" strike="noStrike" dirty="0">
                          <a:solidFill>
                            <a:srgbClr val="000000"/>
                          </a:solidFill>
                          <a:effectLst/>
                          <a:latin typeface="Calibri" panose="020F0502020204030204" pitchFamily="34" charset="0"/>
                        </a:rPr>
                        <a:t>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E" sz="1600" b="0" i="0" u="none" strike="noStrike" dirty="0">
                          <a:solidFill>
                            <a:srgbClr val="000000"/>
                          </a:solidFill>
                          <a:effectLst/>
                          <a:latin typeface="Calibri" panose="020F0502020204030204" pitchFamily="34" charset="0"/>
                        </a:rPr>
                        <a:t>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4686619"/>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2215846"/>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247072"/>
                  </a:ext>
                </a:extLst>
              </a:tr>
              <a:tr h="184150">
                <a:tc>
                  <a:txBody>
                    <a:bodyPr/>
                    <a:lstStyle/>
                    <a:p>
                      <a:pPr algn="l" fontAlgn="b"/>
                      <a:r>
                        <a:rPr lang="en-IE" sz="1600" b="0" i="0" u="none" strike="noStrike">
                          <a:solidFill>
                            <a:srgbClr val="000000"/>
                          </a:solidFill>
                          <a:effectLst/>
                          <a:latin typeface="Calibri" panose="020F0502020204030204" pitchFamily="34" charset="0"/>
                        </a:rPr>
                        <a:t>ELC Manager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0932992"/>
                  </a:ext>
                </a:extLst>
              </a:tr>
              <a:tr h="184150">
                <a:tc>
                  <a:txBody>
                    <a:bodyPr/>
                    <a:lstStyle/>
                    <a:p>
                      <a:pPr algn="l" fontAlgn="b"/>
                      <a:r>
                        <a:rPr lang="en-IE" sz="1600" b="0" i="0" u="none" strike="noStrike">
                          <a:solidFill>
                            <a:srgbClr val="000000"/>
                          </a:solidFill>
                          <a:effectLst/>
                          <a:latin typeface="Calibri" panose="020F0502020204030204" pitchFamily="34" charset="0"/>
                        </a:rPr>
                        <a:t>ELC Graduate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0</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583838"/>
                  </a:ext>
                </a:extLst>
              </a:tr>
              <a:tr h="184150">
                <a:tc>
                  <a:txBody>
                    <a:bodyPr/>
                    <a:lstStyle/>
                    <a:p>
                      <a:pPr algn="l" fontAlgn="b"/>
                      <a:r>
                        <a:rPr lang="en-IE" sz="16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0465561"/>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15</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15</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2412581"/>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38</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38</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619539"/>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22084"/>
                  </a:ext>
                </a:extLst>
              </a:tr>
              <a:tr h="368300">
                <a:tc>
                  <a:txBody>
                    <a:bodyPr/>
                    <a:lstStyle/>
                    <a:p>
                      <a:pPr algn="l" fontAlgn="b"/>
                      <a:r>
                        <a:rPr lang="en-IE" sz="1600" b="0" i="0" u="none" strike="noStrike">
                          <a:solidFill>
                            <a:srgbClr val="000000"/>
                          </a:solidFill>
                          <a:effectLst/>
                          <a:latin typeface="Calibri" panose="020F0502020204030204" pitchFamily="34" charset="0"/>
                        </a:rPr>
                        <a:t>Number of </a:t>
                      </a:r>
                      <a:br>
                        <a:rPr lang="en-IE" sz="1600" b="0" i="0" u="none" strike="noStrike">
                          <a:solidFill>
                            <a:srgbClr val="000000"/>
                          </a:solidFill>
                          <a:effectLst/>
                          <a:latin typeface="Calibri" panose="020F0502020204030204" pitchFamily="34" charset="0"/>
                        </a:rPr>
                      </a:br>
                      <a:r>
                        <a:rPr lang="en-IE" sz="1600" b="0" i="0" u="none" strike="noStrike">
                          <a:solidFill>
                            <a:srgbClr val="000000"/>
                          </a:solidFill>
                          <a:effectLst/>
                          <a:latin typeface="Calibri" panose="020F0502020204030204" pitchFamily="34" charset="0"/>
                        </a:rPr>
                        <a:t>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11</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11</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5275432"/>
                  </a:ext>
                </a:extLst>
              </a:tr>
              <a:tr h="368300">
                <a:tc>
                  <a:txBody>
                    <a:bodyPr/>
                    <a:lstStyle/>
                    <a:p>
                      <a:pPr algn="l" fontAlgn="b"/>
                      <a:r>
                        <a:rPr lang="en-IE" sz="1600" b="0" i="0" u="none" strike="noStrike">
                          <a:solidFill>
                            <a:srgbClr val="000000"/>
                          </a:solidFill>
                          <a:effectLst/>
                          <a:latin typeface="Calibri" panose="020F0502020204030204" pitchFamily="34" charset="0"/>
                        </a:rPr>
                        <a:t>Current </a:t>
                      </a:r>
                      <a:br>
                        <a:rPr lang="en-IE" sz="1600" b="0" i="0" u="none" strike="noStrike">
                          <a:solidFill>
                            <a:srgbClr val="000000"/>
                          </a:solidFill>
                          <a:effectLst/>
                          <a:latin typeface="Calibri" panose="020F0502020204030204" pitchFamily="34" charset="0"/>
                        </a:rPr>
                      </a:br>
                      <a:r>
                        <a:rPr lang="en-IE" sz="1600" b="0" i="0" u="none" strike="noStrike">
                          <a:solidFill>
                            <a:srgbClr val="000000"/>
                          </a:solidFill>
                          <a:effectLst/>
                          <a:latin typeface="Calibri" panose="020F0502020204030204" pitchFamily="34" charset="0"/>
                        </a:rPr>
                        <a:t>Attendance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11</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8</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0059991"/>
                  </a:ext>
                </a:extLst>
              </a:tr>
            </a:tbl>
          </a:graphicData>
        </a:graphic>
      </p:graphicFrame>
    </p:spTree>
    <p:extLst>
      <p:ext uri="{BB962C8B-B14F-4D97-AF65-F5344CB8AC3E}">
        <p14:creationId xmlns:p14="http://schemas.microsoft.com/office/powerpoint/2010/main" val="2941605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t>Sunflowers Kindergarten</a:t>
            </a:r>
          </a:p>
        </p:txBody>
      </p:sp>
      <p:graphicFrame>
        <p:nvGraphicFramePr>
          <p:cNvPr id="3" name="Table 2"/>
          <p:cNvGraphicFramePr>
            <a:graphicFrameLocks noGrp="1"/>
          </p:cNvGraphicFramePr>
          <p:nvPr>
            <p:extLst/>
          </p:nvPr>
        </p:nvGraphicFramePr>
        <p:xfrm>
          <a:off x="350981" y="1630146"/>
          <a:ext cx="5828146" cy="2800350"/>
        </p:xfrm>
        <a:graphic>
          <a:graphicData uri="http://schemas.openxmlformats.org/drawingml/2006/table">
            <a:tbl>
              <a:tblPr/>
              <a:tblGrid>
                <a:gridCol w="2841222">
                  <a:extLst>
                    <a:ext uri="{9D8B030D-6E8A-4147-A177-3AD203B41FA5}">
                      <a16:colId xmlns:a16="http://schemas.microsoft.com/office/drawing/2014/main" val="2059738068"/>
                    </a:ext>
                  </a:extLst>
                </a:gridCol>
                <a:gridCol w="2986924">
                  <a:extLst>
                    <a:ext uri="{9D8B030D-6E8A-4147-A177-3AD203B41FA5}">
                      <a16:colId xmlns:a16="http://schemas.microsoft.com/office/drawing/2014/main" val="3739570831"/>
                    </a:ext>
                  </a:extLst>
                </a:gridCol>
              </a:tblGrid>
              <a:tr h="184150">
                <a:tc>
                  <a:txBody>
                    <a:bodyPr/>
                    <a:lstStyle/>
                    <a:p>
                      <a:pPr algn="l" fontAlgn="b"/>
                      <a:r>
                        <a:rPr lang="en-IE" sz="20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1" i="0" u="none" strike="noStrike" dirty="0" smtClean="0">
                          <a:solidFill>
                            <a:srgbClr val="000000"/>
                          </a:solidFill>
                          <a:effectLst/>
                          <a:latin typeface="Calibri" panose="020F0502020204030204" pitchFamily="34" charset="0"/>
                        </a:rPr>
                        <a:t>Sunflowers Kindergarten</a:t>
                      </a:r>
                      <a:endParaRPr lang="en-IE" sz="20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414355412"/>
                  </a:ext>
                </a:extLst>
              </a:tr>
              <a:tr h="184150">
                <a:tc>
                  <a:txBody>
                    <a:bodyPr/>
                    <a:lstStyle/>
                    <a:p>
                      <a:pPr algn="l" fontAlgn="b"/>
                      <a:r>
                        <a:rPr lang="en-IE" sz="20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078045"/>
                  </a:ext>
                </a:extLst>
              </a:tr>
              <a:tr h="184150">
                <a:tc>
                  <a:txBody>
                    <a:bodyPr/>
                    <a:lstStyle/>
                    <a:p>
                      <a:pPr algn="l" fontAlgn="b"/>
                      <a:r>
                        <a:rPr lang="en-IE" sz="20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639647947"/>
                  </a:ext>
                </a:extLst>
              </a:tr>
              <a:tr h="184150">
                <a:tc>
                  <a:txBody>
                    <a:bodyPr/>
                    <a:lstStyle/>
                    <a:p>
                      <a:pPr algn="l" fontAlgn="b"/>
                      <a:r>
                        <a:rPr lang="en-IE" sz="20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dirty="0">
                          <a:solidFill>
                            <a:srgbClr val="FFFFFF"/>
                          </a:solidFill>
                          <a:effectLst/>
                          <a:latin typeface="Calibri" panose="020F0502020204030204" pitchFamily="34" charset="0"/>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4270236702"/>
                  </a:ext>
                </a:extLst>
              </a:tr>
              <a:tr h="184150">
                <a:tc>
                  <a:txBody>
                    <a:bodyPr/>
                    <a:lstStyle/>
                    <a:p>
                      <a:pPr algn="l" fontAlgn="b"/>
                      <a:r>
                        <a:rPr lang="en-IE" sz="20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€49,818.00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297391614"/>
                  </a:ext>
                </a:extLst>
              </a:tr>
              <a:tr h="184150">
                <a:tc>
                  <a:txBody>
                    <a:bodyPr/>
                    <a:lstStyle/>
                    <a:p>
                      <a:pPr algn="l" fontAlgn="b"/>
                      <a:r>
                        <a:rPr lang="en-IE" sz="20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no</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3745834"/>
                  </a:ext>
                </a:extLst>
              </a:tr>
              <a:tr h="184150">
                <a:tc>
                  <a:txBody>
                    <a:bodyPr/>
                    <a:lstStyle/>
                    <a:p>
                      <a:pPr algn="l" fontAlgn="b"/>
                      <a:r>
                        <a:rPr lang="en-IE" sz="20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€2,097.60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257197961"/>
                  </a:ext>
                </a:extLst>
              </a:tr>
              <a:tr h="184150">
                <a:tc>
                  <a:txBody>
                    <a:bodyPr/>
                    <a:lstStyle/>
                    <a:p>
                      <a:pPr algn="l" fontAlgn="b"/>
                      <a:r>
                        <a:rPr lang="en-I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6733797"/>
                  </a:ext>
                </a:extLst>
              </a:tr>
              <a:tr h="184150">
                <a:tc>
                  <a:txBody>
                    <a:bodyPr/>
                    <a:lstStyle/>
                    <a:p>
                      <a:pPr algn="l" fontAlgn="b"/>
                      <a:r>
                        <a:rPr lang="en-IE" sz="2000" b="0" i="0" u="none" strike="noStrike">
                          <a:solidFill>
                            <a:srgbClr val="FFFFFF"/>
                          </a:solidFill>
                          <a:effectLst/>
                          <a:latin typeface="Calibri" panose="020F0502020204030204" pitchFamily="34" charset="0"/>
                        </a:rPr>
                        <a:t>Total</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4A66AC"/>
                    </a:solidFill>
                  </a:tcPr>
                </a:tc>
                <a:tc>
                  <a:txBody>
                    <a:bodyPr/>
                    <a:lstStyle/>
                    <a:p>
                      <a:pPr algn="ctr" fontAlgn="ctr"/>
                      <a:r>
                        <a:rPr lang="en-IE" sz="2000" b="0" i="0" u="none" strike="noStrike" dirty="0">
                          <a:solidFill>
                            <a:srgbClr val="FFFFFF"/>
                          </a:solidFill>
                          <a:effectLst/>
                          <a:latin typeface="Calibri" panose="020F0502020204030204" pitchFamily="34" charset="0"/>
                        </a:rPr>
                        <a:t>€51,915.60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815450621"/>
                  </a:ext>
                </a:extLst>
              </a:tr>
            </a:tbl>
          </a:graphicData>
        </a:graphic>
      </p:graphicFrame>
      <p:graphicFrame>
        <p:nvGraphicFramePr>
          <p:cNvPr id="4" name="Table 3"/>
          <p:cNvGraphicFramePr>
            <a:graphicFrameLocks noGrp="1"/>
          </p:cNvGraphicFramePr>
          <p:nvPr>
            <p:extLst/>
          </p:nvPr>
        </p:nvGraphicFramePr>
        <p:xfrm>
          <a:off x="6530109" y="2874746"/>
          <a:ext cx="5661891" cy="1555750"/>
        </p:xfrm>
        <a:graphic>
          <a:graphicData uri="http://schemas.openxmlformats.org/drawingml/2006/table">
            <a:tbl>
              <a:tblPr/>
              <a:tblGrid>
                <a:gridCol w="2760172">
                  <a:extLst>
                    <a:ext uri="{9D8B030D-6E8A-4147-A177-3AD203B41FA5}">
                      <a16:colId xmlns:a16="http://schemas.microsoft.com/office/drawing/2014/main" val="2191906013"/>
                    </a:ext>
                  </a:extLst>
                </a:gridCol>
                <a:gridCol w="2901719">
                  <a:extLst>
                    <a:ext uri="{9D8B030D-6E8A-4147-A177-3AD203B41FA5}">
                      <a16:colId xmlns:a16="http://schemas.microsoft.com/office/drawing/2014/main" val="2898330325"/>
                    </a:ext>
                  </a:extLst>
                </a:gridCol>
              </a:tblGrid>
              <a:tr h="184150">
                <a:tc>
                  <a:txBody>
                    <a:bodyPr/>
                    <a:lstStyle/>
                    <a:p>
                      <a:pPr algn="l" fontAlgn="b"/>
                      <a:r>
                        <a:rPr lang="en-IE" sz="2000" b="0" i="0" u="none" strike="noStrike">
                          <a:solidFill>
                            <a:srgbClr val="FFFFFF"/>
                          </a:solidFill>
                          <a:effectLst/>
                          <a:latin typeface="Calibri" panose="020F0502020204030204" pitchFamily="34" charset="0"/>
                        </a:rPr>
                        <a:t>Core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€8,138.46</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49508148"/>
                  </a:ext>
                </a:extLst>
              </a:tr>
              <a:tr h="184150">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989119"/>
                  </a:ext>
                </a:extLst>
              </a:tr>
              <a:tr h="184150">
                <a:tc>
                  <a:txBody>
                    <a:bodyPr/>
                    <a:lstStyle/>
                    <a:p>
                      <a:pPr algn="l" fontAlgn="b"/>
                      <a:r>
                        <a:rPr lang="en-IE" sz="2000" b="0" i="0" u="none" strike="noStrike">
                          <a:solidFill>
                            <a:srgbClr val="FFFFFF"/>
                          </a:solidFill>
                          <a:effectLst/>
                          <a:latin typeface="Calibri" panose="020F0502020204030204" pitchFamily="34" charset="0"/>
                        </a:rPr>
                        <a:t>ECCE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a:solidFill>
                            <a:srgbClr val="FFFFFF"/>
                          </a:solidFill>
                          <a:effectLst/>
                          <a:latin typeface="Calibri" panose="020F0502020204030204" pitchFamily="34" charset="0"/>
                        </a:rPr>
                        <a:t>€</a:t>
                      </a:r>
                      <a:r>
                        <a:rPr lang="en-IE" sz="2000" b="0" i="0" u="none" strike="noStrike" dirty="0" smtClean="0">
                          <a:solidFill>
                            <a:srgbClr val="FFFFFF"/>
                          </a:solidFill>
                          <a:effectLst/>
                          <a:latin typeface="Calibri" panose="020F0502020204030204" pitchFamily="34" charset="0"/>
                        </a:rPr>
                        <a:t>49,818.00*</a:t>
                      </a:r>
                      <a:endParaRPr lang="en-IE" sz="20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132934212"/>
                  </a:ext>
                </a:extLst>
              </a:tr>
              <a:tr h="184150">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1225412"/>
                  </a:ext>
                </a:extLst>
              </a:tr>
              <a:tr h="184150">
                <a:tc>
                  <a:txBody>
                    <a:bodyPr/>
                    <a:lstStyle/>
                    <a:p>
                      <a:pPr algn="l" fontAlgn="b"/>
                      <a:r>
                        <a:rPr lang="en-IE" sz="20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a:noFill/>
                    </a:lnB>
                    <a:solidFill>
                      <a:srgbClr val="4A66AC"/>
                    </a:solidFill>
                  </a:tcPr>
                </a:tc>
                <a:tc>
                  <a:txBody>
                    <a:bodyPr/>
                    <a:lstStyle/>
                    <a:p>
                      <a:pPr algn="ctr" fontAlgn="ctr"/>
                      <a:r>
                        <a:rPr lang="en-IE" sz="2000" b="0" i="0" u="none" strike="noStrike" dirty="0" smtClean="0">
                          <a:solidFill>
                            <a:srgbClr val="FFFFFF"/>
                          </a:solidFill>
                          <a:effectLst/>
                          <a:latin typeface="Calibri" panose="020F0502020204030204" pitchFamily="34" charset="0"/>
                        </a:rPr>
                        <a:t>€57,956.46</a:t>
                      </a:r>
                      <a:endParaRPr lang="en-IE" sz="2000" b="0" i="0" u="none" strike="noStrike" dirty="0">
                        <a:solidFill>
                          <a:srgbClr val="FFFFFF"/>
                        </a:solidFill>
                        <a:effectLst/>
                        <a:latin typeface="Calibri" panose="020F0502020204030204" pitchFamily="34" charset="0"/>
                      </a:endParaRPr>
                    </a:p>
                  </a:txBody>
                  <a:tcPr marL="6350" marR="6350" marT="6350" marB="0" anchor="ctr">
                    <a:lnL>
                      <a:noFill/>
                    </a:lnL>
                    <a:lnR>
                      <a:noFill/>
                    </a:lnR>
                    <a:lnT>
                      <a:noFill/>
                    </a:lnT>
                    <a:lnB>
                      <a:noFill/>
                    </a:lnB>
                    <a:solidFill>
                      <a:srgbClr val="4A66AC"/>
                    </a:solidFill>
                  </a:tcPr>
                </a:tc>
                <a:extLst>
                  <a:ext uri="{0D108BD9-81ED-4DB2-BD59-A6C34878D82A}">
                    <a16:rowId xmlns:a16="http://schemas.microsoft.com/office/drawing/2014/main" val="3068927771"/>
                  </a:ext>
                </a:extLst>
              </a:tr>
            </a:tbl>
          </a:graphicData>
        </a:graphic>
      </p:graphicFrame>
      <p:sp>
        <p:nvSpPr>
          <p:cNvPr id="5" name="Rectangle 4"/>
          <p:cNvSpPr/>
          <p:nvPr/>
        </p:nvSpPr>
        <p:spPr>
          <a:xfrm>
            <a:off x="4148151" y="5165497"/>
            <a:ext cx="3508793" cy="400110"/>
          </a:xfrm>
          <a:prstGeom prst="rect">
            <a:avLst/>
          </a:prstGeom>
          <a:solidFill>
            <a:srgbClr val="4A66AC"/>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a:t>
            </a:r>
            <a:r>
              <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	€6,041.46</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5"/>
          <p:cNvSpPr/>
          <p:nvPr/>
        </p:nvSpPr>
        <p:spPr>
          <a:xfrm>
            <a:off x="350981" y="5858271"/>
            <a:ext cx="11814334" cy="369332"/>
          </a:xfrm>
          <a:prstGeom prst="rect">
            <a:avLst/>
          </a:prstGeom>
        </p:spPr>
        <p:txBody>
          <a:bodyPr wrap="square">
            <a:spAutoFit/>
          </a:bodyPr>
          <a:lstStyle/>
          <a:p>
            <a:pPr lvl="0">
              <a:defRPr/>
            </a:pPr>
            <a:r>
              <a:rPr lang="en-IE" dirty="0">
                <a:solidFill>
                  <a:prstClr val="black"/>
                </a:solidFill>
              </a:rPr>
              <a:t>*The ECCE new contract value is based on the assumption that registrations will remain the same as this programme year</a:t>
            </a:r>
            <a:r>
              <a:rPr lang="en-IE" dirty="0" smtClean="0">
                <a:solidFill>
                  <a:prstClr val="black"/>
                </a:solidFill>
              </a:rPr>
              <a:t>.</a:t>
            </a:r>
            <a:endParaRPr lang="en-IE" dirty="0">
              <a:solidFill>
                <a:prstClr val="black"/>
              </a:solidFill>
            </a:endParaRPr>
          </a:p>
        </p:txBody>
      </p:sp>
    </p:spTree>
    <p:extLst>
      <p:ext uri="{BB962C8B-B14F-4D97-AF65-F5344CB8AC3E}">
        <p14:creationId xmlns:p14="http://schemas.microsoft.com/office/powerpoint/2010/main" val="2982235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783" y="2402237"/>
            <a:ext cx="11259563" cy="3019464"/>
          </a:xfrm>
        </p:spPr>
        <p:txBody>
          <a:bodyPr>
            <a:normAutofit fontScale="90000"/>
          </a:bodyPr>
          <a:lstStyle/>
          <a:p>
            <a:r>
              <a:rPr lang="en-IE" sz="4800" dirty="0" smtClean="0"/>
              <a:t>Model Service Example</a:t>
            </a:r>
            <a:br>
              <a:rPr lang="en-IE" sz="4800" dirty="0" smtClean="0"/>
            </a:br>
            <a:r>
              <a:rPr lang="en-IE" sz="4800" dirty="0" smtClean="0"/>
              <a:t>Pre-School Sessional (ECCE only) 2 Room Service</a:t>
            </a:r>
            <a:br>
              <a:rPr lang="en-IE" sz="4800" dirty="0" smtClean="0"/>
            </a:br>
            <a:r>
              <a:rPr lang="en-IE" sz="4800" dirty="0" smtClean="0"/>
              <a:t>ECCE Higher Capitation in both rooms</a:t>
            </a:r>
            <a:br>
              <a:rPr lang="en-IE" sz="4800" dirty="0" smtClean="0"/>
            </a:br>
            <a:r>
              <a:rPr lang="en-IE" sz="4800" dirty="0" smtClean="0"/>
              <a:t>Capacity 30 Current Registrations – 24 ECCE Children</a:t>
            </a:r>
            <a:endParaRPr lang="en-IE" sz="4800" dirty="0"/>
          </a:p>
        </p:txBody>
      </p:sp>
      <p:sp>
        <p:nvSpPr>
          <p:cNvPr id="3" name="Subtitle 2"/>
          <p:cNvSpPr>
            <a:spLocks noGrp="1"/>
          </p:cNvSpPr>
          <p:nvPr>
            <p:ph type="subTitle" idx="1"/>
          </p:nvPr>
        </p:nvSpPr>
        <p:spPr>
          <a:xfrm>
            <a:off x="1524000" y="5346915"/>
            <a:ext cx="9144000" cy="573358"/>
          </a:xfrm>
        </p:spPr>
        <p:txBody>
          <a:bodyPr/>
          <a:lstStyle/>
          <a:p>
            <a:endParaRPr lang="en-IE" dirty="0"/>
          </a:p>
          <a:p>
            <a:r>
              <a:rPr lang="en-IE" dirty="0" smtClean="0"/>
              <a:t>April 2022</a:t>
            </a:r>
            <a:endParaRPr lang="en-IE" dirty="0"/>
          </a:p>
        </p:txBody>
      </p:sp>
    </p:spTree>
    <p:extLst>
      <p:ext uri="{BB962C8B-B14F-4D97-AF65-F5344CB8AC3E}">
        <p14:creationId xmlns:p14="http://schemas.microsoft.com/office/powerpoint/2010/main" val="1701014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Bluebell Montessori LTD</a:t>
            </a:r>
            <a:endParaRPr lang="en-IE" dirty="0"/>
          </a:p>
        </p:txBody>
      </p:sp>
      <p:sp>
        <p:nvSpPr>
          <p:cNvPr id="5" name="Rectangle 4"/>
          <p:cNvSpPr/>
          <p:nvPr/>
        </p:nvSpPr>
        <p:spPr>
          <a:xfrm>
            <a:off x="177543" y="1114425"/>
            <a:ext cx="7082542" cy="5675400"/>
          </a:xfrm>
          <a:prstGeom prst="rect">
            <a:avLst/>
          </a:prstGeom>
        </p:spPr>
        <p:txBody>
          <a:bodyPr wrap="square">
            <a:spAutoFit/>
          </a:bodyPr>
          <a:lstStyle/>
          <a:p>
            <a:pPr marL="342900" marR="0" lvl="0" indent="-342900" algn="l" defTabSz="914400" rtl="0" eaLnBrk="1" fontAlgn="auto" latinLnBrk="0" hangingPunct="1">
              <a:lnSpc>
                <a:spcPct val="115000"/>
              </a:lnSpc>
              <a:spcBef>
                <a:spcPts val="0"/>
              </a:spcBef>
              <a:spcAft>
                <a:spcPts val="1000"/>
              </a:spcAft>
              <a:buClrTx/>
              <a:buSzTx/>
              <a:buFont typeface="+mj-lt"/>
              <a:buAutoNum type="arabicPeriod"/>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This service is registered with Tusla as a sessional service. It is operated by Joan</a:t>
            </a:r>
            <a:r>
              <a:rPr lang="en-IE"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the service</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runs 2 ECCE rooms from 9 until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12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each weekday morning</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Bluebell Montessori’s operating hours are 3 hours per day, 5 days per week,</a:t>
            </a:r>
            <a:r>
              <a:rPr kumimoji="0" lang="en-IE"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 total of 15 hours,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38 weeks a year.</a:t>
            </a:r>
          </a:p>
          <a:p>
            <a:pPr marL="342900" lvl="0" indent="-342900">
              <a:lnSpc>
                <a:spcPct val="115000"/>
              </a:lnSpc>
              <a:spcAft>
                <a:spcPts val="1000"/>
              </a:spcAft>
              <a:buFont typeface="+mj-lt"/>
              <a:buAutoNum type="arabicPeriod"/>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Bluebell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Montessori has capacity for 30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children, 20 in Room 1 and 10 in Room</a:t>
            </a:r>
            <a:r>
              <a:rPr kumimoji="0" lang="en-IE"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a:t>
            </a:r>
            <a:r>
              <a:rPr lang="en-IE"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currently </a:t>
            </a:r>
            <a:r>
              <a:rPr lang="en-IE"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24 </a:t>
            </a:r>
            <a:r>
              <a:rPr lang="en-IE"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ECCE children </a:t>
            </a:r>
            <a:r>
              <a:rPr lang="en-IE"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are enrolled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service</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l" defTabSz="914400" rtl="0" eaLnBrk="1" fontAlgn="auto" latinLnBrk="0" hangingPunct="1">
              <a:lnSpc>
                <a:spcPct val="115000"/>
              </a:lnSpc>
              <a:spcBef>
                <a:spcPts val="0"/>
              </a:spcBef>
              <a:spcAft>
                <a:spcPts val="1000"/>
              </a:spcAft>
              <a:buClrTx/>
              <a:buSzTx/>
              <a:buFont typeface="+mj-lt"/>
              <a:buAutoNum type="arabicPeriod"/>
              <a:tabLst/>
              <a:defRPr/>
            </a:pP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Bluebell Montessori has 2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staff members in addition to the Joan Owner/Director (Manager)</a:t>
            </a:r>
          </a:p>
          <a:p>
            <a:pPr marL="342900" lvl="0" indent="-342900">
              <a:lnSpc>
                <a:spcPct val="115000"/>
              </a:lnSpc>
              <a:spcAft>
                <a:spcPts val="1000"/>
              </a:spcAft>
              <a:buFont typeface="+mj-lt"/>
              <a:buAutoNum type="arabicPeriod"/>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One staff member is an ELC Graduate Lead Educator </a:t>
            </a:r>
            <a:r>
              <a:rPr lang="en-IE"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in </a:t>
            </a:r>
            <a:r>
              <a:rPr lang="en-IE" sz="1600" dirty="0">
                <a:solidFill>
                  <a:prstClr val="black"/>
                </a:solidFill>
                <a:latin typeface="Calibri" panose="020F0502020204030204" pitchFamily="34" charset="0"/>
                <a:ea typeface="Calibri" panose="020F0502020204030204" pitchFamily="34" charset="0"/>
                <a:cs typeface="Times New Roman" panose="02020603050405020304" pitchFamily="18" charset="0"/>
              </a:rPr>
              <a:t>Room 2 and attracts the associated ELC Graduate premium</a:t>
            </a:r>
            <a:endPar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1000"/>
              </a:spcAft>
              <a:buClrTx/>
              <a:buSzTx/>
              <a:buFont typeface="+mj-lt"/>
              <a:buAutoNum type="arabicPeriod"/>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Joan</a:t>
            </a:r>
            <a:r>
              <a:rPr kumimoji="0" lang="en-IE"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Manager works as the Lead Educator in the other room, and also has a QQI Level 7 ELC qualification</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Joan is also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designated person in charge </a:t>
            </a: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as per the Tusla requirements </a:t>
            </a:r>
            <a:r>
              <a:rPr kumimoji="0" lang="en-IE"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is eligible for the Graduate Manager Premium.</a:t>
            </a:r>
            <a:endPar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1000"/>
              </a:spcAft>
              <a:buClrTx/>
              <a:buSzTx/>
              <a:buFont typeface="+mj-lt"/>
              <a:buAutoNum type="arabicPeriod"/>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However, the Manager can only attract the Graduate Manager Premium, not both premiums.</a:t>
            </a:r>
          </a:p>
          <a:p>
            <a:pPr marL="342900" marR="0" lvl="0" indent="-342900" algn="l" defTabSz="914400" rtl="0" eaLnBrk="1" fontAlgn="auto" latinLnBrk="0" hangingPunct="1">
              <a:lnSpc>
                <a:spcPct val="115000"/>
              </a:lnSpc>
              <a:spcBef>
                <a:spcPts val="0"/>
              </a:spcBef>
              <a:spcAft>
                <a:spcPts val="1000"/>
              </a:spcAft>
              <a:buClrTx/>
              <a:buSzTx/>
              <a:buFont typeface="+mj-lt"/>
              <a:buAutoNum type="arabicPeriod"/>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This is why the table shows no ELC Graduate in Room 1. This is the room that Joan the Manager works in.</a:t>
            </a:r>
          </a:p>
        </p:txBody>
      </p:sp>
      <p:graphicFrame>
        <p:nvGraphicFramePr>
          <p:cNvPr id="3" name="Table 2"/>
          <p:cNvGraphicFramePr>
            <a:graphicFrameLocks noGrp="1"/>
          </p:cNvGraphicFramePr>
          <p:nvPr>
            <p:extLst/>
          </p:nvPr>
        </p:nvGraphicFramePr>
        <p:xfrm>
          <a:off x="7459965" y="1883033"/>
          <a:ext cx="4408762" cy="3375682"/>
        </p:xfrm>
        <a:graphic>
          <a:graphicData uri="http://schemas.openxmlformats.org/drawingml/2006/table">
            <a:tbl>
              <a:tblPr/>
              <a:tblGrid>
                <a:gridCol w="1938737">
                  <a:extLst>
                    <a:ext uri="{9D8B030D-6E8A-4147-A177-3AD203B41FA5}">
                      <a16:colId xmlns:a16="http://schemas.microsoft.com/office/drawing/2014/main" val="439706639"/>
                    </a:ext>
                  </a:extLst>
                </a:gridCol>
                <a:gridCol w="1193068">
                  <a:extLst>
                    <a:ext uri="{9D8B030D-6E8A-4147-A177-3AD203B41FA5}">
                      <a16:colId xmlns:a16="http://schemas.microsoft.com/office/drawing/2014/main" val="3594302834"/>
                    </a:ext>
                  </a:extLst>
                </a:gridCol>
                <a:gridCol w="1276957">
                  <a:extLst>
                    <a:ext uri="{9D8B030D-6E8A-4147-A177-3AD203B41FA5}">
                      <a16:colId xmlns:a16="http://schemas.microsoft.com/office/drawing/2014/main" val="60133033"/>
                    </a:ext>
                  </a:extLst>
                </a:gridCol>
              </a:tblGrid>
              <a:tr h="210980">
                <a:tc gridSpan="3">
                  <a:txBody>
                    <a:bodyPr/>
                    <a:lstStyle/>
                    <a:p>
                      <a:pPr algn="ctr" fontAlgn="ctr"/>
                      <a:r>
                        <a:rPr lang="en-IE" sz="1300" b="0" i="0" u="none" strike="noStrike">
                          <a:solidFill>
                            <a:srgbClr val="FFFFFF"/>
                          </a:solidFill>
                          <a:effectLst/>
                          <a:latin typeface="Calibri" panose="020F0502020204030204" pitchFamily="34" charset="0"/>
                        </a:rPr>
                        <a:t>Bluebell Montessori</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664938862"/>
                  </a:ext>
                </a:extLst>
              </a:tr>
              <a:tr h="210980">
                <a:tc gridSpan="3">
                  <a:txBody>
                    <a:bodyPr/>
                    <a:lstStyle/>
                    <a:p>
                      <a:pPr algn="ctr" fontAlgn="ctr"/>
                      <a:r>
                        <a:rPr lang="en-IE" sz="1300" b="0" i="0" u="none" strike="noStrike">
                          <a:solidFill>
                            <a:srgbClr val="FFFFFF"/>
                          </a:solidFill>
                          <a:effectLst/>
                          <a:latin typeface="Calibri" panose="020F0502020204030204" pitchFamily="34" charset="0"/>
                        </a:rPr>
                        <a:t>Sole Trader/Employer</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301143663"/>
                  </a:ext>
                </a:extLst>
              </a:tr>
              <a:tr h="210980">
                <a:tc>
                  <a:txBody>
                    <a:bodyPr/>
                    <a:lstStyle/>
                    <a:p>
                      <a:pPr algn="l" fontAlgn="b"/>
                      <a:r>
                        <a:rPr lang="en-IE" sz="1300" b="0" i="0" u="none" strike="noStrike">
                          <a:solidFill>
                            <a:srgbClr val="000000"/>
                          </a:solidFill>
                          <a:effectLst/>
                          <a:latin typeface="Calibri" panose="020F0502020204030204" pitchFamily="34" charset="0"/>
                        </a:rPr>
                        <a:t>Type</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300" b="0" i="0" u="none" strike="noStrike" dirty="0">
                          <a:solidFill>
                            <a:srgbClr val="000000"/>
                          </a:solidFill>
                          <a:effectLst/>
                          <a:latin typeface="Calibri" panose="020F0502020204030204" pitchFamily="34" charset="0"/>
                        </a:rPr>
                        <a:t>ECCE </a:t>
                      </a:r>
                      <a:r>
                        <a:rPr lang="en-IE" sz="1300" b="0" i="0" u="none" strike="noStrike" dirty="0" smtClean="0">
                          <a:solidFill>
                            <a:srgbClr val="000000"/>
                          </a:solidFill>
                          <a:effectLst/>
                          <a:latin typeface="Calibri" panose="020F0502020204030204" pitchFamily="34" charset="0"/>
                        </a:rPr>
                        <a:t>Contracts</a:t>
                      </a:r>
                      <a:endParaRPr lang="en-IE" sz="1300" b="0" i="0" u="none" strike="noStrike" dirty="0">
                        <a:solidFill>
                          <a:srgbClr val="000000"/>
                        </a:solidFill>
                        <a:effectLst/>
                        <a:latin typeface="Calibri" panose="020F0502020204030204" pitchFamily="34" charset="0"/>
                      </a:endParaRP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2205584685"/>
                  </a:ext>
                </a:extLst>
              </a:tr>
              <a:tr h="210980">
                <a:tc>
                  <a:txBody>
                    <a:bodyPr/>
                    <a:lstStyle/>
                    <a:p>
                      <a:pPr algn="l" fontAlgn="b"/>
                      <a:r>
                        <a:rPr lang="en-IE" sz="1300" b="0" i="0" u="none" strike="noStrike">
                          <a:solidFill>
                            <a:srgbClr val="000000"/>
                          </a:solidFill>
                          <a:effectLst/>
                          <a:latin typeface="Calibri" panose="020F0502020204030204" pitchFamily="34" charset="0"/>
                        </a:rPr>
                        <a:t>Number of Rooms</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2</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E" sz="1300" b="0" i="0" u="none" strike="noStrike">
                          <a:solidFill>
                            <a:srgbClr val="000000"/>
                          </a:solidFill>
                          <a:effectLst/>
                          <a:latin typeface="Calibri" panose="020F0502020204030204" pitchFamily="34" charset="0"/>
                        </a:rPr>
                        <a:t> </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209282"/>
                  </a:ext>
                </a:extLst>
              </a:tr>
              <a:tr h="210980">
                <a:tc>
                  <a:txBody>
                    <a:bodyPr/>
                    <a:lstStyle/>
                    <a:p>
                      <a:pPr algn="ctr" fontAlgn="ctr"/>
                      <a:r>
                        <a:rPr lang="en-IE" sz="1300" b="0" i="0" u="none" strike="noStrike">
                          <a:solidFill>
                            <a:srgbClr val="FFFFFF"/>
                          </a:solidFill>
                          <a:effectLst/>
                          <a:latin typeface="Calibri" panose="020F0502020204030204" pitchFamily="34" charset="0"/>
                        </a:rPr>
                        <a:t> </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300" b="0" i="0" u="none" strike="noStrike">
                          <a:solidFill>
                            <a:srgbClr val="000000"/>
                          </a:solidFill>
                          <a:effectLst/>
                          <a:latin typeface="Calibri" panose="020F0502020204030204" pitchFamily="34" charset="0"/>
                        </a:rPr>
                        <a:t>Room 1</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300" b="0" i="0" u="none" strike="noStrike">
                          <a:solidFill>
                            <a:srgbClr val="000000"/>
                          </a:solidFill>
                          <a:effectLst/>
                          <a:latin typeface="Calibri" panose="020F0502020204030204" pitchFamily="34" charset="0"/>
                        </a:rPr>
                        <a:t>Room 2</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745921163"/>
                  </a:ext>
                </a:extLst>
              </a:tr>
              <a:tr h="210980">
                <a:tc>
                  <a:txBody>
                    <a:bodyPr/>
                    <a:lstStyle/>
                    <a:p>
                      <a:pPr algn="l" fontAlgn="b"/>
                      <a:r>
                        <a:rPr lang="en-IE" sz="1300" b="0" i="0" u="none" strike="noStrike">
                          <a:solidFill>
                            <a:srgbClr val="000000"/>
                          </a:solidFill>
                          <a:effectLst/>
                          <a:latin typeface="Calibri" panose="020F0502020204030204" pitchFamily="34" charset="0"/>
                        </a:rPr>
                        <a:t>Staff </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2</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1</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913204"/>
                  </a:ext>
                </a:extLst>
              </a:tr>
              <a:tr h="210980">
                <a:tc>
                  <a:txBody>
                    <a:bodyPr/>
                    <a:lstStyle/>
                    <a:p>
                      <a:pPr algn="l" fontAlgn="b"/>
                      <a:r>
                        <a:rPr lang="en-IE" sz="1300" b="0" i="0" u="none" strike="noStrike">
                          <a:solidFill>
                            <a:srgbClr val="000000"/>
                          </a:solidFill>
                          <a:effectLst/>
                          <a:latin typeface="Calibri" panose="020F0502020204030204" pitchFamily="34" charset="0"/>
                        </a:rPr>
                        <a:t>ELC Graduate Manager</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dirty="0">
                          <a:solidFill>
                            <a:srgbClr val="000000"/>
                          </a:solidFill>
                          <a:effectLst/>
                          <a:latin typeface="Calibri" panose="020F0502020204030204" pitchFamily="34" charset="0"/>
                        </a:rPr>
                        <a:t>yes</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n/a</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6559"/>
                  </a:ext>
                </a:extLst>
              </a:tr>
              <a:tr h="210980">
                <a:tc>
                  <a:txBody>
                    <a:bodyPr/>
                    <a:lstStyle/>
                    <a:p>
                      <a:pPr algn="l" fontAlgn="b"/>
                      <a:r>
                        <a:rPr lang="en-IE" sz="1300" b="0" i="0" u="none" strike="noStrike" dirty="0">
                          <a:solidFill>
                            <a:srgbClr val="000000"/>
                          </a:solidFill>
                          <a:effectLst/>
                          <a:latin typeface="Calibri" panose="020F0502020204030204" pitchFamily="34" charset="0"/>
                        </a:rPr>
                        <a:t>ELC </a:t>
                      </a:r>
                      <a:r>
                        <a:rPr lang="en-IE" sz="1300" b="0" i="0" u="none" strike="noStrike" dirty="0" smtClean="0">
                          <a:solidFill>
                            <a:srgbClr val="000000"/>
                          </a:solidFill>
                          <a:effectLst/>
                          <a:latin typeface="Calibri" panose="020F0502020204030204" pitchFamily="34" charset="0"/>
                        </a:rPr>
                        <a:t>Graduate Room Leader</a:t>
                      </a:r>
                      <a:endParaRPr lang="en-IE" sz="1300" b="0" i="0" u="none" strike="noStrike" dirty="0">
                        <a:solidFill>
                          <a:srgbClr val="000000"/>
                        </a:solidFill>
                        <a:effectLst/>
                        <a:latin typeface="Calibri" panose="020F0502020204030204" pitchFamily="34" charset="0"/>
                      </a:endParaRP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no</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yes</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1376567"/>
                  </a:ext>
                </a:extLst>
              </a:tr>
              <a:tr h="210980">
                <a:tc>
                  <a:txBody>
                    <a:bodyPr/>
                    <a:lstStyle/>
                    <a:p>
                      <a:pPr algn="l" fontAlgn="b"/>
                      <a:r>
                        <a:rPr lang="en-IE" sz="1300" b="0" i="0" u="none" strike="noStrike" dirty="0">
                          <a:solidFill>
                            <a:srgbClr val="000000"/>
                          </a:solidFill>
                          <a:effectLst/>
                          <a:latin typeface="Calibri" panose="020F0502020204030204" pitchFamily="34" charset="0"/>
                        </a:rPr>
                        <a:t>Sessions</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Pre-school</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Pre-school</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0873232"/>
                  </a:ext>
                </a:extLst>
              </a:tr>
              <a:tr h="210980">
                <a:tc>
                  <a:txBody>
                    <a:bodyPr/>
                    <a:lstStyle/>
                    <a:p>
                      <a:pPr algn="l" fontAlgn="b"/>
                      <a:r>
                        <a:rPr lang="en-IE" sz="1300" b="0" i="0" u="none" strike="noStrike" dirty="0">
                          <a:solidFill>
                            <a:srgbClr val="000000"/>
                          </a:solidFill>
                          <a:effectLst/>
                          <a:latin typeface="Calibri" panose="020F0502020204030204" pitchFamily="34" charset="0"/>
                        </a:rPr>
                        <a:t>Hours per  week</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15</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15</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734019"/>
                  </a:ext>
                </a:extLst>
              </a:tr>
              <a:tr h="210980">
                <a:tc>
                  <a:txBody>
                    <a:bodyPr/>
                    <a:lstStyle/>
                    <a:p>
                      <a:pPr algn="l" fontAlgn="b"/>
                      <a:r>
                        <a:rPr lang="en-IE" sz="1300" b="0" i="0" u="none" strike="noStrike">
                          <a:solidFill>
                            <a:srgbClr val="000000"/>
                          </a:solidFill>
                          <a:effectLst/>
                          <a:latin typeface="Calibri" panose="020F0502020204030204" pitchFamily="34" charset="0"/>
                        </a:rPr>
                        <a:t>Weeks per year</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38</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38</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589323"/>
                  </a:ext>
                </a:extLst>
              </a:tr>
              <a:tr h="210980">
                <a:tc>
                  <a:txBody>
                    <a:bodyPr/>
                    <a:lstStyle/>
                    <a:p>
                      <a:pPr algn="l" fontAlgn="b"/>
                      <a:r>
                        <a:rPr lang="en-IE" sz="1300" b="0" i="0" u="none" strike="noStrike">
                          <a:solidFill>
                            <a:srgbClr val="000000"/>
                          </a:solidFill>
                          <a:effectLst/>
                          <a:latin typeface="Calibri" panose="020F0502020204030204" pitchFamily="34" charset="0"/>
                        </a:rPr>
                        <a:t>Age Range</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2.5 to 6 yrs</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2.5 to 6 yrs</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0232011"/>
                  </a:ext>
                </a:extLst>
              </a:tr>
              <a:tr h="421961">
                <a:tc>
                  <a:txBody>
                    <a:bodyPr/>
                    <a:lstStyle/>
                    <a:p>
                      <a:pPr algn="l" fontAlgn="b"/>
                      <a:r>
                        <a:rPr lang="en-IE" sz="1300" b="0" i="0" u="none" strike="noStrike">
                          <a:solidFill>
                            <a:srgbClr val="000000"/>
                          </a:solidFill>
                          <a:effectLst/>
                          <a:latin typeface="Calibri" panose="020F0502020204030204" pitchFamily="34" charset="0"/>
                        </a:rPr>
                        <a:t>Number of </a:t>
                      </a:r>
                      <a:br>
                        <a:rPr lang="en-IE" sz="1300" b="0" i="0" u="none" strike="noStrike">
                          <a:solidFill>
                            <a:srgbClr val="000000"/>
                          </a:solidFill>
                          <a:effectLst/>
                          <a:latin typeface="Calibri" panose="020F0502020204030204" pitchFamily="34" charset="0"/>
                        </a:rPr>
                      </a:br>
                      <a:r>
                        <a:rPr lang="en-IE" sz="1300" b="0" i="0" u="none" strike="noStrike">
                          <a:solidFill>
                            <a:srgbClr val="000000"/>
                          </a:solidFill>
                          <a:effectLst/>
                          <a:latin typeface="Calibri" panose="020F0502020204030204" pitchFamily="34" charset="0"/>
                        </a:rPr>
                        <a:t>Child Places</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20</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10</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9074633"/>
                  </a:ext>
                </a:extLst>
              </a:tr>
              <a:tr h="421961">
                <a:tc>
                  <a:txBody>
                    <a:bodyPr/>
                    <a:lstStyle/>
                    <a:p>
                      <a:pPr algn="l" fontAlgn="b"/>
                      <a:r>
                        <a:rPr lang="en-IE" sz="1300" b="0" i="0" u="none" strike="noStrike">
                          <a:solidFill>
                            <a:srgbClr val="000000"/>
                          </a:solidFill>
                          <a:effectLst/>
                          <a:latin typeface="Calibri" panose="020F0502020204030204" pitchFamily="34" charset="0"/>
                        </a:rPr>
                        <a:t>Current </a:t>
                      </a:r>
                      <a:br>
                        <a:rPr lang="en-IE" sz="1300" b="0" i="0" u="none" strike="noStrike">
                          <a:solidFill>
                            <a:srgbClr val="000000"/>
                          </a:solidFill>
                          <a:effectLst/>
                          <a:latin typeface="Calibri" panose="020F0502020204030204" pitchFamily="34" charset="0"/>
                        </a:rPr>
                      </a:br>
                      <a:r>
                        <a:rPr lang="en-IE" sz="1300" b="0" i="0" u="none" strike="noStrike">
                          <a:solidFill>
                            <a:srgbClr val="000000"/>
                          </a:solidFill>
                          <a:effectLst/>
                          <a:latin typeface="Calibri" panose="020F0502020204030204" pitchFamily="34" charset="0"/>
                        </a:rPr>
                        <a:t>Attendance</a:t>
                      </a:r>
                    </a:p>
                  </a:txBody>
                  <a:tcPr marL="7275" marR="7275" marT="72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16</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300" b="0" i="0" u="none" strike="noStrike" dirty="0">
                          <a:solidFill>
                            <a:srgbClr val="000000"/>
                          </a:solidFill>
                          <a:effectLst/>
                          <a:latin typeface="Calibri" panose="020F0502020204030204" pitchFamily="34" charset="0"/>
                        </a:rPr>
                        <a:t>8</a:t>
                      </a:r>
                    </a:p>
                  </a:txBody>
                  <a:tcPr marL="7275" marR="7275" marT="72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884542"/>
                  </a:ext>
                </a:extLst>
              </a:tr>
            </a:tbl>
          </a:graphicData>
        </a:graphic>
      </p:graphicFrame>
    </p:spTree>
    <p:extLst>
      <p:ext uri="{BB962C8B-B14F-4D97-AF65-F5344CB8AC3E}">
        <p14:creationId xmlns:p14="http://schemas.microsoft.com/office/powerpoint/2010/main" val="32078755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300" y="0"/>
            <a:ext cx="9410700" cy="1114424"/>
          </a:xfrm>
        </p:spPr>
        <p:txBody>
          <a:bodyPr/>
          <a:lstStyle/>
          <a:p>
            <a:r>
              <a:rPr lang="en-IE" dirty="0" smtClean="0"/>
              <a:t>Bluebell Montessori LTD.</a:t>
            </a:r>
            <a:endParaRPr lang="en-IE" dirty="0"/>
          </a:p>
        </p:txBody>
      </p:sp>
      <p:pic>
        <p:nvPicPr>
          <p:cNvPr id="5" name="Picture 4"/>
          <p:cNvPicPr>
            <a:picLocks noChangeAspect="1"/>
          </p:cNvPicPr>
          <p:nvPr/>
        </p:nvPicPr>
        <p:blipFill>
          <a:blip r:embed="rId3"/>
          <a:stretch>
            <a:fillRect/>
          </a:stretch>
        </p:blipFill>
        <p:spPr>
          <a:xfrm>
            <a:off x="2754615" y="5252560"/>
            <a:ext cx="6767147" cy="438950"/>
          </a:xfrm>
          <a:prstGeom prst="rect">
            <a:avLst/>
          </a:prstGeom>
        </p:spPr>
      </p:pic>
      <p:sp>
        <p:nvSpPr>
          <p:cNvPr id="6" name="TextBox 5"/>
          <p:cNvSpPr txBox="1"/>
          <p:nvPr/>
        </p:nvSpPr>
        <p:spPr>
          <a:xfrm>
            <a:off x="293913" y="5691510"/>
            <a:ext cx="11570040" cy="1200329"/>
          </a:xfrm>
          <a:prstGeom prst="rect">
            <a:avLst/>
          </a:prstGeom>
          <a:noFill/>
        </p:spPr>
        <p:txBody>
          <a:bodyPr wrap="square" rtlCol="0">
            <a:spAutoFit/>
          </a:bodyPr>
          <a:lstStyle/>
          <a:p>
            <a:pPr lvl="0">
              <a:defRPr/>
            </a:pPr>
            <a:r>
              <a:rPr lang="en-IE" dirty="0">
                <a:solidFill>
                  <a:prstClr val="black"/>
                </a:solidFill>
              </a:rPr>
              <a:t>*The ECCE new contract value is based on the assumption that registrations will remain the same as this programme </a:t>
            </a:r>
            <a:r>
              <a:rPr lang="en-IE" dirty="0" smtClean="0">
                <a:solidFill>
                  <a:prstClr val="black"/>
                </a:solidFill>
              </a:rPr>
              <a:t>year</a:t>
            </a:r>
          </a:p>
          <a:p>
            <a:pPr lvl="0">
              <a:defRPr/>
            </a:pPr>
            <a:endParaRPr lang="en-IE" dirty="0" smtClean="0">
              <a:solidFill>
                <a:prstClr val="black"/>
              </a:solidFill>
            </a:endParaRPr>
          </a:p>
          <a:p>
            <a:pPr lvl="0">
              <a:defRPr/>
            </a:pPr>
            <a:r>
              <a:rPr lang="en-IE" b="1" dirty="0" smtClean="0">
                <a:solidFill>
                  <a:prstClr val="black"/>
                </a:solidFill>
              </a:rPr>
              <a:t>NB</a:t>
            </a:r>
            <a:r>
              <a:rPr kumimoji="0" lang="en-IE" sz="1800" b="1" i="0" u="none" strike="noStrike" kern="1200" cap="none" spc="0" normalizeH="0" baseline="0" noProof="0" dirty="0" smtClean="0">
                <a:ln>
                  <a:noFill/>
                </a:ln>
                <a:solidFill>
                  <a:prstClr val="black"/>
                </a:solidFill>
                <a:effectLst/>
                <a:uLnTx/>
                <a:uFillTx/>
                <a:latin typeface="Calibri"/>
              </a:rPr>
              <a:t>: </a:t>
            </a:r>
            <a:r>
              <a:rPr kumimoji="0" lang="en-IE" sz="1800" b="0" i="0" u="none" strike="noStrike" kern="1200" cap="none" spc="0" normalizeH="0" baseline="0" noProof="0" dirty="0" smtClean="0">
                <a:ln>
                  <a:noFill/>
                </a:ln>
                <a:solidFill>
                  <a:prstClr val="black"/>
                </a:solidFill>
                <a:effectLst/>
                <a:uLnTx/>
                <a:uFillTx/>
                <a:latin typeface="Calibri"/>
                <a:ea typeface="+mn-ea"/>
                <a:cs typeface="+mn-cs"/>
              </a:rPr>
              <a:t>Bluebell Montessori is not currently full. These figures assume its ECCE registrations won’t increase this year – but if they do, ECCE funding will increase, adding to the overall total.</a:t>
            </a: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8" name="Table 7"/>
          <p:cNvGraphicFramePr>
            <a:graphicFrameLocks noGrp="1"/>
          </p:cNvGraphicFramePr>
          <p:nvPr>
            <p:extLst/>
          </p:nvPr>
        </p:nvGraphicFramePr>
        <p:xfrm>
          <a:off x="293913" y="1449018"/>
          <a:ext cx="5164777" cy="3352800"/>
        </p:xfrm>
        <a:graphic>
          <a:graphicData uri="http://schemas.openxmlformats.org/drawingml/2006/table">
            <a:tbl>
              <a:tblPr/>
              <a:tblGrid>
                <a:gridCol w="2517829">
                  <a:extLst>
                    <a:ext uri="{9D8B030D-6E8A-4147-A177-3AD203B41FA5}">
                      <a16:colId xmlns:a16="http://schemas.microsoft.com/office/drawing/2014/main" val="2883038318"/>
                    </a:ext>
                  </a:extLst>
                </a:gridCol>
                <a:gridCol w="2646948">
                  <a:extLst>
                    <a:ext uri="{9D8B030D-6E8A-4147-A177-3AD203B41FA5}">
                      <a16:colId xmlns:a16="http://schemas.microsoft.com/office/drawing/2014/main" val="315550088"/>
                    </a:ext>
                  </a:extLst>
                </a:gridCol>
              </a:tblGrid>
              <a:tr h="184150">
                <a:tc>
                  <a:txBody>
                    <a:bodyPr/>
                    <a:lstStyle/>
                    <a:p>
                      <a:pPr algn="l" fontAlgn="b"/>
                      <a:r>
                        <a:rPr lang="en-IE" sz="2000" b="0" i="0" u="none" strike="noStrike">
                          <a:solidFill>
                            <a:srgbClr val="000000"/>
                          </a:solidFill>
                          <a:effectLst/>
                          <a:latin typeface="Calibri" panose="020F0502020204030204" pitchFamily="34" charset="0"/>
                        </a:rPr>
                        <a:t>Name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1" i="0" u="none" strike="noStrike">
                          <a:solidFill>
                            <a:srgbClr val="000000"/>
                          </a:solidFill>
                          <a:effectLst/>
                          <a:latin typeface="Calibri" panose="020F0502020204030204" pitchFamily="34" charset="0"/>
                        </a:rPr>
                        <a:t>Bluebell Montessori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3857900111"/>
                  </a:ext>
                </a:extLst>
              </a:tr>
              <a:tr h="184150">
                <a:tc>
                  <a:txBody>
                    <a:bodyPr/>
                    <a:lstStyle/>
                    <a:p>
                      <a:pPr algn="l" fontAlgn="b"/>
                      <a:r>
                        <a:rPr lang="en-IE" sz="2000" b="0" i="0" u="none" strike="noStrike">
                          <a:solidFill>
                            <a:srgbClr val="000000"/>
                          </a:solidFill>
                          <a:effectLst/>
                          <a:latin typeface="Calibri" panose="020F0502020204030204" pitchFamily="34" charset="0"/>
                        </a:rPr>
                        <a:t>Type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sole trader/employer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5614830"/>
                  </a:ext>
                </a:extLst>
              </a:tr>
              <a:tr h="184150">
                <a:tc>
                  <a:txBody>
                    <a:bodyPr/>
                    <a:lstStyle/>
                    <a:p>
                      <a:pPr algn="l" fontAlgn="b"/>
                      <a:r>
                        <a:rPr lang="en-IE" sz="2000" b="0" i="0" u="none" strike="noStrike">
                          <a:solidFill>
                            <a:srgbClr val="000000"/>
                          </a:solidFill>
                          <a:effectLst/>
                          <a:latin typeface="Calibri" panose="020F0502020204030204" pitchFamily="34" charset="0"/>
                        </a:rPr>
                        <a:t>Contracts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2000" b="0" i="0" u="none" strike="noStrike">
                          <a:solidFill>
                            <a:srgbClr val="000000"/>
                          </a:solidFill>
                          <a:effectLst/>
                          <a:latin typeface="Calibri" panose="020F0502020204030204" pitchFamily="34" charset="0"/>
                        </a:rPr>
                        <a:t>ECCE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097358944"/>
                  </a:ext>
                </a:extLst>
              </a:tr>
              <a:tr h="184150">
                <a:tc>
                  <a:txBody>
                    <a:bodyPr/>
                    <a:lstStyle/>
                    <a:p>
                      <a:pPr algn="l" fontAlgn="b"/>
                      <a:r>
                        <a:rPr lang="en-IE" sz="2000" b="0" i="0" u="none" strike="noStrike">
                          <a:solidFill>
                            <a:srgbClr val="000000"/>
                          </a:solidFill>
                          <a:effectLst/>
                          <a:latin typeface="Calibri" panose="020F0502020204030204" pitchFamily="34" charset="0"/>
                        </a:rPr>
                        <a:t>Number of Registrations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FFFFFF"/>
                          </a:solidFill>
                          <a:effectLst/>
                          <a:latin typeface="Calibri" panose="020F0502020204030204" pitchFamily="34" charset="0"/>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189521867"/>
                  </a:ext>
                </a:extLst>
              </a:tr>
              <a:tr h="184150">
                <a:tc>
                  <a:txBody>
                    <a:bodyPr/>
                    <a:lstStyle/>
                    <a:p>
                      <a:pPr algn="l" fontAlgn="b"/>
                      <a:r>
                        <a:rPr lang="en-IE" sz="2000" b="0" i="0" u="none" strike="noStrike">
                          <a:solidFill>
                            <a:srgbClr val="FFFFFF"/>
                          </a:solidFill>
                          <a:effectLst/>
                          <a:latin typeface="Calibri" panose="020F0502020204030204" pitchFamily="34" charset="0"/>
                        </a:rPr>
                        <a:t>Value of Contract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dirty="0">
                          <a:solidFill>
                            <a:srgbClr val="FFFFFF"/>
                          </a:solidFill>
                          <a:effectLst/>
                          <a:latin typeface="Calibri" panose="020F0502020204030204" pitchFamily="34" charset="0"/>
                        </a:rPr>
                        <a:t>€62,928.00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632626982"/>
                  </a:ext>
                </a:extLst>
              </a:tr>
              <a:tr h="184150">
                <a:tc>
                  <a:txBody>
                    <a:bodyPr/>
                    <a:lstStyle/>
                    <a:p>
                      <a:pPr algn="l" fontAlgn="b"/>
                      <a:r>
                        <a:rPr lang="en-IE" sz="2000" b="0" i="0" u="none" strike="noStrike">
                          <a:solidFill>
                            <a:srgbClr val="000000"/>
                          </a:solidFill>
                          <a:effectLst/>
                          <a:latin typeface="Calibri" panose="020F0502020204030204" pitchFamily="34" charset="0"/>
                        </a:rPr>
                        <a:t>Higher Cap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€10,260.00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105112"/>
                  </a:ext>
                </a:extLst>
              </a:tr>
              <a:tr h="184150">
                <a:tc>
                  <a:txBody>
                    <a:bodyPr/>
                    <a:lstStyle/>
                    <a:p>
                      <a:pPr algn="l" fontAlgn="b"/>
                      <a:r>
                        <a:rPr lang="en-IE" sz="2000" b="0" i="0" u="none" strike="noStrike">
                          <a:solidFill>
                            <a:srgbClr val="FFFFFF"/>
                          </a:solidFill>
                          <a:effectLst/>
                          <a:latin typeface="Calibri" panose="020F0502020204030204" pitchFamily="34" charset="0"/>
                        </a:rPr>
                        <a:t>PSP ECCE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2000" b="0" i="0" u="none" strike="noStrike">
                          <a:solidFill>
                            <a:srgbClr val="FFFFFF"/>
                          </a:solidFill>
                          <a:effectLst/>
                          <a:latin typeface="Calibri" panose="020F0502020204030204" pitchFamily="34" charset="0"/>
                        </a:rPr>
                        <a:t>€2,649.60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546007885"/>
                  </a:ext>
                </a:extLst>
              </a:tr>
              <a:tr h="184150">
                <a:tc>
                  <a:txBody>
                    <a:bodyPr/>
                    <a:lstStyle/>
                    <a:p>
                      <a:pPr algn="l" fontAlgn="b"/>
                      <a:endParaRPr lang="en-IE" sz="2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170309"/>
                  </a:ext>
                </a:extLst>
              </a:tr>
              <a:tr h="184150">
                <a:tc>
                  <a:txBody>
                    <a:bodyPr/>
                    <a:lstStyle/>
                    <a:p>
                      <a:pPr algn="l" fontAlgn="b"/>
                      <a:r>
                        <a:rPr lang="en-IE" sz="2000" b="0" i="0" u="none" strike="noStrike">
                          <a:solidFill>
                            <a:srgbClr val="FFFFFF"/>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2000" b="0" i="0" u="none" strike="noStrike">
                          <a:solidFill>
                            <a:srgbClr val="FFFFFF"/>
                          </a:solidFill>
                          <a:effectLst/>
                          <a:latin typeface="Calibri" panose="020F0502020204030204" pitchFamily="34" charset="0"/>
                        </a:rPr>
                        <a:t>€75,837.60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485576905"/>
                  </a:ext>
                </a:extLst>
              </a:tr>
              <a:tr h="184150">
                <a:tc>
                  <a:txBody>
                    <a:bodyPr/>
                    <a:lstStyle/>
                    <a:p>
                      <a:pPr algn="l" fontAlgn="b"/>
                      <a:r>
                        <a:rPr lang="en-IE" sz="2000" b="0" i="0" u="none" strike="noStrike">
                          <a:solidFill>
                            <a:srgbClr val="000000"/>
                          </a:solidFill>
                          <a:effectLst/>
                          <a:latin typeface="Calibri" panose="020F0502020204030204" pitchFamily="34" charset="0"/>
                        </a:rPr>
                        <a:t>Parents Fees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69844"/>
                  </a:ext>
                </a:extLst>
              </a:tr>
              <a:tr h="184150">
                <a:tc>
                  <a:txBody>
                    <a:bodyPr/>
                    <a:lstStyle/>
                    <a:p>
                      <a:pPr algn="l" fontAlgn="b"/>
                      <a:r>
                        <a:rPr lang="en-IE" sz="2000" b="0" i="0" u="none" strike="noStrike" dirty="0">
                          <a:solidFill>
                            <a:srgbClr val="000000"/>
                          </a:solidFill>
                          <a:effectLst/>
                          <a:latin typeface="Calibri" panose="020F0502020204030204" pitchFamily="34" charset="0"/>
                        </a:rPr>
                        <a:t>Total Current Income</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2000" b="0" i="0" u="none" strike="noStrike" dirty="0">
                          <a:solidFill>
                            <a:srgbClr val="FFFFFF"/>
                          </a:solidFill>
                          <a:effectLst/>
                          <a:latin typeface="Calibri" panose="020F0502020204030204" pitchFamily="34" charset="0"/>
                        </a:rPr>
                        <a:t>€75,837.60</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326420782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0567754"/>
              </p:ext>
            </p:extLst>
          </p:nvPr>
        </p:nvGraphicFramePr>
        <p:xfrm>
          <a:off x="6316918" y="2312618"/>
          <a:ext cx="4960682" cy="2489200"/>
        </p:xfrm>
        <a:graphic>
          <a:graphicData uri="http://schemas.openxmlformats.org/drawingml/2006/table">
            <a:tbl>
              <a:tblPr/>
              <a:tblGrid>
                <a:gridCol w="2418332">
                  <a:extLst>
                    <a:ext uri="{9D8B030D-6E8A-4147-A177-3AD203B41FA5}">
                      <a16:colId xmlns:a16="http://schemas.microsoft.com/office/drawing/2014/main" val="2587773493"/>
                    </a:ext>
                  </a:extLst>
                </a:gridCol>
                <a:gridCol w="2542350">
                  <a:extLst>
                    <a:ext uri="{9D8B030D-6E8A-4147-A177-3AD203B41FA5}">
                      <a16:colId xmlns:a16="http://schemas.microsoft.com/office/drawing/2014/main" val="1682632353"/>
                    </a:ext>
                  </a:extLst>
                </a:gridCol>
              </a:tblGrid>
              <a:tr h="184150">
                <a:tc gridSpan="2">
                  <a:txBody>
                    <a:bodyPr/>
                    <a:lstStyle/>
                    <a:p>
                      <a:pPr algn="ctr" fontAlgn="ctr"/>
                      <a:r>
                        <a:rPr lang="en-IE" sz="2000" b="1" i="0" u="none" strike="noStrike" dirty="0">
                          <a:solidFill>
                            <a:srgbClr val="FFFFFF"/>
                          </a:solidFill>
                          <a:effectLst/>
                          <a:latin typeface="Calibri" panose="020F0502020204030204" pitchFamily="34" charset="0"/>
                        </a:rPr>
                        <a:t>New Funding</a:t>
                      </a:r>
                    </a:p>
                  </a:txBody>
                  <a:tcPr marL="6350" marR="6350" marT="6350" marB="0" anchor="ctr">
                    <a:lnL>
                      <a:noFill/>
                    </a:lnL>
                    <a:lnR>
                      <a:noFill/>
                    </a:lnR>
                    <a:lnT>
                      <a:noFill/>
                    </a:lnT>
                    <a:lnB>
                      <a:noFill/>
                    </a:lnB>
                    <a:solidFill>
                      <a:srgbClr val="BCD9DE"/>
                    </a:solidFill>
                  </a:tcPr>
                </a:tc>
                <a:tc hMerge="1">
                  <a:txBody>
                    <a:bodyPr/>
                    <a:lstStyle/>
                    <a:p>
                      <a:endParaRPr lang="en-IE"/>
                    </a:p>
                  </a:txBody>
                  <a:tcPr/>
                </a:tc>
                <a:extLst>
                  <a:ext uri="{0D108BD9-81ED-4DB2-BD59-A6C34878D82A}">
                    <a16:rowId xmlns:a16="http://schemas.microsoft.com/office/drawing/2014/main" val="1731534784"/>
                  </a:ext>
                </a:extLst>
              </a:tr>
              <a:tr h="184150">
                <a:tc>
                  <a:txBody>
                    <a:bodyPr/>
                    <a:lstStyle/>
                    <a:p>
                      <a:pPr algn="l" fontAlgn="b"/>
                      <a:r>
                        <a:rPr lang="en-IE" sz="2000" b="0" i="0" u="none" strike="noStrike" dirty="0" smtClean="0">
                          <a:solidFill>
                            <a:srgbClr val="000000"/>
                          </a:solidFill>
                          <a:effectLst/>
                          <a:latin typeface="Calibri" panose="020F0502020204030204" pitchFamily="34" charset="0"/>
                        </a:rPr>
                        <a:t>Core </a:t>
                      </a:r>
                      <a:r>
                        <a:rPr lang="en-IE" sz="2000" b="0" i="0" u="none" strike="noStrike" dirty="0">
                          <a:solidFill>
                            <a:srgbClr val="000000"/>
                          </a:solidFill>
                          <a:effectLst/>
                          <a:latin typeface="Calibri" panose="020F0502020204030204" pitchFamily="34" charset="0"/>
                        </a:rPr>
                        <a:t>Funding Room 1</a:t>
                      </a:r>
                    </a:p>
                  </a:txBody>
                  <a:tcPr marL="6350" marR="6350" marT="6350" marB="0" anchor="b">
                    <a:lnL>
                      <a:noFill/>
                    </a:lnL>
                    <a:lnR>
                      <a:noFill/>
                    </a:lnR>
                    <a:lnT>
                      <a:noFill/>
                    </a:lnT>
                    <a:lnB>
                      <a:noFill/>
                    </a:lnB>
                  </a:tcPr>
                </a:tc>
                <a:tc>
                  <a:txBody>
                    <a:bodyPr/>
                    <a:lstStyle/>
                    <a:p>
                      <a:pPr algn="ctr" fontAlgn="ctr"/>
                      <a:r>
                        <a:rPr lang="en-IE" sz="2000" b="0" i="0" u="none" strike="noStrike">
                          <a:solidFill>
                            <a:srgbClr val="000000"/>
                          </a:solidFill>
                          <a:effectLst/>
                          <a:latin typeface="Calibri" panose="020F0502020204030204" pitchFamily="34" charset="0"/>
                        </a:rPr>
                        <a:t>€9,929.40</a:t>
                      </a:r>
                    </a:p>
                  </a:txBody>
                  <a:tcPr marL="6350" marR="6350" marT="6350" marB="0" anchor="ctr">
                    <a:lnL>
                      <a:noFill/>
                    </a:lnL>
                    <a:lnR>
                      <a:noFill/>
                    </a:lnR>
                    <a:lnT>
                      <a:noFill/>
                    </a:lnT>
                    <a:lnB>
                      <a:noFill/>
                    </a:lnB>
                  </a:tcPr>
                </a:tc>
                <a:extLst>
                  <a:ext uri="{0D108BD9-81ED-4DB2-BD59-A6C34878D82A}">
                    <a16:rowId xmlns:a16="http://schemas.microsoft.com/office/drawing/2014/main" val="245693591"/>
                  </a:ext>
                </a:extLst>
              </a:tr>
              <a:tr h="184150">
                <a:tc>
                  <a:txBody>
                    <a:bodyPr/>
                    <a:lstStyle/>
                    <a:p>
                      <a:pPr algn="l" fontAlgn="b"/>
                      <a:r>
                        <a:rPr lang="en-IE" sz="2000" b="0" i="0" u="none" strike="noStrike">
                          <a:solidFill>
                            <a:srgbClr val="000000"/>
                          </a:solidFill>
                          <a:effectLst/>
                          <a:latin typeface="Calibri" panose="020F0502020204030204" pitchFamily="34" charset="0"/>
                        </a:rPr>
                        <a:t>Core funding Room 2</a:t>
                      </a:r>
                    </a:p>
                  </a:txBody>
                  <a:tcPr marL="6350" marR="6350" marT="6350" marB="0" anchor="b">
                    <a:lnL>
                      <a:noFill/>
                    </a:lnL>
                    <a:lnR>
                      <a:noFill/>
                    </a:lnR>
                    <a:lnT>
                      <a:noFill/>
                    </a:lnT>
                    <a:lnB>
                      <a:noFill/>
                    </a:lnB>
                  </a:tcPr>
                </a:tc>
                <a:tc>
                  <a:txBody>
                    <a:bodyPr/>
                    <a:lstStyle/>
                    <a:p>
                      <a:pPr algn="ctr" fontAlgn="ctr"/>
                      <a:r>
                        <a:rPr lang="en-IE" sz="2000" b="0" i="0" u="none" strike="noStrike">
                          <a:solidFill>
                            <a:srgbClr val="000000"/>
                          </a:solidFill>
                          <a:effectLst/>
                          <a:latin typeface="Calibri" panose="020F0502020204030204" pitchFamily="34" charset="0"/>
                        </a:rPr>
                        <a:t>€6,230.10</a:t>
                      </a:r>
                    </a:p>
                  </a:txBody>
                  <a:tcPr marL="6350" marR="6350" marT="6350" marB="0" anchor="ctr">
                    <a:lnL>
                      <a:noFill/>
                    </a:lnL>
                    <a:lnR>
                      <a:noFill/>
                    </a:lnR>
                    <a:lnT>
                      <a:noFill/>
                    </a:lnT>
                    <a:lnB>
                      <a:noFill/>
                    </a:lnB>
                  </a:tcPr>
                </a:tc>
                <a:extLst>
                  <a:ext uri="{0D108BD9-81ED-4DB2-BD59-A6C34878D82A}">
                    <a16:rowId xmlns:a16="http://schemas.microsoft.com/office/drawing/2014/main" val="3067582943"/>
                  </a:ext>
                </a:extLst>
              </a:tr>
              <a:tr h="184150">
                <a:tc>
                  <a:txBody>
                    <a:bodyPr/>
                    <a:lstStyle/>
                    <a:p>
                      <a:pPr algn="l" fontAlgn="b"/>
                      <a:r>
                        <a:rPr lang="en-IE" sz="2000" b="0" i="0" u="none" strike="noStrike">
                          <a:solidFill>
                            <a:srgbClr val="000000"/>
                          </a:solidFill>
                          <a:effectLst/>
                          <a:latin typeface="Calibri" panose="020F0502020204030204" pitchFamily="34" charset="0"/>
                        </a:rPr>
                        <a:t>ECCE Funding</a:t>
                      </a:r>
                    </a:p>
                  </a:txBody>
                  <a:tcPr marL="6350" marR="6350" marT="6350" marB="0" anchor="b">
                    <a:lnL>
                      <a:noFill/>
                    </a:lnL>
                    <a:lnR>
                      <a:noFill/>
                    </a:lnR>
                    <a:lnT>
                      <a:noFill/>
                    </a:lnT>
                    <a:lnB>
                      <a:noFill/>
                    </a:lnB>
                  </a:tcPr>
                </a:tc>
                <a:tc>
                  <a:txBody>
                    <a:bodyPr/>
                    <a:lstStyle/>
                    <a:p>
                      <a:pPr algn="ctr" fontAlgn="ctr"/>
                      <a:r>
                        <a:rPr lang="en-IE" sz="2000" b="0" i="0" u="none" strike="noStrike" dirty="0">
                          <a:solidFill>
                            <a:srgbClr val="000000"/>
                          </a:solidFill>
                          <a:effectLst/>
                          <a:latin typeface="Calibri" panose="020F0502020204030204" pitchFamily="34" charset="0"/>
                        </a:rPr>
                        <a:t>€</a:t>
                      </a:r>
                      <a:r>
                        <a:rPr lang="en-IE" sz="2000" b="0" i="0" u="none" strike="noStrike" dirty="0" smtClean="0">
                          <a:solidFill>
                            <a:srgbClr val="000000"/>
                          </a:solidFill>
                          <a:effectLst/>
                          <a:latin typeface="Calibri" panose="020F0502020204030204" pitchFamily="34" charset="0"/>
                        </a:rPr>
                        <a:t>62,928.00*</a:t>
                      </a:r>
                      <a:endParaRPr lang="en-IE" sz="20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298579156"/>
                  </a:ext>
                </a:extLst>
              </a:tr>
              <a:tr h="184150">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25552556"/>
                  </a:ext>
                </a:extLst>
              </a:tr>
              <a:tr h="184150">
                <a:tc>
                  <a:txBody>
                    <a:bodyPr/>
                    <a:lstStyle/>
                    <a:p>
                      <a:pPr algn="l" fontAlgn="b"/>
                      <a:r>
                        <a:rPr lang="en-IE" sz="20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2000" b="0" i="0" u="none" strike="noStrike">
                          <a:solidFill>
                            <a:srgbClr val="FFFFFF"/>
                          </a:solidFill>
                          <a:effectLst/>
                          <a:latin typeface="Calibri" panose="020F0502020204030204" pitchFamily="34" charset="0"/>
                        </a:rPr>
                        <a:t>€79,087.50</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3432253791"/>
                  </a:ext>
                </a:extLst>
              </a:tr>
              <a:tr h="184150">
                <a:tc>
                  <a:txBody>
                    <a:bodyPr/>
                    <a:lstStyle/>
                    <a:p>
                      <a:pPr algn="l" fontAlgn="b"/>
                      <a:r>
                        <a:rPr lang="en-IE" sz="20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20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8355641"/>
                  </a:ext>
                </a:extLst>
              </a:tr>
              <a:tr h="184150">
                <a:tc>
                  <a:txBody>
                    <a:bodyPr/>
                    <a:lstStyle/>
                    <a:p>
                      <a:pPr algn="l" fontAlgn="b"/>
                      <a:endParaRPr lang="en-IE" sz="20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2000" b="0" i="0" u="none" strike="noStrike" dirty="0">
                          <a:solidFill>
                            <a:srgbClr val="FFFFFF"/>
                          </a:solidFill>
                          <a:effectLst/>
                          <a:latin typeface="Calibri" panose="020F0502020204030204" pitchFamily="34" charset="0"/>
                        </a:rPr>
                        <a:t>€79,087.50</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586548270"/>
                  </a:ext>
                </a:extLst>
              </a:tr>
            </a:tbl>
          </a:graphicData>
        </a:graphic>
      </p:graphicFrame>
    </p:spTree>
    <p:extLst>
      <p:ext uri="{BB962C8B-B14F-4D97-AF65-F5344CB8AC3E}">
        <p14:creationId xmlns:p14="http://schemas.microsoft.com/office/powerpoint/2010/main" val="28589308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6992" y="2958672"/>
            <a:ext cx="7798019" cy="2798947"/>
          </a:xfrm>
        </p:spPr>
        <p:txBody>
          <a:bodyPr>
            <a:normAutofit fontScale="90000"/>
          </a:bodyPr>
          <a:lstStyle/>
          <a:p>
            <a:r>
              <a:rPr lang="en-IE" sz="3600" dirty="0"/>
              <a:t>Model Service Example Happy days</a:t>
            </a:r>
            <a:br>
              <a:rPr lang="en-IE" sz="3600" dirty="0"/>
            </a:br>
            <a:r>
              <a:rPr lang="en-IE" sz="3600" dirty="0"/>
              <a:t>Full day, Sessional Pre-School (ECCE – Standard Capitation)</a:t>
            </a:r>
            <a:br>
              <a:rPr lang="en-IE" sz="3600" dirty="0"/>
            </a:br>
            <a:r>
              <a:rPr lang="en-IE" sz="3600" dirty="0"/>
              <a:t>1 ELC Qualified </a:t>
            </a:r>
            <a:r>
              <a:rPr lang="en-IE" sz="3600" dirty="0" smtClean="0"/>
              <a:t>Graduate</a:t>
            </a:r>
            <a:br>
              <a:rPr lang="en-IE" sz="3600" dirty="0" smtClean="0"/>
            </a:br>
            <a:r>
              <a:rPr lang="en-IE" sz="3600" dirty="0" smtClean="0"/>
              <a:t>Capacity FDC- </a:t>
            </a:r>
            <a:r>
              <a:rPr lang="en-IE" sz="3600" dirty="0"/>
              <a:t>16, </a:t>
            </a:r>
            <a:r>
              <a:rPr lang="en-IE" sz="3600" dirty="0" smtClean="0"/>
              <a:t>Pre-school Sessional- 22</a:t>
            </a:r>
            <a:r>
              <a:rPr lang="en-IE" sz="3600" dirty="0"/>
              <a:t/>
            </a:r>
            <a:br>
              <a:rPr lang="en-IE" sz="3600" dirty="0"/>
            </a:br>
            <a:r>
              <a:rPr lang="en-IE" sz="3600" dirty="0"/>
              <a:t>Current </a:t>
            </a:r>
            <a:r>
              <a:rPr lang="en-IE" sz="3600" dirty="0" smtClean="0"/>
              <a:t>Registrations -FDC </a:t>
            </a:r>
            <a:r>
              <a:rPr lang="en-IE" sz="3600" dirty="0"/>
              <a:t>16, </a:t>
            </a:r>
            <a:r>
              <a:rPr lang="en-IE" sz="3600" dirty="0" smtClean="0"/>
              <a:t>Sessional 22</a:t>
            </a:r>
            <a:endParaRPr lang="en-IE" sz="3600" dirty="0"/>
          </a:p>
        </p:txBody>
      </p:sp>
      <p:sp>
        <p:nvSpPr>
          <p:cNvPr id="3" name="Subtitle 2"/>
          <p:cNvSpPr>
            <a:spLocks noGrp="1"/>
          </p:cNvSpPr>
          <p:nvPr>
            <p:ph type="subTitle" idx="1"/>
          </p:nvPr>
        </p:nvSpPr>
        <p:spPr>
          <a:xfrm>
            <a:off x="2667001" y="5828366"/>
            <a:ext cx="6858000" cy="437735"/>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15513564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300" y="1"/>
            <a:ext cx="9410700" cy="1114424"/>
          </a:xfrm>
        </p:spPr>
        <p:txBody>
          <a:bodyPr/>
          <a:lstStyle/>
          <a:p>
            <a:r>
              <a:rPr lang="en-IE" dirty="0" smtClean="0"/>
              <a:t>Happy Days Crèche</a:t>
            </a:r>
            <a:endParaRPr lang="en-IE" dirty="0"/>
          </a:p>
        </p:txBody>
      </p:sp>
      <p:sp>
        <p:nvSpPr>
          <p:cNvPr id="3" name="TextBox 2"/>
          <p:cNvSpPr txBox="1"/>
          <p:nvPr/>
        </p:nvSpPr>
        <p:spPr>
          <a:xfrm>
            <a:off x="142068" y="1269408"/>
            <a:ext cx="12049932" cy="4293483"/>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Mandy operates Happy Days Crèche for children aged 1 year to 6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years, the service</a:t>
            </a:r>
            <a:r>
              <a:rPr kumimoji="0" lang="en-IE" sz="1400" b="0" i="0" u="none" strike="noStrike" kern="1200" cap="none" spc="0" normalizeH="0" noProof="0" dirty="0" smtClean="0">
                <a:ln>
                  <a:noFill/>
                </a:ln>
                <a:solidFill>
                  <a:prstClr val="black"/>
                </a:solidFill>
                <a:effectLst/>
                <a:uLnTx/>
                <a:uFillTx/>
                <a:latin typeface="Calibri"/>
                <a:ea typeface="+mn-ea"/>
                <a:cs typeface="+mn-cs"/>
              </a:rPr>
              <a:t> is registered with Tusla for Full, Part and Sessional Care</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Happy Days Crèche is open 51 weeks of the year and </a:t>
            </a:r>
            <a:r>
              <a:rPr lang="en-IE" sz="1400" dirty="0" smtClean="0">
                <a:solidFill>
                  <a:prstClr val="black"/>
                </a:solidFill>
                <a:latin typeface="Calibri"/>
              </a:rPr>
              <a:t>operates*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from 9am until 5pm for a total of 40 hours per week.</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Mandy’s service is currently fully occupied. It </a:t>
            </a:r>
            <a:r>
              <a:rPr kumimoji="0" lang="en-IE" sz="1400" b="0" i="0" u="none" strike="noStrike" kern="1200" cap="none" spc="0" normalizeH="0" baseline="0" noProof="0" dirty="0">
                <a:ln>
                  <a:noFill/>
                </a:ln>
                <a:solidFill>
                  <a:prstClr val="black"/>
                </a:solidFill>
                <a:effectLst/>
                <a:uLnTx/>
                <a:uFillTx/>
                <a:latin typeface="Calibri"/>
                <a:ea typeface="+mn-ea"/>
                <a:cs typeface="+mn-cs"/>
              </a:rPr>
              <a:t>is a 2 room service with children aged 1 to 3 years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for full </a:t>
            </a:r>
            <a:r>
              <a:rPr kumimoji="0" lang="en-IE" sz="1400" b="0" i="0" u="none" strike="noStrike" kern="1200" cap="none" spc="0" normalizeH="0" baseline="0" noProof="0" dirty="0">
                <a:ln>
                  <a:noFill/>
                </a:ln>
                <a:solidFill>
                  <a:prstClr val="black"/>
                </a:solidFill>
                <a:effectLst/>
                <a:uLnTx/>
                <a:uFillTx/>
                <a:latin typeface="Calibri"/>
                <a:ea typeface="+mn-ea"/>
                <a:cs typeface="+mn-cs"/>
              </a:rPr>
              <a:t>day care (FDC</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in one room </a:t>
            </a:r>
            <a:r>
              <a:rPr kumimoji="0" lang="en-IE" sz="1400" b="0" i="0" u="none" strike="noStrike" kern="1200" cap="none" spc="0" normalizeH="0" baseline="0" noProof="0" dirty="0">
                <a:ln>
                  <a:noFill/>
                </a:ln>
                <a:solidFill>
                  <a:prstClr val="black"/>
                </a:solidFill>
                <a:effectLst/>
                <a:uLnTx/>
                <a:uFillTx/>
                <a:latin typeface="Calibri"/>
                <a:ea typeface="+mn-ea"/>
                <a:cs typeface="+mn-cs"/>
              </a:rPr>
              <a:t>and a second FDC room which offers an ECCE session in the morning for 22 children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ECCE eligible with </a:t>
            </a:r>
            <a:r>
              <a:rPr kumimoji="0" lang="en-IE" sz="1400" b="0" i="0" u="none" strike="noStrike" kern="1200" cap="none" spc="0" normalizeH="0" baseline="0" noProof="0" dirty="0">
                <a:ln>
                  <a:noFill/>
                </a:ln>
                <a:solidFill>
                  <a:prstClr val="black"/>
                </a:solidFill>
                <a:effectLst/>
                <a:uLnTx/>
                <a:uFillTx/>
                <a:latin typeface="Calibri"/>
                <a:ea typeface="+mn-ea"/>
                <a:cs typeface="+mn-cs"/>
              </a:rPr>
              <a:t>16 of these children staying on for the rest of the day.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Mandy employs 5 staff all full time employees one of which is an ELC Graduate who works 40 hours in the full day care room with the younger children.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Mandy has an NCS contract some parents have applied and received the Universal Payment under NCS for eligible children (16 children in this example).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Mandy’s Crèche is a leased commercial unit in an urban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setting, </a:t>
            </a:r>
            <a:r>
              <a:rPr kumimoji="0" lang="en-IE" sz="1400" b="0" i="0" u="none" strike="noStrike" kern="1200" cap="none" spc="0" normalizeH="0" baseline="0" noProof="0" dirty="0">
                <a:ln>
                  <a:noFill/>
                </a:ln>
                <a:solidFill>
                  <a:prstClr val="black"/>
                </a:solidFill>
                <a:effectLst/>
                <a:uLnTx/>
                <a:uFillTx/>
                <a:latin typeface="Calibri"/>
                <a:ea typeface="+mn-ea"/>
                <a:cs typeface="+mn-cs"/>
              </a:rPr>
              <a:t>the demand for places is high and Mandy operates waiting lists and currently has no spare capacity.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Mandy’s Full Day fee is €200 per week, which is a cost to parents with the NCS Universal subsidy of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180.00 per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week</a:t>
            </a:r>
            <a:r>
              <a:rPr kumimoji="0" lang="en-IE" sz="1400" b="0" i="0" u="none" strike="noStrike" kern="1200" cap="none" spc="0" normalizeH="0" noProof="0" dirty="0" smtClean="0">
                <a:ln>
                  <a:noFill/>
                </a:ln>
                <a:solidFill>
                  <a:prstClr val="black"/>
                </a:solidFill>
                <a:effectLst/>
                <a:uLnTx/>
                <a:uFillTx/>
                <a:latin typeface="Calibri"/>
                <a:ea typeface="+mn-ea"/>
                <a:cs typeface="+mn-cs"/>
              </a:rPr>
              <a:t> -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this is €200 less the Universal Subsidy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which is €22.50 for 45 hours per week so </a:t>
            </a:r>
            <a:r>
              <a:rPr lang="en-IE" sz="1400" dirty="0" smtClean="0">
                <a:solidFill>
                  <a:prstClr val="black"/>
                </a:solidFill>
                <a:latin typeface="Calibri"/>
              </a:rPr>
              <a:t>for Mandy’s 40 hours service this a reduction of €20 per week</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leaving a balance of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180.00 to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be paid by the parent.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The </a:t>
            </a:r>
            <a:r>
              <a:rPr kumimoji="0" lang="en-IE" sz="1400" b="0" i="0" u="none" strike="noStrike" kern="1200" cap="none" spc="0" normalizeH="0" baseline="0" noProof="0" dirty="0">
                <a:ln>
                  <a:noFill/>
                </a:ln>
                <a:solidFill>
                  <a:prstClr val="black"/>
                </a:solidFill>
                <a:effectLst/>
                <a:uLnTx/>
                <a:uFillTx/>
                <a:latin typeface="Calibri"/>
                <a:ea typeface="+mn-ea"/>
                <a:cs typeface="+mn-cs"/>
              </a:rPr>
              <a:t>cost to parents with the ECCE subsidy is €131 per week during Term-Time (38 weeks) and €200 Out of Term (12 weeks). </a:t>
            </a:r>
            <a:r>
              <a:rPr lang="en-IE" sz="1400" noProof="0" dirty="0" smtClean="0">
                <a:solidFill>
                  <a:prstClr val="black"/>
                </a:solidFill>
                <a:latin typeface="Calibri"/>
              </a:rPr>
              <a:t>Although the requirement with the ECCE subsidy is that €64.50 is the minimum that has to be passed on to parents, Mandy has decided to pass on the full subsidy of €69.</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In September 2022, as Mandy will have signed the Core Funding Contract she will also actively encourage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more of her parents </a:t>
            </a:r>
            <a:r>
              <a:rPr kumimoji="0" lang="en-IE" sz="1400" b="0" i="0" u="none" strike="noStrike" kern="1200" cap="none" spc="0" normalizeH="0" baseline="0" noProof="0" dirty="0">
                <a:ln>
                  <a:noFill/>
                </a:ln>
                <a:solidFill>
                  <a:prstClr val="black"/>
                </a:solidFill>
                <a:effectLst/>
                <a:uLnTx/>
                <a:uFillTx/>
                <a:latin typeface="Calibri"/>
                <a:ea typeface="+mn-ea"/>
                <a:cs typeface="+mn-cs"/>
              </a:rPr>
              <a:t>to seek support under the NCS.</a:t>
            </a:r>
          </a:p>
        </p:txBody>
      </p:sp>
      <p:sp>
        <p:nvSpPr>
          <p:cNvPr id="5" name="TextBox 4"/>
          <p:cNvSpPr txBox="1"/>
          <p:nvPr/>
        </p:nvSpPr>
        <p:spPr>
          <a:xfrm>
            <a:off x="1759059" y="5964370"/>
            <a:ext cx="9570202" cy="338554"/>
          </a:xfrm>
          <a:prstGeom prst="rect">
            <a:avLst/>
          </a:prstGeom>
          <a:noFill/>
          <a:ln w="76200">
            <a:solidFill>
              <a:schemeClr val="accent1">
                <a:lumMod val="75000"/>
              </a:schemeClr>
            </a:solidFill>
          </a:ln>
        </p:spPr>
        <p:txBody>
          <a:bodyPr wrap="square" rtlCol="0">
            <a:spAutoFit/>
          </a:bodyPr>
          <a:lstStyle/>
          <a:p>
            <a:r>
              <a:rPr lang="en-IE" sz="1600" dirty="0" smtClean="0"/>
              <a:t>*operates (operating hours) – These are the hours that a service is open and available to children</a:t>
            </a:r>
            <a:endParaRPr lang="en-IE" sz="1600" dirty="0"/>
          </a:p>
        </p:txBody>
      </p:sp>
    </p:spTree>
    <p:extLst>
      <p:ext uri="{BB962C8B-B14F-4D97-AF65-F5344CB8AC3E}">
        <p14:creationId xmlns:p14="http://schemas.microsoft.com/office/powerpoint/2010/main" val="4067553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1300" y="1"/>
            <a:ext cx="9410700" cy="1114424"/>
          </a:xfrm>
        </p:spPr>
        <p:txBody>
          <a:bodyPr/>
          <a:lstStyle/>
          <a:p>
            <a:r>
              <a:rPr lang="en-IE" dirty="0" smtClean="0"/>
              <a:t>Happy Days Crèche</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2990678888"/>
              </p:ext>
            </p:extLst>
          </p:nvPr>
        </p:nvGraphicFramePr>
        <p:xfrm>
          <a:off x="3575522" y="1567607"/>
          <a:ext cx="4902049" cy="4153834"/>
        </p:xfrm>
        <a:graphic>
          <a:graphicData uri="http://schemas.openxmlformats.org/drawingml/2006/table">
            <a:tbl>
              <a:tblPr/>
              <a:tblGrid>
                <a:gridCol w="1257246">
                  <a:extLst>
                    <a:ext uri="{9D8B030D-6E8A-4147-A177-3AD203B41FA5}">
                      <a16:colId xmlns:a16="http://schemas.microsoft.com/office/drawing/2014/main" val="964405831"/>
                    </a:ext>
                  </a:extLst>
                </a:gridCol>
                <a:gridCol w="580268">
                  <a:extLst>
                    <a:ext uri="{9D8B030D-6E8A-4147-A177-3AD203B41FA5}">
                      <a16:colId xmlns:a16="http://schemas.microsoft.com/office/drawing/2014/main" val="2759465685"/>
                    </a:ext>
                  </a:extLst>
                </a:gridCol>
                <a:gridCol w="580268">
                  <a:extLst>
                    <a:ext uri="{9D8B030D-6E8A-4147-A177-3AD203B41FA5}">
                      <a16:colId xmlns:a16="http://schemas.microsoft.com/office/drawing/2014/main" val="3795653382"/>
                    </a:ext>
                  </a:extLst>
                </a:gridCol>
                <a:gridCol w="828089">
                  <a:extLst>
                    <a:ext uri="{9D8B030D-6E8A-4147-A177-3AD203B41FA5}">
                      <a16:colId xmlns:a16="http://schemas.microsoft.com/office/drawing/2014/main" val="2750116409"/>
                    </a:ext>
                  </a:extLst>
                </a:gridCol>
                <a:gridCol w="828089">
                  <a:extLst>
                    <a:ext uri="{9D8B030D-6E8A-4147-A177-3AD203B41FA5}">
                      <a16:colId xmlns:a16="http://schemas.microsoft.com/office/drawing/2014/main" val="1706539499"/>
                    </a:ext>
                  </a:extLst>
                </a:gridCol>
                <a:gridCol w="828089">
                  <a:extLst>
                    <a:ext uri="{9D8B030D-6E8A-4147-A177-3AD203B41FA5}">
                      <a16:colId xmlns:a16="http://schemas.microsoft.com/office/drawing/2014/main" val="1404338268"/>
                    </a:ext>
                  </a:extLst>
                </a:gridCol>
              </a:tblGrid>
              <a:tr h="234587">
                <a:tc gridSpan="6">
                  <a:txBody>
                    <a:bodyPr/>
                    <a:lstStyle/>
                    <a:p>
                      <a:pPr algn="ctr" fontAlgn="ctr"/>
                      <a:r>
                        <a:rPr lang="en-IE" sz="1400" b="0" i="0" u="none" strike="noStrike" dirty="0" smtClean="0">
                          <a:solidFill>
                            <a:srgbClr val="FFFFFF"/>
                          </a:solidFill>
                          <a:effectLst/>
                          <a:latin typeface="Calibri" panose="020F0502020204030204" pitchFamily="34" charset="0"/>
                        </a:rPr>
                        <a:t>Happy Days Crèche</a:t>
                      </a:r>
                      <a:endParaRPr lang="en-IE" sz="1400" b="0" i="0" u="none" strike="noStrike" dirty="0">
                        <a:solidFill>
                          <a:srgbClr val="FFFFFF"/>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400" b="0" i="0" u="none" strike="noStrike" dirty="0">
                        <a:solidFill>
                          <a:srgbClr val="FFFFFF"/>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2115261062"/>
                  </a:ext>
                </a:extLst>
              </a:tr>
              <a:tr h="234587">
                <a:tc gridSpan="6">
                  <a:txBody>
                    <a:bodyPr/>
                    <a:lstStyle/>
                    <a:p>
                      <a:pPr algn="ctr" fontAlgn="ctr"/>
                      <a:r>
                        <a:rPr lang="en-IE" sz="1400" b="0" i="0" u="none" strike="noStrike" dirty="0" smtClean="0">
                          <a:solidFill>
                            <a:srgbClr val="FFFFFF"/>
                          </a:solidFill>
                          <a:effectLst/>
                          <a:latin typeface="Calibri" panose="020F0502020204030204" pitchFamily="34" charset="0"/>
                        </a:rPr>
                        <a:t>LTD/Employer</a:t>
                      </a:r>
                      <a:endParaRPr lang="en-IE" sz="1400" b="0" i="0" u="none" strike="noStrike" dirty="0">
                        <a:solidFill>
                          <a:srgbClr val="FFFFFF"/>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400" b="0" i="0" u="none" strike="noStrike" dirty="0">
                        <a:solidFill>
                          <a:srgbClr val="FFFFFF"/>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extLst>
                  <a:ext uri="{0D108BD9-81ED-4DB2-BD59-A6C34878D82A}">
                    <a16:rowId xmlns:a16="http://schemas.microsoft.com/office/drawing/2014/main" val="2422396427"/>
                  </a:ext>
                </a:extLst>
              </a:tr>
              <a:tr h="234587">
                <a:tc>
                  <a:txBody>
                    <a:bodyPr/>
                    <a:lstStyle/>
                    <a:p>
                      <a:pPr algn="l" fontAlgn="b"/>
                      <a:r>
                        <a:rPr lang="en-IE" sz="1400" b="0" i="0" u="none" strike="noStrike">
                          <a:solidFill>
                            <a:srgbClr val="000000"/>
                          </a:solidFill>
                          <a:effectLst/>
                          <a:latin typeface="Calibri" panose="020F0502020204030204" pitchFamily="34" charset="0"/>
                        </a:rPr>
                        <a:t>Type</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E" sz="1400" b="0" i="0" u="none" strike="noStrike" dirty="0">
                          <a:solidFill>
                            <a:srgbClr val="000000"/>
                          </a:solidFill>
                          <a:effectLst/>
                          <a:latin typeface="Calibri" panose="020F0502020204030204" pitchFamily="34" charset="0"/>
                        </a:rPr>
                        <a:t>ECCE </a:t>
                      </a:r>
                      <a:r>
                        <a:rPr lang="en-IE" sz="1400" b="0" i="0" u="none" strike="noStrike" dirty="0" smtClean="0">
                          <a:solidFill>
                            <a:srgbClr val="000000"/>
                          </a:solidFill>
                          <a:effectLst/>
                          <a:latin typeface="Calibri" panose="020F0502020204030204" pitchFamily="34" charset="0"/>
                        </a:rPr>
                        <a:t>&amp; NCS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797282"/>
                  </a:ext>
                </a:extLst>
              </a:tr>
              <a:tr h="234587">
                <a:tc>
                  <a:txBody>
                    <a:bodyPr/>
                    <a:lstStyle/>
                    <a:p>
                      <a:pPr algn="l" fontAlgn="b"/>
                      <a:r>
                        <a:rPr lang="en-IE" sz="1400" b="0" i="0" u="none" strike="noStrike">
                          <a:solidFill>
                            <a:srgbClr val="000000"/>
                          </a:solidFill>
                          <a:effectLst/>
                          <a:latin typeface="Calibri" panose="020F0502020204030204" pitchFamily="34" charset="0"/>
                        </a:rPr>
                        <a:t>Number of Rooms</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IE" sz="1400" b="0" i="0" u="none" strike="noStrike" dirty="0" smtClean="0">
                          <a:solidFill>
                            <a:srgbClr val="000000"/>
                          </a:solidFill>
                          <a:effectLst/>
                          <a:latin typeface="Calibri" panose="020F0502020204030204" pitchFamily="34" charset="0"/>
                        </a:rPr>
                        <a:t>2</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l" fontAlgn="b"/>
                      <a:endParaRPr lang="en-IE" sz="1400" b="0" i="0" u="none" strike="noStrike" dirty="0">
                        <a:solidFill>
                          <a:srgbClr val="000000"/>
                        </a:solidFill>
                        <a:effectLst/>
                        <a:latin typeface="Calibri" panose="020F0502020204030204" pitchFamily="34" charset="0"/>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l" fontAlgn="b"/>
                      <a:endParaRPr lang="en-IE" sz="1400" b="0" i="0" u="none" strike="noStrike" dirty="0">
                        <a:solidFill>
                          <a:srgbClr val="000000"/>
                        </a:solidFill>
                        <a:effectLst/>
                        <a:latin typeface="Calibri" panose="020F0502020204030204" pitchFamily="34" charset="0"/>
                      </a:endParaRP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4097057"/>
                  </a:ext>
                </a:extLst>
              </a:tr>
              <a:tr h="234587">
                <a:tc>
                  <a:txBody>
                    <a:bodyPr/>
                    <a:lstStyle/>
                    <a:p>
                      <a:pPr algn="ctr" fontAlgn="ctr"/>
                      <a:r>
                        <a:rPr lang="en-IE" sz="1400" b="0" i="0" u="none" strike="noStrike">
                          <a:solidFill>
                            <a:srgbClr val="FFFFFF"/>
                          </a:solidFill>
                          <a:effectLst/>
                          <a:latin typeface="Calibri" panose="020F0502020204030204" pitchFamily="34" charset="0"/>
                        </a:rPr>
                        <a:t> </a:t>
                      </a: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gridSpan="2">
                  <a:txBody>
                    <a:bodyPr/>
                    <a:lstStyle/>
                    <a:p>
                      <a:pPr algn="ctr" fontAlgn="ctr"/>
                      <a:r>
                        <a:rPr lang="en-IE" sz="1400" b="0" i="0" u="none" strike="noStrike">
                          <a:solidFill>
                            <a:srgbClr val="000000"/>
                          </a:solidFill>
                          <a:effectLst/>
                          <a:latin typeface="Calibri" panose="020F0502020204030204" pitchFamily="34" charset="0"/>
                        </a:rPr>
                        <a:t>Room 1</a:t>
                      </a: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a:txBody>
                    <a:bodyPr/>
                    <a:lstStyle/>
                    <a:p>
                      <a:pPr algn="ctr" fontAlgn="ctr"/>
                      <a:r>
                        <a:rPr lang="en-IE" sz="1400" b="0" i="0" u="none" strike="noStrike">
                          <a:solidFill>
                            <a:srgbClr val="000000"/>
                          </a:solidFill>
                          <a:effectLst/>
                          <a:latin typeface="Calibri" panose="020F0502020204030204" pitchFamily="34" charset="0"/>
                        </a:rPr>
                        <a:t>Room 2</a:t>
                      </a: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400" b="0" i="0" u="none" strike="noStrike" dirty="0" smtClean="0">
                          <a:solidFill>
                            <a:srgbClr val="000000"/>
                          </a:solidFill>
                          <a:effectLst/>
                          <a:latin typeface="Calibri" panose="020F0502020204030204" pitchFamily="34" charset="0"/>
                        </a:rPr>
                        <a:t>Room 2a</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400" b="0" i="0" u="none" strike="noStrike" dirty="0" smtClean="0">
                          <a:solidFill>
                            <a:srgbClr val="000000"/>
                          </a:solidFill>
                          <a:effectLst/>
                          <a:latin typeface="Calibri" panose="020F0502020204030204" pitchFamily="34" charset="0"/>
                        </a:rPr>
                        <a:t>Room 2b</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3207093225"/>
                  </a:ext>
                </a:extLst>
              </a:tr>
              <a:tr h="234587">
                <a:tc>
                  <a:txBody>
                    <a:bodyPr/>
                    <a:lstStyle/>
                    <a:p>
                      <a:pPr algn="l" fontAlgn="b"/>
                      <a:r>
                        <a:rPr lang="en-IE" sz="1400" b="0" i="0" u="none" strike="noStrike">
                          <a:solidFill>
                            <a:srgbClr val="000000"/>
                          </a:solidFill>
                          <a:effectLst/>
                          <a:latin typeface="Calibri" panose="020F0502020204030204" pitchFamily="34" charset="0"/>
                        </a:rPr>
                        <a:t>Staff </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3</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gridSpan="3">
                  <a:txBody>
                    <a:bodyPr/>
                    <a:lstStyle/>
                    <a:p>
                      <a:pPr algn="ctr" fontAlgn="ctr"/>
                      <a:r>
                        <a:rPr lang="en-IE" sz="1400" b="0" i="0" u="none" strike="noStrike" dirty="0" smtClean="0">
                          <a:solidFill>
                            <a:srgbClr val="000000"/>
                          </a:solidFill>
                          <a:effectLst/>
                          <a:latin typeface="Calibri" panose="020F0502020204030204" pitchFamily="34" charset="0"/>
                        </a:rPr>
                        <a:t>2</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430136"/>
                  </a:ext>
                </a:extLst>
              </a:tr>
              <a:tr h="234587">
                <a:tc>
                  <a:txBody>
                    <a:bodyPr/>
                    <a:lstStyle/>
                    <a:p>
                      <a:pPr algn="l" fontAlgn="b"/>
                      <a:r>
                        <a:rPr lang="en-IE" sz="1400" b="0" i="0" u="none" strike="noStrike">
                          <a:solidFill>
                            <a:srgbClr val="000000"/>
                          </a:solidFill>
                          <a:effectLst/>
                          <a:latin typeface="Calibri" panose="020F0502020204030204" pitchFamily="34" charset="0"/>
                        </a:rPr>
                        <a:t>ELC Graduate</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1</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gridSpan="3">
                  <a:txBody>
                    <a:bodyPr/>
                    <a:lstStyle/>
                    <a:p>
                      <a:pPr algn="ctr" fontAlgn="ctr"/>
                      <a:r>
                        <a:rPr lang="en-IE" sz="1400" b="0" i="0" u="none" strike="noStrike" dirty="0" smtClean="0">
                          <a:solidFill>
                            <a:srgbClr val="000000"/>
                          </a:solidFill>
                          <a:effectLst/>
                          <a:latin typeface="Calibri" panose="020F0502020204030204" pitchFamily="34" charset="0"/>
                        </a:rPr>
                        <a:t>No </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956805"/>
                  </a:ext>
                </a:extLst>
              </a:tr>
              <a:tr h="234587">
                <a:tc>
                  <a:txBody>
                    <a:bodyPr/>
                    <a:lstStyle/>
                    <a:p>
                      <a:pPr algn="l" fontAlgn="b"/>
                      <a:r>
                        <a:rPr lang="en-IE" sz="1400" b="0" i="0" u="none" strike="noStrike">
                          <a:solidFill>
                            <a:srgbClr val="000000"/>
                          </a:solidFill>
                          <a:effectLst/>
                          <a:latin typeface="Calibri" panose="020F0502020204030204" pitchFamily="34" charset="0"/>
                        </a:rPr>
                        <a:t>ELC Manager</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No </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gridSpan="3">
                  <a:txBody>
                    <a:bodyPr/>
                    <a:lstStyle/>
                    <a:p>
                      <a:pPr algn="ctr" fontAlgn="ctr"/>
                      <a:r>
                        <a:rPr lang="en-IE" sz="1400" b="0" i="0" u="none" strike="noStrike" dirty="0" smtClean="0">
                          <a:solidFill>
                            <a:srgbClr val="000000"/>
                          </a:solidFill>
                          <a:effectLst/>
                          <a:latin typeface="Calibri" panose="020F0502020204030204" pitchFamily="34" charset="0"/>
                        </a:rPr>
                        <a:t>No </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1144408"/>
                  </a:ext>
                </a:extLst>
              </a:tr>
              <a:tr h="234587">
                <a:tc>
                  <a:txBody>
                    <a:bodyPr/>
                    <a:lstStyle/>
                    <a:p>
                      <a:pPr algn="l" fontAlgn="b"/>
                      <a:r>
                        <a:rPr lang="en-IE" sz="1400" b="0" i="0" u="none" strike="noStrike">
                          <a:solidFill>
                            <a:srgbClr val="000000"/>
                          </a:solidFill>
                          <a:effectLst/>
                          <a:latin typeface="Calibri" panose="020F0502020204030204" pitchFamily="34" charset="0"/>
                        </a:rPr>
                        <a:t>Sessions</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FDC</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a:txBody>
                    <a:bodyPr/>
                    <a:lstStyle/>
                    <a:p>
                      <a:pPr algn="ctr" fontAlgn="ctr"/>
                      <a:r>
                        <a:rPr lang="en-IE" sz="1400" b="0" i="0" u="none" strike="noStrike" dirty="0" smtClean="0">
                          <a:solidFill>
                            <a:srgbClr val="000000"/>
                          </a:solidFill>
                          <a:effectLst/>
                          <a:latin typeface="Calibri" panose="020F0502020204030204" pitchFamily="34" charset="0"/>
                        </a:rPr>
                        <a:t>ECCE</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FDC</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FDC</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872216"/>
                  </a:ext>
                </a:extLst>
              </a:tr>
              <a:tr h="234587">
                <a:tc>
                  <a:txBody>
                    <a:bodyPr/>
                    <a:lstStyle/>
                    <a:p>
                      <a:pPr algn="l" fontAlgn="b"/>
                      <a:r>
                        <a:rPr lang="en-IE" sz="1400" b="0" i="0" u="none" strike="noStrike" dirty="0">
                          <a:solidFill>
                            <a:srgbClr val="000000"/>
                          </a:solidFill>
                          <a:effectLst/>
                          <a:latin typeface="Calibri" panose="020F0502020204030204" pitchFamily="34" charset="0"/>
                        </a:rPr>
                        <a:t>Hours per  week</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40</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a:txBody>
                    <a:bodyPr/>
                    <a:lstStyle/>
                    <a:p>
                      <a:pPr algn="ctr" fontAlgn="ctr"/>
                      <a:r>
                        <a:rPr lang="en-IE" sz="1400" b="0" i="0" u="none" strike="noStrike" dirty="0" smtClean="0">
                          <a:solidFill>
                            <a:srgbClr val="000000"/>
                          </a:solidFill>
                          <a:effectLst/>
                          <a:latin typeface="Calibri" panose="020F0502020204030204" pitchFamily="34" charset="0"/>
                        </a:rPr>
                        <a:t>15</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25</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40</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944875"/>
                  </a:ext>
                </a:extLst>
              </a:tr>
              <a:tr h="234587">
                <a:tc>
                  <a:txBody>
                    <a:bodyPr/>
                    <a:lstStyle/>
                    <a:p>
                      <a:pPr algn="l" fontAlgn="b"/>
                      <a:r>
                        <a:rPr lang="en-IE" sz="1400" b="0" i="0" u="none" strike="noStrike">
                          <a:solidFill>
                            <a:srgbClr val="000000"/>
                          </a:solidFill>
                          <a:effectLst/>
                          <a:latin typeface="Calibri" panose="020F0502020204030204" pitchFamily="34" charset="0"/>
                        </a:rPr>
                        <a:t>Weeks per year</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51</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a:txBody>
                    <a:bodyPr/>
                    <a:lstStyle/>
                    <a:p>
                      <a:pPr algn="ctr" fontAlgn="ctr"/>
                      <a:r>
                        <a:rPr lang="en-IE" sz="1400" b="0" i="0" u="none" strike="noStrike" dirty="0" smtClean="0">
                          <a:solidFill>
                            <a:srgbClr val="000000"/>
                          </a:solidFill>
                          <a:effectLst/>
                          <a:latin typeface="Calibri" panose="020F0502020204030204" pitchFamily="34" charset="0"/>
                        </a:rPr>
                        <a:t>38</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38</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13</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136894"/>
                  </a:ext>
                </a:extLst>
              </a:tr>
              <a:tr h="234587">
                <a:tc>
                  <a:txBody>
                    <a:bodyPr/>
                    <a:lstStyle/>
                    <a:p>
                      <a:pPr algn="l" fontAlgn="b"/>
                      <a:r>
                        <a:rPr lang="en-IE" sz="1400" b="0" i="0" u="none" strike="noStrike">
                          <a:solidFill>
                            <a:srgbClr val="000000"/>
                          </a:solidFill>
                          <a:effectLst/>
                          <a:latin typeface="Calibri" panose="020F0502020204030204" pitchFamily="34" charset="0"/>
                        </a:rPr>
                        <a:t>Age Range</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1-2 years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2-3 years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2.5 to 6 </a:t>
                      </a:r>
                      <a:r>
                        <a:rPr lang="en-IE" sz="1400" b="0" i="0" u="none" strike="noStrike" dirty="0" err="1" smtClean="0">
                          <a:solidFill>
                            <a:srgbClr val="000000"/>
                          </a:solidFill>
                          <a:effectLst/>
                          <a:latin typeface="Calibri" panose="020F0502020204030204" pitchFamily="34" charset="0"/>
                        </a:rPr>
                        <a:t>yrs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3-6yrs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3-6 </a:t>
                      </a:r>
                      <a:r>
                        <a:rPr lang="en-IE" sz="1400" b="0" i="0" u="none" strike="noStrike" dirty="0" err="1" smtClean="0">
                          <a:solidFill>
                            <a:srgbClr val="000000"/>
                          </a:solidFill>
                          <a:effectLst/>
                          <a:latin typeface="Calibri" panose="020F0502020204030204" pitchFamily="34" charset="0"/>
                        </a:rPr>
                        <a:t>yrs</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583411"/>
                  </a:ext>
                </a:extLst>
              </a:tr>
              <a:tr h="469173">
                <a:tc>
                  <a:txBody>
                    <a:bodyPr/>
                    <a:lstStyle/>
                    <a:p>
                      <a:pPr algn="l" fontAlgn="b"/>
                      <a:r>
                        <a:rPr lang="en-IE" sz="1400" b="0" i="0" u="none" strike="noStrike">
                          <a:solidFill>
                            <a:srgbClr val="000000"/>
                          </a:solidFill>
                          <a:effectLst/>
                          <a:latin typeface="Calibri" panose="020F0502020204030204" pitchFamily="34" charset="0"/>
                        </a:rPr>
                        <a:t>Number of </a:t>
                      </a:r>
                      <a:br>
                        <a:rPr lang="en-IE" sz="1400" b="0" i="0" u="none" strike="noStrike">
                          <a:solidFill>
                            <a:srgbClr val="000000"/>
                          </a:solidFill>
                          <a:effectLst/>
                          <a:latin typeface="Calibri" panose="020F0502020204030204" pitchFamily="34" charset="0"/>
                        </a:rPr>
                      </a:br>
                      <a:r>
                        <a:rPr lang="en-IE" sz="1400" b="0" i="0" u="none" strike="noStrike">
                          <a:solidFill>
                            <a:srgbClr val="000000"/>
                          </a:solidFill>
                          <a:effectLst/>
                          <a:latin typeface="Calibri" panose="020F0502020204030204" pitchFamily="34" charset="0"/>
                        </a:rPr>
                        <a:t>Child Places</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22</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8564512"/>
                  </a:ext>
                </a:extLst>
              </a:tr>
              <a:tr h="469173">
                <a:tc>
                  <a:txBody>
                    <a:bodyPr/>
                    <a:lstStyle/>
                    <a:p>
                      <a:pPr algn="l" fontAlgn="b"/>
                      <a:r>
                        <a:rPr lang="en-IE" sz="1400" b="0" i="0" u="none" strike="noStrike">
                          <a:solidFill>
                            <a:srgbClr val="000000"/>
                          </a:solidFill>
                          <a:effectLst/>
                          <a:latin typeface="Calibri" panose="020F0502020204030204" pitchFamily="34" charset="0"/>
                        </a:rPr>
                        <a:t>Current </a:t>
                      </a:r>
                      <a:br>
                        <a:rPr lang="en-IE" sz="1400" b="0" i="0" u="none" strike="noStrike">
                          <a:solidFill>
                            <a:srgbClr val="000000"/>
                          </a:solidFill>
                          <a:effectLst/>
                          <a:latin typeface="Calibri" panose="020F0502020204030204" pitchFamily="34" charset="0"/>
                        </a:rPr>
                      </a:br>
                      <a:r>
                        <a:rPr lang="en-IE" sz="1400" b="0" i="0" u="none" strike="noStrike">
                          <a:solidFill>
                            <a:srgbClr val="000000"/>
                          </a:solidFill>
                          <a:effectLst/>
                          <a:latin typeface="Calibri" panose="020F0502020204030204" pitchFamily="34" charset="0"/>
                        </a:rPr>
                        <a:t>Attendance</a:t>
                      </a:r>
                    </a:p>
                  </a:txBody>
                  <a:tcPr marL="8089" marR="8089" marT="80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22</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16</a:t>
                      </a:r>
                      <a:endParaRPr lang="en-IE" sz="1400" b="0" i="0" u="none" strike="noStrike" dirty="0">
                        <a:solidFill>
                          <a:srgbClr val="000000"/>
                        </a:solidFill>
                        <a:effectLst/>
                        <a:latin typeface="Calibri" panose="020F0502020204030204" pitchFamily="34" charset="0"/>
                      </a:endParaRPr>
                    </a:p>
                  </a:txBody>
                  <a:tcPr marL="8089" marR="8089" marT="80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6135422"/>
                  </a:ext>
                </a:extLst>
              </a:tr>
            </a:tbl>
          </a:graphicData>
        </a:graphic>
      </p:graphicFrame>
    </p:spTree>
    <p:extLst>
      <p:ext uri="{BB962C8B-B14F-4D97-AF65-F5344CB8AC3E}">
        <p14:creationId xmlns:p14="http://schemas.microsoft.com/office/powerpoint/2010/main" val="21610978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a:t>Happy Days Crèche</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4186960837"/>
              </p:ext>
            </p:extLst>
          </p:nvPr>
        </p:nvGraphicFramePr>
        <p:xfrm>
          <a:off x="104734" y="1564528"/>
          <a:ext cx="5070763" cy="2937156"/>
        </p:xfrm>
        <a:graphic>
          <a:graphicData uri="http://schemas.openxmlformats.org/drawingml/2006/table">
            <a:tbl>
              <a:tblPr/>
              <a:tblGrid>
                <a:gridCol w="2331155">
                  <a:extLst>
                    <a:ext uri="{9D8B030D-6E8A-4147-A177-3AD203B41FA5}">
                      <a16:colId xmlns:a16="http://schemas.microsoft.com/office/drawing/2014/main" val="2574925482"/>
                    </a:ext>
                  </a:extLst>
                </a:gridCol>
                <a:gridCol w="1633802">
                  <a:extLst>
                    <a:ext uri="{9D8B030D-6E8A-4147-A177-3AD203B41FA5}">
                      <a16:colId xmlns:a16="http://schemas.microsoft.com/office/drawing/2014/main" val="2279025033"/>
                    </a:ext>
                  </a:extLst>
                </a:gridCol>
                <a:gridCol w="1105806">
                  <a:extLst>
                    <a:ext uri="{9D8B030D-6E8A-4147-A177-3AD203B41FA5}">
                      <a16:colId xmlns:a16="http://schemas.microsoft.com/office/drawing/2014/main" val="2845209640"/>
                    </a:ext>
                  </a:extLst>
                </a:gridCol>
              </a:tblGrid>
              <a:tr h="244763">
                <a:tc>
                  <a:txBody>
                    <a:bodyPr/>
                    <a:lstStyle/>
                    <a:p>
                      <a:pPr algn="l" fontAlgn="b"/>
                      <a:r>
                        <a:rPr lang="en-IE" sz="1400" b="0" i="0" u="none" strike="noStrike" dirty="0">
                          <a:solidFill>
                            <a:srgbClr val="000000"/>
                          </a:solidFill>
                          <a:effectLst/>
                          <a:latin typeface="Calibri" panose="020F0502020204030204" pitchFamily="34" charset="0"/>
                        </a:rPr>
                        <a:t>Name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gridSpan="2">
                  <a:txBody>
                    <a:bodyPr/>
                    <a:lstStyle/>
                    <a:p>
                      <a:pPr algn="ctr" fontAlgn="ctr"/>
                      <a:r>
                        <a:rPr lang="en-IE" sz="1400" b="1" i="0" u="none" strike="noStrike">
                          <a:solidFill>
                            <a:srgbClr val="000000"/>
                          </a:solidFill>
                          <a:effectLst/>
                          <a:latin typeface="Calibri" panose="020F0502020204030204" pitchFamily="34" charset="0"/>
                        </a:rPr>
                        <a:t>Happy Days Creche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hMerge="1">
                  <a:txBody>
                    <a:bodyPr/>
                    <a:lstStyle/>
                    <a:p>
                      <a:endParaRPr lang="en-IE"/>
                    </a:p>
                  </a:txBody>
                  <a:tcPr/>
                </a:tc>
                <a:extLst>
                  <a:ext uri="{0D108BD9-81ED-4DB2-BD59-A6C34878D82A}">
                    <a16:rowId xmlns:a16="http://schemas.microsoft.com/office/drawing/2014/main" val="217036080"/>
                  </a:ext>
                </a:extLst>
              </a:tr>
              <a:tr h="244763">
                <a:tc>
                  <a:txBody>
                    <a:bodyPr/>
                    <a:lstStyle/>
                    <a:p>
                      <a:pPr algn="l" fontAlgn="b"/>
                      <a:r>
                        <a:rPr lang="en-IE" sz="1400" b="0" i="0" u="none" strike="noStrike" dirty="0">
                          <a:solidFill>
                            <a:srgbClr val="000000"/>
                          </a:solidFill>
                          <a:effectLst/>
                          <a:latin typeface="Calibri" panose="020F0502020204030204" pitchFamily="34" charset="0"/>
                        </a:rPr>
                        <a:t>Type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a:solidFill>
                            <a:srgbClr val="000000"/>
                          </a:solidFill>
                          <a:effectLst/>
                          <a:latin typeface="Calibri" panose="020F0502020204030204" pitchFamily="34" charset="0"/>
                        </a:rPr>
                        <a:t>LTD/Employer</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1499623269"/>
                  </a:ext>
                </a:extLst>
              </a:tr>
              <a:tr h="244763">
                <a:tc>
                  <a:txBody>
                    <a:bodyPr/>
                    <a:lstStyle/>
                    <a:p>
                      <a:pPr algn="l" fontAlgn="b"/>
                      <a:r>
                        <a:rPr lang="en-IE" sz="1400" b="0" i="0" u="none" strike="noStrike" dirty="0">
                          <a:solidFill>
                            <a:srgbClr val="000000"/>
                          </a:solidFill>
                          <a:effectLst/>
                          <a:latin typeface="Calibri" panose="020F0502020204030204" pitchFamily="34" charset="0"/>
                        </a:rPr>
                        <a:t>Contracts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ECCE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NCS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7406471"/>
                  </a:ext>
                </a:extLst>
              </a:tr>
              <a:tr h="244763">
                <a:tc>
                  <a:txBody>
                    <a:bodyPr/>
                    <a:lstStyle/>
                    <a:p>
                      <a:pPr algn="l" fontAlgn="b"/>
                      <a:r>
                        <a:rPr lang="en-IE" sz="1400" b="0" i="0" u="none" strike="noStrike" dirty="0">
                          <a:solidFill>
                            <a:srgbClr val="000000"/>
                          </a:solidFill>
                          <a:effectLst/>
                          <a:latin typeface="Calibri" panose="020F0502020204030204" pitchFamily="34" charset="0"/>
                        </a:rPr>
                        <a:t>Number of Registrations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FFFFFF"/>
                          </a:solidFill>
                          <a:effectLst/>
                          <a:latin typeface="Calibri" panose="020F0502020204030204" pitchFamily="34" charset="0"/>
                        </a:rPr>
                        <a:t>22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a:solidFill>
                            <a:srgbClr val="000000"/>
                          </a:solidFill>
                          <a:effectLst/>
                          <a:latin typeface="Calibri" panose="020F0502020204030204" pitchFamily="34" charset="0"/>
                        </a:rPr>
                        <a:t>16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71763"/>
                  </a:ext>
                </a:extLst>
              </a:tr>
              <a:tr h="244763">
                <a:tc>
                  <a:txBody>
                    <a:bodyPr/>
                    <a:lstStyle/>
                    <a:p>
                      <a:pPr algn="l" fontAlgn="b"/>
                      <a:r>
                        <a:rPr lang="en-IE" sz="1400" b="0" i="0" u="none" strike="noStrike">
                          <a:solidFill>
                            <a:srgbClr val="FFFFFF"/>
                          </a:solidFill>
                          <a:effectLst/>
                          <a:latin typeface="Calibri" panose="020F0502020204030204" pitchFamily="34" charset="0"/>
                        </a:rPr>
                        <a:t>Value of Contract</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dirty="0">
                          <a:solidFill>
                            <a:srgbClr val="FFFFFF"/>
                          </a:solidFill>
                          <a:effectLst/>
                          <a:latin typeface="Calibri" panose="020F0502020204030204" pitchFamily="34" charset="0"/>
                        </a:rPr>
                        <a:t>€57,684.00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000000"/>
                          </a:solidFill>
                          <a:effectLst/>
                          <a:latin typeface="Calibri" panose="020F0502020204030204" pitchFamily="34" charset="0"/>
                        </a:rPr>
                        <a:t>€18,360.00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7109646"/>
                  </a:ext>
                </a:extLst>
              </a:tr>
              <a:tr h="244763">
                <a:tc>
                  <a:txBody>
                    <a:bodyPr/>
                    <a:lstStyle/>
                    <a:p>
                      <a:pPr algn="l" fontAlgn="b"/>
                      <a:r>
                        <a:rPr lang="en-IE" sz="1400" b="0" i="0" u="none" strike="noStrike">
                          <a:solidFill>
                            <a:srgbClr val="000000"/>
                          </a:solidFill>
                          <a:effectLst/>
                          <a:latin typeface="Calibri" panose="020F0502020204030204" pitchFamily="34" charset="0"/>
                        </a:rPr>
                        <a:t>Higher Cap</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€9,405.00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285136"/>
                  </a:ext>
                </a:extLst>
              </a:tr>
              <a:tr h="244763">
                <a:tc>
                  <a:txBody>
                    <a:bodyPr/>
                    <a:lstStyle/>
                    <a:p>
                      <a:pPr algn="l" fontAlgn="b"/>
                      <a:r>
                        <a:rPr lang="en-IE" sz="1400" b="0" i="0" u="none" strike="noStrike">
                          <a:solidFill>
                            <a:srgbClr val="FFFFFF"/>
                          </a:solidFill>
                          <a:effectLst/>
                          <a:latin typeface="Calibri" panose="020F0502020204030204" pitchFamily="34" charset="0"/>
                        </a:rPr>
                        <a:t>PSP</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dirty="0">
                          <a:solidFill>
                            <a:srgbClr val="FFFFFF"/>
                          </a:solidFill>
                          <a:effectLst/>
                          <a:latin typeface="Calibri" panose="020F0502020204030204" pitchFamily="34" charset="0"/>
                        </a:rPr>
                        <a:t>€2,428.80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000000"/>
                          </a:solidFill>
                          <a:effectLst/>
                          <a:latin typeface="Calibri" panose="020F0502020204030204" pitchFamily="34" charset="0"/>
                        </a:rPr>
                        <a:t>€450.00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953617"/>
                  </a:ext>
                </a:extLst>
              </a:tr>
              <a:tr h="244763">
                <a:tc>
                  <a:txBody>
                    <a:bodyPr/>
                    <a:lstStyle/>
                    <a:p>
                      <a:pPr algn="l" fontAlgn="b"/>
                      <a:r>
                        <a:rPr lang="en-IE" sz="14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710778"/>
                  </a:ext>
                </a:extLst>
              </a:tr>
              <a:tr h="244763">
                <a:tc>
                  <a:txBody>
                    <a:bodyPr/>
                    <a:lstStyle/>
                    <a:p>
                      <a:pPr algn="l" fontAlgn="b"/>
                      <a:r>
                        <a:rPr lang="en-IE" sz="1400" b="0" i="0" u="none" strike="noStrike">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a:solidFill>
                            <a:srgbClr val="FFFFFF"/>
                          </a:solidFill>
                          <a:effectLst/>
                          <a:latin typeface="Calibri" panose="020F0502020204030204" pitchFamily="34" charset="0"/>
                        </a:rPr>
                        <a:t>€69,517.80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a:solidFill>
                            <a:schemeClr val="bg1"/>
                          </a:solidFill>
                          <a:effectLst/>
                          <a:latin typeface="Calibri" panose="020F0502020204030204" pitchFamily="34" charset="0"/>
                        </a:rPr>
                        <a:t>€18,810.00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803013340"/>
                  </a:ext>
                </a:extLst>
              </a:tr>
              <a:tr h="244763">
                <a:tc>
                  <a:txBody>
                    <a:bodyPr/>
                    <a:lstStyle/>
                    <a:p>
                      <a:pPr algn="l" fontAlgn="b"/>
                      <a:r>
                        <a:rPr lang="en-IE" sz="1400" b="0" i="0" u="none" strike="noStrike">
                          <a:solidFill>
                            <a:srgbClr val="000000"/>
                          </a:solidFill>
                          <a:effectLst/>
                          <a:latin typeface="Calibri" panose="020F0502020204030204" pitchFamily="34" charset="0"/>
                        </a:rPr>
                        <a:t>Total DCEDIY</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a:solidFill>
                            <a:schemeClr val="tx1"/>
                          </a:solidFill>
                          <a:effectLst/>
                          <a:latin typeface="Calibri" panose="020F0502020204030204" pitchFamily="34" charset="0"/>
                        </a:rPr>
                        <a:t>€88,327.80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E"/>
                    </a:p>
                  </a:txBody>
                  <a:tcPr/>
                </a:tc>
                <a:extLst>
                  <a:ext uri="{0D108BD9-81ED-4DB2-BD59-A6C34878D82A}">
                    <a16:rowId xmlns:a16="http://schemas.microsoft.com/office/drawing/2014/main" val="162658260"/>
                  </a:ext>
                </a:extLst>
              </a:tr>
              <a:tr h="244763">
                <a:tc>
                  <a:txBody>
                    <a:bodyPr/>
                    <a:lstStyle/>
                    <a:p>
                      <a:pPr algn="l" fontAlgn="b"/>
                      <a:r>
                        <a:rPr lang="en-IE" sz="14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smtClean="0">
                          <a:solidFill>
                            <a:srgbClr val="000000"/>
                          </a:solidFill>
                          <a:effectLst/>
                          <a:latin typeface="Calibri" panose="020F0502020204030204" pitchFamily="34" charset="0"/>
                        </a:rPr>
                        <a:t>€268,128.00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1127641866"/>
                  </a:ext>
                </a:extLst>
              </a:tr>
              <a:tr h="244763">
                <a:tc>
                  <a:txBody>
                    <a:bodyPr/>
                    <a:lstStyle/>
                    <a:p>
                      <a:pPr algn="l" fontAlgn="b"/>
                      <a:r>
                        <a:rPr lang="en-IE" sz="1400" b="0" i="0" u="none" strike="noStrike" dirty="0">
                          <a:solidFill>
                            <a:srgbClr val="FFFFFF"/>
                          </a:solidFill>
                          <a:effectLst/>
                          <a:latin typeface="Calibri" panose="020F0502020204030204" pitchFamily="34" charset="0"/>
                        </a:rPr>
                        <a:t>Total Income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gridSpan="2">
                  <a:txBody>
                    <a:bodyPr/>
                    <a:lstStyle/>
                    <a:p>
                      <a:pPr algn="ctr" fontAlgn="ctr"/>
                      <a:r>
                        <a:rPr lang="en-IE" sz="1400" b="0" i="0" u="none" strike="noStrike" dirty="0">
                          <a:solidFill>
                            <a:srgbClr val="FFFFFF"/>
                          </a:solidFill>
                          <a:effectLst/>
                          <a:latin typeface="Calibri" panose="020F0502020204030204" pitchFamily="34" charset="0"/>
                        </a:rPr>
                        <a:t>€354,415.80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hMerge="1">
                  <a:txBody>
                    <a:bodyPr/>
                    <a:lstStyle/>
                    <a:p>
                      <a:endParaRPr lang="en-IE"/>
                    </a:p>
                  </a:txBody>
                  <a:tcPr/>
                </a:tc>
                <a:extLst>
                  <a:ext uri="{0D108BD9-81ED-4DB2-BD59-A6C34878D82A}">
                    <a16:rowId xmlns:a16="http://schemas.microsoft.com/office/drawing/2014/main" val="132016947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85436471"/>
              </p:ext>
            </p:extLst>
          </p:nvPr>
        </p:nvGraphicFramePr>
        <p:xfrm>
          <a:off x="8004874" y="3111655"/>
          <a:ext cx="4114800" cy="2416810"/>
        </p:xfrm>
        <a:graphic>
          <a:graphicData uri="http://schemas.openxmlformats.org/drawingml/2006/table">
            <a:tbl>
              <a:tblPr/>
              <a:tblGrid>
                <a:gridCol w="1891676">
                  <a:extLst>
                    <a:ext uri="{9D8B030D-6E8A-4147-A177-3AD203B41FA5}">
                      <a16:colId xmlns:a16="http://schemas.microsoft.com/office/drawing/2014/main" val="446598019"/>
                    </a:ext>
                  </a:extLst>
                </a:gridCol>
                <a:gridCol w="2223124">
                  <a:extLst>
                    <a:ext uri="{9D8B030D-6E8A-4147-A177-3AD203B41FA5}">
                      <a16:colId xmlns:a16="http://schemas.microsoft.com/office/drawing/2014/main" val="1473533438"/>
                    </a:ext>
                  </a:extLst>
                </a:gridCol>
              </a:tblGrid>
              <a:tr h="184150">
                <a:tc gridSpan="2">
                  <a:txBody>
                    <a:bodyPr/>
                    <a:lstStyle/>
                    <a:p>
                      <a:pPr algn="ctr" fontAlgn="b"/>
                      <a:r>
                        <a:rPr lang="en-IE" sz="1400" b="0" i="0" u="none" strike="noStrike" dirty="0" smtClean="0">
                          <a:solidFill>
                            <a:srgbClr val="000000"/>
                          </a:solidFill>
                          <a:effectLst/>
                          <a:latin typeface="Calibri" panose="020F0502020204030204" pitchFamily="34" charset="0"/>
                        </a:rPr>
                        <a:t>New Funding</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hMerge="1">
                  <a:txBody>
                    <a:bodyPr/>
                    <a:lstStyle/>
                    <a:p>
                      <a:pPr algn="ctr" fontAlgn="ctr"/>
                      <a:endParaRPr lang="en-IE" sz="1100" b="0" i="0" u="none" strike="noStrike" dirty="0" smtClean="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681094"/>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Room 1</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€40,922.40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632397"/>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Room 2</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€8,138.46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614939"/>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Room 2 a</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€10,366.40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0854915"/>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Room 2 b</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€5,674.24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2854198"/>
                  </a:ext>
                </a:extLst>
              </a:tr>
              <a:tr h="184150">
                <a:tc>
                  <a:txBody>
                    <a:bodyPr/>
                    <a:lstStyle/>
                    <a:p>
                      <a:pPr algn="l" fontAlgn="b"/>
                      <a:r>
                        <a:rPr lang="en-IE" sz="1400" b="0" i="0" u="none" strike="noStrike" dirty="0" smtClean="0">
                          <a:solidFill>
                            <a:schemeClr val="bg1"/>
                          </a:solidFill>
                          <a:effectLst/>
                          <a:latin typeface="Calibri" panose="020F0502020204030204" pitchFamily="34" charset="0"/>
                        </a:rPr>
                        <a:t>Core Funding</a:t>
                      </a:r>
                      <a:endParaRPr lang="en-IE" sz="14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€65,101.50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48375170"/>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ECCE</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€57,684.00*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3192644"/>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NCS</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a:t>
                      </a:r>
                      <a:r>
                        <a:rPr lang="en-IE" sz="1400" b="0" i="0" u="none" strike="noStrike" smtClean="0">
                          <a:solidFill>
                            <a:srgbClr val="000000"/>
                          </a:solidFill>
                          <a:effectLst/>
                          <a:latin typeface="Calibri" panose="020F0502020204030204" pitchFamily="34" charset="0"/>
                        </a:rPr>
                        <a:t>18,360.00*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7710494"/>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DCEDIY</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€141,146.00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691033437"/>
                  </a:ext>
                </a:extLst>
              </a:tr>
              <a:tr h="184150">
                <a:tc>
                  <a:txBody>
                    <a:bodyPr/>
                    <a:lstStyle/>
                    <a:p>
                      <a:pPr algn="l" fontAlgn="b"/>
                      <a:r>
                        <a:rPr lang="en-IE" sz="14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€268,128.00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012330"/>
                  </a:ext>
                </a:extLst>
              </a:tr>
              <a:tr h="184150">
                <a:tc>
                  <a:txBody>
                    <a:bodyPr/>
                    <a:lstStyle/>
                    <a:p>
                      <a:pPr algn="l" fontAlgn="b"/>
                      <a:r>
                        <a:rPr lang="en-IE" sz="1400" b="0" i="0" u="none" strike="noStrike">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400" b="0" i="0" u="none" strike="noStrike" dirty="0" smtClean="0">
                          <a:solidFill>
                            <a:srgbClr val="FFFFFF"/>
                          </a:solidFill>
                          <a:effectLst/>
                          <a:latin typeface="Calibri" panose="020F0502020204030204" pitchFamily="34" charset="0"/>
                        </a:rPr>
                        <a:t>€407,234.00</a:t>
                      </a:r>
                      <a:endParaRPr lang="en-IE" sz="14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1811286861"/>
                  </a:ext>
                </a:extLst>
              </a:tr>
            </a:tbl>
          </a:graphicData>
        </a:graphic>
      </p:graphicFrame>
      <p:sp>
        <p:nvSpPr>
          <p:cNvPr id="7" name="TextBox 6"/>
          <p:cNvSpPr txBox="1"/>
          <p:nvPr/>
        </p:nvSpPr>
        <p:spPr>
          <a:xfrm>
            <a:off x="2455335" y="5166981"/>
            <a:ext cx="3484459" cy="369332"/>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white"/>
                </a:solidFill>
                <a:effectLst/>
                <a:uLnTx/>
                <a:uFillTx/>
                <a:latin typeface="Calibri"/>
                <a:ea typeface="+mn-ea"/>
                <a:cs typeface="+mn-cs"/>
              </a:rPr>
              <a:t>Increase		€52,817.70</a:t>
            </a:r>
            <a:endParaRPr kumimoji="0" lang="en-I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TextBox 7"/>
          <p:cNvSpPr txBox="1"/>
          <p:nvPr/>
        </p:nvSpPr>
        <p:spPr>
          <a:xfrm>
            <a:off x="637308" y="6040582"/>
            <a:ext cx="11249891" cy="646331"/>
          </a:xfrm>
          <a:prstGeom prst="rect">
            <a:avLst/>
          </a:prstGeom>
          <a:noFill/>
        </p:spPr>
        <p:txBody>
          <a:bodyPr wrap="square" rtlCol="0">
            <a:spAutoFit/>
          </a:bodyPr>
          <a:lstStyle/>
          <a:p>
            <a:pPr lvl="0">
              <a:defRPr/>
            </a:pPr>
            <a:r>
              <a:rPr lang="en-IE" kern="0" dirty="0">
                <a:solidFill>
                  <a:prstClr val="black"/>
                </a:solidFill>
              </a:rPr>
              <a:t>**The </a:t>
            </a:r>
            <a:r>
              <a:rPr lang="en-IE" kern="0" dirty="0" smtClean="0">
                <a:solidFill>
                  <a:prstClr val="black"/>
                </a:solidFill>
              </a:rPr>
              <a:t>ECCE/NCS </a:t>
            </a:r>
            <a:r>
              <a:rPr lang="en-IE" kern="0" dirty="0">
                <a:solidFill>
                  <a:prstClr val="black"/>
                </a:solidFill>
              </a:rPr>
              <a:t>new contract </a:t>
            </a:r>
            <a:r>
              <a:rPr lang="en-IE" kern="0" dirty="0" smtClean="0">
                <a:solidFill>
                  <a:prstClr val="black"/>
                </a:solidFill>
              </a:rPr>
              <a:t>values are </a:t>
            </a:r>
            <a:r>
              <a:rPr lang="en-IE" kern="0" dirty="0">
                <a:solidFill>
                  <a:prstClr val="black"/>
                </a:solidFill>
              </a:rPr>
              <a:t>based on the assumption that registrations will remain the same as this programme </a:t>
            </a:r>
            <a:r>
              <a:rPr lang="en-IE" kern="0" dirty="0" smtClean="0">
                <a:solidFill>
                  <a:prstClr val="black"/>
                </a:solidFill>
              </a:rPr>
              <a:t>year</a:t>
            </a:r>
            <a:r>
              <a:rPr kumimoji="0" lang="en-IE" sz="1800" b="0" i="0" u="none" strike="noStrike" kern="0" cap="none" spc="0" normalizeH="0" baseline="0" noProof="0" dirty="0" smtClean="0">
                <a:ln>
                  <a:noFill/>
                </a:ln>
                <a:solidFill>
                  <a:prstClr val="black"/>
                </a:solidFill>
                <a:effectLst/>
                <a:uLnTx/>
                <a:uFillTx/>
                <a:latin typeface="Calibri"/>
                <a:ea typeface="+mn-ea"/>
                <a:cs typeface="+mn-cs"/>
              </a:rPr>
              <a:t>.</a:t>
            </a:r>
          </a:p>
        </p:txBody>
      </p:sp>
      <p:sp>
        <p:nvSpPr>
          <p:cNvPr id="9" name="Rounded Rectangular Callout 8"/>
          <p:cNvSpPr/>
          <p:nvPr/>
        </p:nvSpPr>
        <p:spPr>
          <a:xfrm>
            <a:off x="5338230" y="1431932"/>
            <a:ext cx="2888602" cy="1457295"/>
          </a:xfrm>
          <a:prstGeom prst="wedgeRoundRectCallout">
            <a:avLst/>
          </a:prstGeom>
          <a:ln w="57150">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lang="en-IE" sz="1200" dirty="0">
                <a:solidFill>
                  <a:prstClr val="black"/>
                </a:solidFill>
              </a:rPr>
              <a:t>Parents Fee Income remains the same in both years – 2 Assumptions:</a:t>
            </a:r>
          </a:p>
          <a:p>
            <a:pPr lvl="0">
              <a:defRPr/>
            </a:pPr>
            <a:r>
              <a:rPr lang="en-IE" sz="1200" dirty="0">
                <a:solidFill>
                  <a:prstClr val="black"/>
                </a:solidFill>
              </a:rPr>
              <a:t> 1 – Registration/Attendance levels remain static</a:t>
            </a:r>
          </a:p>
          <a:p>
            <a:pPr lvl="0">
              <a:defRPr/>
            </a:pPr>
            <a:r>
              <a:rPr lang="en-IE" sz="1200" dirty="0">
                <a:solidFill>
                  <a:prstClr val="black"/>
                </a:solidFill>
              </a:rPr>
              <a:t>2 – </a:t>
            </a:r>
            <a:r>
              <a:rPr lang="en-IE" sz="1200" dirty="0" smtClean="0">
                <a:solidFill>
                  <a:prstClr val="black"/>
                </a:solidFill>
              </a:rPr>
              <a:t>Happy Days is </a:t>
            </a:r>
            <a:r>
              <a:rPr lang="en-IE" sz="1200" dirty="0">
                <a:solidFill>
                  <a:prstClr val="black"/>
                </a:solidFill>
              </a:rPr>
              <a:t>adhering to the Core Funding Requirement of a Fee Management System which in year 1 is a Fee Freeze</a:t>
            </a:r>
          </a:p>
        </p:txBody>
      </p:sp>
      <p:cxnSp>
        <p:nvCxnSpPr>
          <p:cNvPr id="10" name="Straight Arrow Connector 9"/>
          <p:cNvCxnSpPr/>
          <p:nvPr/>
        </p:nvCxnSpPr>
        <p:spPr>
          <a:xfrm flipV="1">
            <a:off x="4925026" y="2904833"/>
            <a:ext cx="855842" cy="1342616"/>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923822" y="2928603"/>
            <a:ext cx="3219819" cy="2306555"/>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5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Seana’s Pre-school</a:t>
            </a:r>
            <a:endParaRPr lang="en-IE" dirty="0"/>
          </a:p>
        </p:txBody>
      </p:sp>
      <p:sp>
        <p:nvSpPr>
          <p:cNvPr id="11" name="TextBox 10"/>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dirty="0" smtClean="0">
                          <a:solidFill>
                            <a:srgbClr val="000000"/>
                          </a:solidFill>
                          <a:effectLst/>
                          <a:latin typeface="Calibri" panose="020F0502020204030204" pitchFamily="34" charset="0"/>
                        </a:rPr>
                        <a:t>Seana's </a:t>
                      </a:r>
                      <a:r>
                        <a:rPr lang="en-IE" sz="1600" b="1" i="0" u="none" strike="noStrike" dirty="0">
                          <a:solidFill>
                            <a:srgbClr val="000000"/>
                          </a:solidFill>
                          <a:effectLst/>
                          <a:latin typeface="Calibri" panose="020F0502020204030204" pitchFamily="34" charset="0"/>
                        </a:rPr>
                        <a:t>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sole </a:t>
                      </a:r>
                      <a:r>
                        <a:rPr lang="en-IE" sz="1600" b="0" i="0" u="none" strike="noStrike" dirty="0" smtClean="0">
                          <a:solidFill>
                            <a:srgbClr val="000000"/>
                          </a:solidFill>
                          <a:effectLst/>
                          <a:latin typeface="Calibri" panose="020F0502020204030204" pitchFamily="34" charset="0"/>
                        </a:rPr>
                        <a:t>trader/employer</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19</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€49,818.00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€8,122.50</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€2,097.60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€60,038.10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€60,038.10</a:t>
                      </a:r>
                      <a:endParaRPr lang="en-IE" sz="1600" b="0" i="0" u="none" strike="noStrike" dirty="0">
                        <a:solidFill>
                          <a:srgbClr val="FFFFFF"/>
                        </a:solidFill>
                        <a:effectLst/>
                        <a:latin typeface="Calibri" panose="020F0502020204030204" pitchFamily="34"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6563711" y="1758505"/>
          <a:ext cx="3352800" cy="2001520"/>
        </p:xfrm>
        <a:graphic>
          <a:graphicData uri="http://schemas.openxmlformats.org/drawingml/2006/table">
            <a:tbl>
              <a:tblPr/>
              <a:tblGrid>
                <a:gridCol w="1490133">
                  <a:extLst>
                    <a:ext uri="{9D8B030D-6E8A-4147-A177-3AD203B41FA5}">
                      <a16:colId xmlns:a16="http://schemas.microsoft.com/office/drawing/2014/main" val="3131145522"/>
                    </a:ext>
                  </a:extLst>
                </a:gridCol>
                <a:gridCol w="1862667">
                  <a:extLst>
                    <a:ext uri="{9D8B030D-6E8A-4147-A177-3AD203B41FA5}">
                      <a16:colId xmlns:a16="http://schemas.microsoft.com/office/drawing/2014/main" val="3727069627"/>
                    </a:ext>
                  </a:extLst>
                </a:gridCol>
              </a:tblGrid>
              <a:tr h="184150">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a:noFill/>
                    </a:lnL>
                    <a:lnR>
                      <a:noFill/>
                    </a:lnR>
                    <a:lnT>
                      <a:noFill/>
                    </a:lnT>
                    <a:lnB>
                      <a:noFill/>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184150">
                <a:tc>
                  <a:txBody>
                    <a:bodyPr/>
                    <a:lstStyle/>
                    <a:p>
                      <a:pPr algn="l" fontAlgn="b"/>
                      <a:r>
                        <a:rPr lang="en-IE" sz="1600" b="0" i="0" u="none" strike="noStrike">
                          <a:solidFill>
                            <a:srgbClr val="000000"/>
                          </a:solidFill>
                          <a:effectLst/>
                          <a:latin typeface="Calibri" panose="020F0502020204030204" pitchFamily="34" charset="0"/>
                        </a:rPr>
                        <a:t>Core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€10,669.26</a:t>
                      </a:r>
                    </a:p>
                  </a:txBody>
                  <a:tcPr marL="6350" marR="6350" marT="6350" marB="0" anchor="ctr">
                    <a:lnL>
                      <a:noFill/>
                    </a:lnL>
                    <a:lnR>
                      <a:noFill/>
                    </a:lnR>
                    <a:lnT>
                      <a:noFill/>
                    </a:lnT>
                    <a:lnB>
                      <a:noFill/>
                    </a:lnB>
                  </a:tcPr>
                </a:tc>
                <a:extLst>
                  <a:ext uri="{0D108BD9-81ED-4DB2-BD59-A6C34878D82A}">
                    <a16:rowId xmlns:a16="http://schemas.microsoft.com/office/drawing/2014/main" val="3991856182"/>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655228723"/>
                  </a:ext>
                </a:extLst>
              </a:tr>
              <a:tr h="184150">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a:noFill/>
                    </a:lnL>
                    <a:lnR>
                      <a:noFill/>
                    </a:lnR>
                    <a:lnT>
                      <a:noFill/>
                    </a:lnT>
                    <a:lnB>
                      <a:noFill/>
                    </a:lnB>
                  </a:tcPr>
                </a:tc>
                <a:tc>
                  <a:txBody>
                    <a:bodyPr/>
                    <a:lstStyle/>
                    <a:p>
                      <a:pPr algn="ctr" fontAlgn="ctr"/>
                      <a:r>
                        <a:rPr lang="en-IE" sz="1600" b="0" i="0" u="none" strike="noStrike" dirty="0" smtClean="0">
                          <a:solidFill>
                            <a:srgbClr val="000000"/>
                          </a:solidFill>
                          <a:effectLst/>
                          <a:latin typeface="Calibri" panose="020F0502020204030204" pitchFamily="34" charset="0"/>
                        </a:rPr>
                        <a:t>€49,818.00*</a:t>
                      </a:r>
                      <a:endParaRPr lang="en-IE"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extLst>
                  <a:ext uri="{0D108BD9-81ED-4DB2-BD59-A6C34878D82A}">
                    <a16:rowId xmlns:a16="http://schemas.microsoft.com/office/drawing/2014/main" val="855946206"/>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617521027"/>
                  </a:ext>
                </a:extLst>
              </a:tr>
              <a:tr h="184150">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€60,487.26</a:t>
                      </a:r>
                      <a:endParaRPr lang="en-IE" sz="1600" b="0" i="0" u="none" strike="noStrike" dirty="0">
                        <a:solidFill>
                          <a:srgbClr val="FFFFFF"/>
                        </a:solidFill>
                        <a:effectLst/>
                        <a:latin typeface="Calibri" panose="020F0502020204030204" pitchFamily="34" charset="0"/>
                      </a:endParaRP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184150">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23345"/>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€60,487.26</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5232100" y="5032135"/>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€449.16</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60956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6992" y="2518475"/>
            <a:ext cx="7798019" cy="3308888"/>
          </a:xfrm>
        </p:spPr>
        <p:txBody>
          <a:bodyPr>
            <a:normAutofit fontScale="90000"/>
          </a:bodyPr>
          <a:lstStyle/>
          <a:p>
            <a:r>
              <a:rPr lang="en-IE" sz="3600" dirty="0"/>
              <a:t>Model Service Example </a:t>
            </a:r>
            <a:r>
              <a:rPr lang="en-IE" sz="3600" dirty="0" smtClean="0"/>
              <a:t>Tír </a:t>
            </a:r>
            <a:r>
              <a:rPr lang="en-IE" sz="3600" dirty="0"/>
              <a:t>na nÓg</a:t>
            </a:r>
            <a:br>
              <a:rPr lang="en-IE" sz="3600" dirty="0"/>
            </a:br>
            <a:r>
              <a:rPr lang="en-IE" sz="3600" dirty="0"/>
              <a:t>Full </a:t>
            </a:r>
            <a:r>
              <a:rPr lang="en-IE" sz="3600" dirty="0" smtClean="0"/>
              <a:t>day, </a:t>
            </a:r>
            <a:r>
              <a:rPr lang="en-IE" sz="3600" dirty="0"/>
              <a:t>Sessional </a:t>
            </a:r>
            <a:r>
              <a:rPr lang="en-IE" sz="3600" dirty="0" smtClean="0"/>
              <a:t>and School Age</a:t>
            </a:r>
            <a:br>
              <a:rPr lang="en-IE" sz="3600" dirty="0" smtClean="0"/>
            </a:br>
            <a:r>
              <a:rPr lang="en-IE" sz="3600" dirty="0" smtClean="0"/>
              <a:t>ECCE </a:t>
            </a:r>
            <a:r>
              <a:rPr lang="en-IE" sz="3600" dirty="0"/>
              <a:t>– Standard </a:t>
            </a:r>
            <a:r>
              <a:rPr lang="en-IE" sz="3600" dirty="0" smtClean="0"/>
              <a:t>Capitation</a:t>
            </a:r>
            <a:r>
              <a:rPr lang="en-IE" sz="3600" dirty="0"/>
              <a:t/>
            </a:r>
            <a:br>
              <a:rPr lang="en-IE" sz="3600" dirty="0"/>
            </a:br>
            <a:r>
              <a:rPr lang="en-IE" sz="3600" dirty="0"/>
              <a:t>1 ELC Qualified Graduate </a:t>
            </a:r>
            <a:r>
              <a:rPr lang="en-IE" sz="3600" dirty="0" smtClean="0"/>
              <a:t/>
            </a:r>
            <a:br>
              <a:rPr lang="en-IE" sz="3600" dirty="0" smtClean="0"/>
            </a:br>
            <a:r>
              <a:rPr lang="en-IE" sz="3600" dirty="0" smtClean="0"/>
              <a:t>4 Room Service</a:t>
            </a:r>
            <a:r>
              <a:rPr lang="en-IE" sz="3600" dirty="0"/>
              <a:t/>
            </a:r>
            <a:br>
              <a:rPr lang="en-IE" sz="3600" dirty="0"/>
            </a:br>
            <a:r>
              <a:rPr lang="en-IE" sz="3600" dirty="0" smtClean="0"/>
              <a:t>Capacity  </a:t>
            </a:r>
            <a:r>
              <a:rPr lang="en-IE" sz="3600" dirty="0"/>
              <a:t>20, 22, 22,12</a:t>
            </a:r>
            <a:br>
              <a:rPr lang="en-IE" sz="3600" dirty="0"/>
            </a:br>
            <a:r>
              <a:rPr lang="en-IE" sz="3600" dirty="0"/>
              <a:t>Current Registration 20, 22, 22,12</a:t>
            </a:r>
          </a:p>
        </p:txBody>
      </p:sp>
      <p:sp>
        <p:nvSpPr>
          <p:cNvPr id="3" name="Subtitle 2"/>
          <p:cNvSpPr>
            <a:spLocks noGrp="1"/>
          </p:cNvSpPr>
          <p:nvPr>
            <p:ph type="subTitle" idx="1"/>
          </p:nvPr>
        </p:nvSpPr>
        <p:spPr>
          <a:xfrm>
            <a:off x="2806484" y="6029844"/>
            <a:ext cx="6858000" cy="437735"/>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721568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Tír na nÓg</a:t>
            </a:r>
          </a:p>
        </p:txBody>
      </p:sp>
      <p:sp>
        <p:nvSpPr>
          <p:cNvPr id="3" name="TextBox 2"/>
          <p:cNvSpPr txBox="1"/>
          <p:nvPr/>
        </p:nvSpPr>
        <p:spPr>
          <a:xfrm>
            <a:off x="143502" y="1165603"/>
            <a:ext cx="11343309" cy="5586145"/>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Tír na nÓg Crèche is a LTD company operated by </a:t>
            </a:r>
            <a:r>
              <a:rPr lang="en-IE" sz="1400" noProof="0" dirty="0" smtClean="0">
                <a:solidFill>
                  <a:prstClr val="black"/>
                </a:solidFill>
                <a:latin typeface="Calibri"/>
              </a:rPr>
              <a:t>D</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irectors Joanne </a:t>
            </a:r>
            <a:r>
              <a:rPr kumimoji="0" lang="en-IE" sz="1400" b="0" i="0" u="none" strike="noStrike" kern="1200" cap="none" spc="0" normalizeH="0" baseline="0" noProof="0" dirty="0">
                <a:ln>
                  <a:noFill/>
                </a:ln>
                <a:solidFill>
                  <a:prstClr val="black"/>
                </a:solidFill>
                <a:effectLst/>
                <a:uLnTx/>
                <a:uFillTx/>
                <a:latin typeface="Calibri"/>
                <a:ea typeface="+mn-ea"/>
                <a:cs typeface="+mn-cs"/>
              </a:rPr>
              <a:t>and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John, </a:t>
            </a:r>
            <a:r>
              <a:rPr kumimoji="0" lang="en-IE" sz="1400" b="0" i="0" u="none" strike="noStrike" kern="1200" cap="none" spc="0" normalizeH="0" baseline="0" noProof="0" dirty="0">
                <a:ln>
                  <a:noFill/>
                </a:ln>
                <a:solidFill>
                  <a:prstClr val="black"/>
                </a:solidFill>
                <a:effectLst/>
                <a:uLnTx/>
                <a:uFillTx/>
                <a:latin typeface="Calibri"/>
                <a:ea typeface="+mn-ea"/>
                <a:cs typeface="+mn-cs"/>
              </a:rPr>
              <a:t>it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is registered with Tusla on</a:t>
            </a:r>
            <a:r>
              <a:rPr kumimoji="0" lang="en-IE" sz="1400" b="0" i="0" u="none" strike="noStrike" kern="1200" cap="none" spc="0" normalizeH="0" noProof="0" dirty="0" smtClean="0">
                <a:ln>
                  <a:noFill/>
                </a:ln>
                <a:solidFill>
                  <a:prstClr val="black"/>
                </a:solidFill>
                <a:effectLst/>
                <a:uLnTx/>
                <a:uFillTx/>
                <a:latin typeface="Calibri"/>
                <a:ea typeface="+mn-ea"/>
                <a:cs typeface="+mn-cs"/>
              </a:rPr>
              <a:t> the Early Years Register as Full and Sessional Care and is also registered with Tusla as School Age Childcare (SAC) Service.</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It is a 4 room service for children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with 3 rooms for children aged </a:t>
            </a:r>
            <a:r>
              <a:rPr kumimoji="0" lang="en-IE" sz="1400" b="0" i="0" u="none" strike="noStrike" kern="1200" cap="none" spc="0" normalizeH="0" baseline="0" noProof="0" dirty="0">
                <a:ln>
                  <a:noFill/>
                </a:ln>
                <a:solidFill>
                  <a:prstClr val="black"/>
                </a:solidFill>
                <a:effectLst/>
                <a:uLnTx/>
                <a:uFillTx/>
                <a:latin typeface="Calibri"/>
                <a:ea typeface="+mn-ea"/>
                <a:cs typeface="+mn-cs"/>
              </a:rPr>
              <a:t>under 1 to 6 years offering both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Full Day Care (FDC) </a:t>
            </a:r>
            <a:r>
              <a:rPr kumimoji="0" lang="en-IE" sz="1400" b="0" i="0" u="none" strike="noStrike" kern="1200" cap="none" spc="0" normalizeH="0" baseline="0" noProof="0" dirty="0">
                <a:ln>
                  <a:noFill/>
                </a:ln>
                <a:solidFill>
                  <a:prstClr val="black"/>
                </a:solidFill>
                <a:effectLst/>
                <a:uLnTx/>
                <a:uFillTx/>
                <a:latin typeface="Calibri"/>
                <a:ea typeface="+mn-ea"/>
                <a:cs typeface="+mn-cs"/>
              </a:rPr>
              <a:t>and Pre-school sessional services to this age cohort. </a:t>
            </a:r>
            <a:endParaRPr kumimoji="0" lang="en-IE" sz="1400" b="0" i="0" u="none" strike="noStrike" kern="1200" cap="none" spc="0" normalizeH="0" baseline="0" noProof="0" dirty="0" smtClean="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The </a:t>
            </a:r>
            <a:r>
              <a:rPr kumimoji="0" lang="en-IE" sz="1400" b="0" i="0" u="none" strike="noStrike" kern="1200" cap="none" spc="0" normalizeH="0" baseline="0" noProof="0" dirty="0">
                <a:ln>
                  <a:noFill/>
                </a:ln>
                <a:solidFill>
                  <a:prstClr val="black"/>
                </a:solidFill>
                <a:effectLst/>
                <a:uLnTx/>
                <a:uFillTx/>
                <a:latin typeface="Calibri"/>
                <a:ea typeface="+mn-ea"/>
                <a:cs typeface="+mn-cs"/>
              </a:rPr>
              <a:t>service also has a purpose built SAC Room which offers a breakfast club before school as well as afterschool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care during term time.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The </a:t>
            </a:r>
            <a:r>
              <a:rPr kumimoji="0" lang="en-IE" sz="1400" b="0" i="0" u="none" strike="noStrike" kern="1200" cap="none" spc="0" normalizeH="0" baseline="0" noProof="0" dirty="0">
                <a:ln>
                  <a:noFill/>
                </a:ln>
                <a:solidFill>
                  <a:prstClr val="black"/>
                </a:solidFill>
                <a:effectLst/>
                <a:uLnTx/>
                <a:uFillTx/>
                <a:latin typeface="Calibri"/>
                <a:ea typeface="+mn-ea"/>
                <a:cs typeface="+mn-cs"/>
              </a:rPr>
              <a:t>service employs 10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staff, </a:t>
            </a:r>
            <a:r>
              <a:rPr kumimoji="0" lang="en-IE" sz="1400" b="0" i="0" u="none" strike="noStrike" kern="1200" cap="none" spc="0" normalizeH="0" baseline="0" noProof="0" dirty="0">
                <a:ln>
                  <a:noFill/>
                </a:ln>
                <a:solidFill>
                  <a:prstClr val="black"/>
                </a:solidFill>
                <a:effectLst/>
                <a:uLnTx/>
                <a:uFillTx/>
                <a:latin typeface="Calibri"/>
                <a:ea typeface="+mn-ea"/>
                <a:cs typeface="+mn-cs"/>
              </a:rPr>
              <a:t>6 of these are full time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employees, </a:t>
            </a:r>
            <a:r>
              <a:rPr kumimoji="0" lang="en-IE" sz="1400" b="0" i="0" u="none" strike="noStrike" kern="1200" cap="none" spc="0" normalizeH="0" baseline="0" noProof="0" dirty="0">
                <a:ln>
                  <a:noFill/>
                </a:ln>
                <a:solidFill>
                  <a:prstClr val="black"/>
                </a:solidFill>
                <a:effectLst/>
                <a:uLnTx/>
                <a:uFillTx/>
                <a:latin typeface="Calibri"/>
                <a:ea typeface="+mn-ea"/>
                <a:cs typeface="+mn-cs"/>
              </a:rPr>
              <a:t>one of which is an ELC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Graduate, </a:t>
            </a:r>
            <a:r>
              <a:rPr kumimoji="0" lang="en-IE" sz="1400" b="0" i="0" u="none" strike="noStrike" kern="1200" cap="none" spc="0" normalizeH="0" baseline="0" noProof="0" dirty="0">
                <a:ln>
                  <a:noFill/>
                </a:ln>
                <a:solidFill>
                  <a:prstClr val="black"/>
                </a:solidFill>
                <a:effectLst/>
                <a:uLnTx/>
                <a:uFillTx/>
                <a:latin typeface="Calibri"/>
                <a:ea typeface="+mn-ea"/>
                <a:cs typeface="+mn-cs"/>
              </a:rPr>
              <a:t>who works 40 hours in the full day care room with the younger children.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The Manager of the service is an ELC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Graduate not </a:t>
            </a:r>
            <a:r>
              <a:rPr kumimoji="0" lang="en-IE" sz="1400" b="0" i="0" u="none" strike="noStrike" kern="1200" cap="none" spc="0" normalizeH="0" baseline="0" noProof="0" dirty="0">
                <a:ln>
                  <a:noFill/>
                </a:ln>
                <a:solidFill>
                  <a:prstClr val="black"/>
                </a:solidFill>
                <a:effectLst/>
                <a:uLnTx/>
                <a:uFillTx/>
                <a:latin typeface="Calibri"/>
                <a:ea typeface="+mn-ea"/>
                <a:cs typeface="+mn-cs"/>
              </a:rPr>
              <a:t>in ratio Manager. However, the designated person in charge registered with Tusla is Joanne with the service Manager as the named person who can deputise for the purposes of the Tusla Registration. Therefore, in this instance, the service does not attract the Manager Premium under Core Funding.</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Tír na nÓg Crèche is a purpose built building in an urban setting in a rural county where the demand for places is high and operates waiting lists and currently has no spare capacity.  </a:t>
            </a:r>
            <a:endParaRPr kumimoji="0" lang="en-IE" sz="1400" b="0" i="0" u="none" strike="noStrike" kern="1200" cap="none" spc="0" normalizeH="0" baseline="0" noProof="0" dirty="0">
              <a:ln>
                <a:noFill/>
              </a:ln>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effectLst/>
                <a:uLnTx/>
                <a:uFillTx/>
                <a:latin typeface="Calibri"/>
                <a:ea typeface="+mn-ea"/>
                <a:cs typeface="+mn-cs"/>
              </a:rPr>
              <a:t>The FDC fee is €180 per week, which is a cost to parents </a:t>
            </a:r>
            <a:r>
              <a:rPr kumimoji="0" lang="en-IE" sz="1400" b="0" i="0" u="none" strike="noStrike" kern="1200" cap="none" spc="0" normalizeH="0" baseline="0" noProof="0" dirty="0" smtClean="0">
                <a:ln>
                  <a:noFill/>
                </a:ln>
                <a:effectLst/>
                <a:uLnTx/>
                <a:uFillTx/>
                <a:latin typeface="Calibri"/>
                <a:ea typeface="+mn-ea"/>
                <a:cs typeface="+mn-cs"/>
              </a:rPr>
              <a:t>with ECCE eligible children of €115.50 </a:t>
            </a:r>
            <a:r>
              <a:rPr kumimoji="0" lang="en-IE" sz="1400" b="0" i="0" u="none" strike="noStrike" kern="1200" cap="none" spc="0" normalizeH="0" baseline="0" noProof="0" dirty="0">
                <a:ln>
                  <a:noFill/>
                </a:ln>
                <a:effectLst/>
                <a:uLnTx/>
                <a:uFillTx/>
                <a:latin typeface="Calibri"/>
                <a:ea typeface="+mn-ea"/>
                <a:cs typeface="+mn-cs"/>
              </a:rPr>
              <a:t>per week during Term-Time (38 weeks</a:t>
            </a:r>
            <a:r>
              <a:rPr kumimoji="0" lang="en-IE" sz="1400" b="0" i="0" u="none" strike="noStrike" kern="1200" cap="none" spc="0" normalizeH="0" baseline="0" noProof="0" dirty="0" smtClean="0">
                <a:ln>
                  <a:noFill/>
                </a:ln>
                <a:effectLst/>
                <a:uLnTx/>
                <a:uFillTx/>
                <a:latin typeface="Calibri"/>
                <a:ea typeface="+mn-ea"/>
                <a:cs typeface="+mn-cs"/>
              </a:rPr>
              <a:t>)</a:t>
            </a:r>
            <a:r>
              <a:rPr kumimoji="0" lang="en-IE" sz="1400" b="0" i="0" u="none" strike="noStrike" kern="1200" cap="none" spc="0" normalizeH="0" noProof="0" dirty="0" smtClean="0">
                <a:ln>
                  <a:noFill/>
                </a:ln>
                <a:effectLst/>
                <a:uLnTx/>
                <a:uFillTx/>
                <a:latin typeface="Calibri"/>
                <a:ea typeface="+mn-ea"/>
                <a:cs typeface="+mn-cs"/>
              </a:rPr>
              <a:t> -</a:t>
            </a:r>
            <a:r>
              <a:rPr kumimoji="0" lang="en-IE" sz="1400" b="0" i="0" u="none" strike="noStrike" kern="1200" cap="none" spc="0" normalizeH="0" baseline="0" noProof="0" dirty="0" smtClean="0">
                <a:ln>
                  <a:noFill/>
                </a:ln>
                <a:effectLst/>
                <a:uLnTx/>
                <a:uFillTx/>
                <a:latin typeface="Calibri"/>
                <a:ea typeface="+mn-ea"/>
                <a:cs typeface="+mn-cs"/>
              </a:rPr>
              <a:t> this is €180 less €64.50 which is minimum reduction required under ECCE giving a parent co-payment of €115.50.</a:t>
            </a:r>
            <a:r>
              <a:rPr kumimoji="0" lang="en-IE" sz="1400" b="0" i="0" u="none" strike="noStrike" kern="1200" cap="none" spc="0" normalizeH="0" noProof="0" dirty="0" smtClean="0">
                <a:ln>
                  <a:noFill/>
                </a:ln>
                <a:effectLst/>
                <a:uLnTx/>
                <a:uFillTx/>
                <a:latin typeface="Calibri"/>
                <a:ea typeface="+mn-ea"/>
                <a:cs typeface="+mn-cs"/>
              </a:rPr>
              <a:t> </a:t>
            </a:r>
            <a:r>
              <a:rPr lang="en-IE" sz="1400" dirty="0" smtClean="0">
                <a:latin typeface="Calibri"/>
              </a:rPr>
              <a:t>The out of term fee for these children is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t>
            </a:r>
            <a:r>
              <a:rPr kumimoji="0" lang="en-IE" sz="1400" b="0" i="0" u="none" strike="noStrike" kern="1200" cap="none" spc="0" normalizeH="0" baseline="0" noProof="0" dirty="0">
                <a:ln>
                  <a:noFill/>
                </a:ln>
                <a:solidFill>
                  <a:prstClr val="black"/>
                </a:solidFill>
                <a:effectLst/>
                <a:uLnTx/>
                <a:uFillTx/>
                <a:latin typeface="Calibri"/>
                <a:ea typeface="+mn-ea"/>
                <a:cs typeface="+mn-cs"/>
              </a:rPr>
              <a:t>180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t>
            </a:r>
            <a:r>
              <a:rPr kumimoji="0" lang="en-IE" sz="1400" b="0" i="0" u="none" strike="noStrike" kern="1200" cap="none" spc="0" normalizeH="0" baseline="0" noProof="0" dirty="0">
                <a:ln>
                  <a:noFill/>
                </a:ln>
                <a:solidFill>
                  <a:prstClr val="black"/>
                </a:solidFill>
                <a:effectLst/>
                <a:uLnTx/>
                <a:uFillTx/>
                <a:latin typeface="Calibri"/>
                <a:ea typeface="+mn-ea"/>
                <a:cs typeface="+mn-cs"/>
              </a:rPr>
              <a:t>12 weeks).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The </a:t>
            </a:r>
            <a:r>
              <a:rPr kumimoji="0" lang="en-IE" sz="1400" b="0" i="0" u="none" strike="noStrike" kern="1200" cap="none" spc="0" normalizeH="0" baseline="0" noProof="0" dirty="0">
                <a:ln>
                  <a:noFill/>
                </a:ln>
                <a:solidFill>
                  <a:prstClr val="black"/>
                </a:solidFill>
                <a:effectLst/>
                <a:uLnTx/>
                <a:uFillTx/>
                <a:latin typeface="Calibri"/>
                <a:ea typeface="+mn-ea"/>
                <a:cs typeface="+mn-cs"/>
              </a:rPr>
              <a:t>fee for the SAC is €75 per week and this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includes </a:t>
            </a:r>
            <a:r>
              <a:rPr kumimoji="0" lang="en-IE" sz="1400" b="0" i="0" u="none" strike="noStrike" kern="1200" cap="none" spc="0" normalizeH="0" baseline="0" noProof="0" dirty="0">
                <a:ln>
                  <a:noFill/>
                </a:ln>
                <a:solidFill>
                  <a:prstClr val="black"/>
                </a:solidFill>
                <a:effectLst/>
                <a:uLnTx/>
                <a:uFillTx/>
                <a:latin typeface="Calibri"/>
                <a:ea typeface="+mn-ea"/>
                <a:cs typeface="+mn-cs"/>
              </a:rPr>
              <a:t>the breakfast club and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school </a:t>
            </a:r>
            <a:r>
              <a:rPr kumimoji="0" lang="en-IE" sz="1400" b="0" i="0" u="none" strike="noStrike" kern="1200" cap="none" spc="0" normalizeH="0" baseline="0" noProof="0" dirty="0">
                <a:ln>
                  <a:noFill/>
                </a:ln>
                <a:solidFill>
                  <a:prstClr val="black"/>
                </a:solidFill>
                <a:effectLst/>
                <a:uLnTx/>
                <a:uFillTx/>
                <a:latin typeface="Calibri"/>
                <a:ea typeface="+mn-ea"/>
                <a:cs typeface="+mn-cs"/>
              </a:rPr>
              <a:t>drop off and collection.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In September 2022, when Tír na nÓg is signed up to Core Funding they will also have signed a contract to deliver the National Childcare Scheme (NCS) and will also actively encourage parents to seek support under the NCS.</a:t>
            </a:r>
          </a:p>
        </p:txBody>
      </p:sp>
    </p:spTree>
    <p:extLst>
      <p:ext uri="{BB962C8B-B14F-4D97-AF65-F5344CB8AC3E}">
        <p14:creationId xmlns:p14="http://schemas.microsoft.com/office/powerpoint/2010/main" val="11365303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smtClean="0"/>
              <a:t>Tír na nÓg</a:t>
            </a:r>
            <a:endParaRPr lang="en-IE"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8" name="Table 7"/>
          <p:cNvGraphicFramePr>
            <a:graphicFrameLocks noGrp="1"/>
          </p:cNvGraphicFramePr>
          <p:nvPr>
            <p:extLst/>
          </p:nvPr>
        </p:nvGraphicFramePr>
        <p:xfrm>
          <a:off x="2135561" y="1916832"/>
          <a:ext cx="7625252" cy="4034886"/>
        </p:xfrm>
        <a:graphic>
          <a:graphicData uri="http://schemas.openxmlformats.org/drawingml/2006/table">
            <a:tbl>
              <a:tblPr/>
              <a:tblGrid>
                <a:gridCol w="1059310">
                  <a:extLst>
                    <a:ext uri="{9D8B030D-6E8A-4147-A177-3AD203B41FA5}">
                      <a16:colId xmlns:a16="http://schemas.microsoft.com/office/drawing/2014/main" val="2084813079"/>
                    </a:ext>
                  </a:extLst>
                </a:gridCol>
                <a:gridCol w="648119">
                  <a:extLst>
                    <a:ext uri="{9D8B030D-6E8A-4147-A177-3AD203B41FA5}">
                      <a16:colId xmlns:a16="http://schemas.microsoft.com/office/drawing/2014/main" val="3854499225"/>
                    </a:ext>
                  </a:extLst>
                </a:gridCol>
                <a:gridCol w="458080">
                  <a:extLst>
                    <a:ext uri="{9D8B030D-6E8A-4147-A177-3AD203B41FA5}">
                      <a16:colId xmlns:a16="http://schemas.microsoft.com/office/drawing/2014/main" val="1905841217"/>
                    </a:ext>
                  </a:extLst>
                </a:gridCol>
                <a:gridCol w="458080">
                  <a:extLst>
                    <a:ext uri="{9D8B030D-6E8A-4147-A177-3AD203B41FA5}">
                      <a16:colId xmlns:a16="http://schemas.microsoft.com/office/drawing/2014/main" val="1620033027"/>
                    </a:ext>
                  </a:extLst>
                </a:gridCol>
                <a:gridCol w="1143774">
                  <a:extLst>
                    <a:ext uri="{9D8B030D-6E8A-4147-A177-3AD203B41FA5}">
                      <a16:colId xmlns:a16="http://schemas.microsoft.com/office/drawing/2014/main" val="2800313819"/>
                    </a:ext>
                  </a:extLst>
                </a:gridCol>
                <a:gridCol w="1143774">
                  <a:extLst>
                    <a:ext uri="{9D8B030D-6E8A-4147-A177-3AD203B41FA5}">
                      <a16:colId xmlns:a16="http://schemas.microsoft.com/office/drawing/2014/main" val="1736283061"/>
                    </a:ext>
                  </a:extLst>
                </a:gridCol>
                <a:gridCol w="781594">
                  <a:extLst>
                    <a:ext uri="{9D8B030D-6E8A-4147-A177-3AD203B41FA5}">
                      <a16:colId xmlns:a16="http://schemas.microsoft.com/office/drawing/2014/main" val="4194972793"/>
                    </a:ext>
                  </a:extLst>
                </a:gridCol>
                <a:gridCol w="679961">
                  <a:extLst>
                    <a:ext uri="{9D8B030D-6E8A-4147-A177-3AD203B41FA5}">
                      <a16:colId xmlns:a16="http://schemas.microsoft.com/office/drawing/2014/main" val="1124725595"/>
                    </a:ext>
                  </a:extLst>
                </a:gridCol>
                <a:gridCol w="679961">
                  <a:extLst>
                    <a:ext uri="{9D8B030D-6E8A-4147-A177-3AD203B41FA5}">
                      <a16:colId xmlns:a16="http://schemas.microsoft.com/office/drawing/2014/main" val="281677289"/>
                    </a:ext>
                  </a:extLst>
                </a:gridCol>
                <a:gridCol w="572599">
                  <a:extLst>
                    <a:ext uri="{9D8B030D-6E8A-4147-A177-3AD203B41FA5}">
                      <a16:colId xmlns:a16="http://schemas.microsoft.com/office/drawing/2014/main" val="1237346310"/>
                    </a:ext>
                  </a:extLst>
                </a:gridCol>
              </a:tblGrid>
              <a:tr h="277269">
                <a:tc gridSpan="10">
                  <a:txBody>
                    <a:bodyPr/>
                    <a:lstStyle/>
                    <a:p>
                      <a:pPr algn="ctr" fontAlgn="ctr"/>
                      <a:r>
                        <a:rPr lang="en-IE" sz="1000" b="0" i="0" u="none" strike="noStrike" dirty="0" err="1" smtClean="0">
                          <a:solidFill>
                            <a:srgbClr val="FFFFFF"/>
                          </a:solidFill>
                          <a:effectLst/>
                          <a:latin typeface="Calibri" panose="020F0502020204030204" pitchFamily="34" charset="0"/>
                        </a:rPr>
                        <a:t>TÍr</a:t>
                      </a:r>
                      <a:r>
                        <a:rPr lang="en-IE" sz="1000" b="0" i="0" u="none" strike="noStrike" dirty="0" smtClean="0">
                          <a:solidFill>
                            <a:srgbClr val="FFFFFF"/>
                          </a:solidFill>
                          <a:effectLst/>
                          <a:latin typeface="Calibri" panose="020F0502020204030204" pitchFamily="34" charset="0"/>
                        </a:rPr>
                        <a:t> </a:t>
                      </a:r>
                      <a:r>
                        <a:rPr lang="en-IE" sz="1000" b="0" i="0" u="none" strike="noStrike" dirty="0" err="1" smtClean="0">
                          <a:solidFill>
                            <a:srgbClr val="FFFFFF"/>
                          </a:solidFill>
                          <a:effectLst/>
                          <a:latin typeface="Calibri" panose="020F0502020204030204" pitchFamily="34" charset="0"/>
                        </a:rPr>
                        <a:t>na</a:t>
                      </a:r>
                      <a:r>
                        <a:rPr lang="en-IE" sz="1000" b="0" i="0" u="none" strike="noStrike" dirty="0" smtClean="0">
                          <a:solidFill>
                            <a:srgbClr val="FFFFFF"/>
                          </a:solidFill>
                          <a:effectLst/>
                          <a:latin typeface="Calibri" panose="020F0502020204030204" pitchFamily="34" charset="0"/>
                        </a:rPr>
                        <a:t> </a:t>
                      </a:r>
                      <a:r>
                        <a:rPr lang="en-IE" sz="1000" b="0" i="0" u="none" strike="noStrike" dirty="0" err="1" smtClean="0">
                          <a:solidFill>
                            <a:srgbClr val="FFFFFF"/>
                          </a:solidFill>
                          <a:effectLst/>
                          <a:latin typeface="Calibri" panose="020F0502020204030204" pitchFamily="34" charset="0"/>
                        </a:rPr>
                        <a:t>nÓg</a:t>
                      </a:r>
                      <a:endParaRPr lang="en-IE" sz="1000" b="0" i="0" u="none" strike="noStrike" dirty="0">
                        <a:solidFill>
                          <a:srgbClr val="FFFFFF"/>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a:noFill/>
                    </a:lnR>
                    <a:lnT>
                      <a:noFill/>
                    </a:lnT>
                    <a:lnB>
                      <a:noFill/>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52333489"/>
                  </a:ext>
                </a:extLst>
              </a:tr>
              <a:tr h="277269">
                <a:tc gridSpan="10">
                  <a:txBody>
                    <a:bodyPr/>
                    <a:lstStyle/>
                    <a:p>
                      <a:pPr algn="ctr" fontAlgn="ctr"/>
                      <a:r>
                        <a:rPr lang="en-IE" sz="1000" b="0" i="0" u="none" strike="noStrike" dirty="0">
                          <a:solidFill>
                            <a:srgbClr val="FFFFFF"/>
                          </a:solidFill>
                          <a:effectLst/>
                          <a:latin typeface="Calibri" panose="020F0502020204030204" pitchFamily="34" charset="0"/>
                        </a:rPr>
                        <a:t>LTD Company</a:t>
                      </a:r>
                    </a:p>
                  </a:txBody>
                  <a:tcPr marL="5435" marR="5435" marT="5435" marB="0" anchor="ctr">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450798221"/>
                  </a:ext>
                </a:extLst>
              </a:tr>
              <a:tr h="277269">
                <a:tc>
                  <a:txBody>
                    <a:bodyPr/>
                    <a:lstStyle/>
                    <a:p>
                      <a:pPr algn="l" fontAlgn="b"/>
                      <a:r>
                        <a:rPr lang="en-IE" sz="1000" b="0" i="0" u="none" strike="noStrike">
                          <a:solidFill>
                            <a:srgbClr val="000000"/>
                          </a:solidFill>
                          <a:effectLst/>
                          <a:latin typeface="Calibri" panose="020F0502020204030204" pitchFamily="34" charset="0"/>
                        </a:rPr>
                        <a:t>Type</a:t>
                      </a:r>
                    </a:p>
                  </a:txBody>
                  <a:tcPr marL="5435" marR="5435" marT="54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algn="ctr" fontAlgn="ctr"/>
                      <a:r>
                        <a:rPr lang="en-IE" sz="1000" b="0" i="0" u="none" strike="noStrike">
                          <a:solidFill>
                            <a:srgbClr val="000000"/>
                          </a:solidFill>
                          <a:effectLst/>
                          <a:latin typeface="Calibri" panose="020F0502020204030204" pitchFamily="34" charset="0"/>
                        </a:rPr>
                        <a:t>ECCE &amp; NCS Contracts</a:t>
                      </a:r>
                    </a:p>
                  </a:txBody>
                  <a:tcPr marL="5435" marR="5435" marT="54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685689518"/>
                  </a:ext>
                </a:extLst>
              </a:tr>
              <a:tr h="277269">
                <a:tc>
                  <a:txBody>
                    <a:bodyPr/>
                    <a:lstStyle/>
                    <a:p>
                      <a:pPr algn="l" fontAlgn="b"/>
                      <a:r>
                        <a:rPr lang="en-IE" sz="1000" b="0" i="0" u="none" strike="noStrike" dirty="0">
                          <a:solidFill>
                            <a:srgbClr val="000000"/>
                          </a:solidFill>
                          <a:effectLst/>
                          <a:latin typeface="Calibri" panose="020F0502020204030204" pitchFamily="34" charset="0"/>
                        </a:rPr>
                        <a:t>Number of Rooms</a:t>
                      </a:r>
                    </a:p>
                  </a:txBody>
                  <a:tcPr marL="5435" marR="5435" marT="543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algn="ctr" fontAlgn="ctr"/>
                      <a:r>
                        <a:rPr lang="en-IE" sz="1000" b="0" i="0" u="none" strike="noStrike" dirty="0">
                          <a:solidFill>
                            <a:srgbClr val="000000"/>
                          </a:solidFill>
                          <a:effectLst/>
                          <a:latin typeface="Calibri" panose="020F0502020204030204" pitchFamily="34" charset="0"/>
                        </a:rPr>
                        <a:t>4</a:t>
                      </a:r>
                    </a:p>
                  </a:txBody>
                  <a:tcPr marL="5435" marR="5435" marT="54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800180212"/>
                  </a:ext>
                </a:extLst>
              </a:tr>
              <a:tr h="277269">
                <a:tc>
                  <a:txBody>
                    <a:bodyPr/>
                    <a:lstStyle/>
                    <a:p>
                      <a:pPr algn="ctr" fontAlgn="ctr"/>
                      <a:endParaRPr lang="en-IE" sz="1000" b="0" i="0" u="none" strike="noStrike" dirty="0">
                        <a:solidFill>
                          <a:srgbClr val="FFFFFF"/>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IE" sz="1000" b="0" i="0" u="none" strike="noStrike" dirty="0" smtClean="0">
                          <a:solidFill>
                            <a:srgbClr val="FFFFFF"/>
                          </a:solidFill>
                          <a:effectLst/>
                          <a:latin typeface="Calibri" panose="020F0502020204030204" pitchFamily="34" charset="0"/>
                        </a:rPr>
                        <a:t>Room 1</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endParaRPr lang="en-IE"/>
                    </a:p>
                  </a:txBody>
                  <a:tcPr/>
                </a:tc>
                <a:tc>
                  <a:txBody>
                    <a:bodyPr/>
                    <a:lstStyle/>
                    <a:p>
                      <a:pPr algn="ctr" fontAlgn="ctr"/>
                      <a:r>
                        <a:rPr lang="en-IE" sz="1000" b="0" i="0" u="none" strike="noStrike" dirty="0">
                          <a:solidFill>
                            <a:srgbClr val="FFFFFF"/>
                          </a:solidFill>
                          <a:effectLst/>
                          <a:latin typeface="Calibri" panose="020F0502020204030204" pitchFamily="34" charset="0"/>
                        </a:rPr>
                        <a:t>Room 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000" b="0" i="0" u="none" strike="noStrike" dirty="0" smtClean="0">
                          <a:solidFill>
                            <a:srgbClr val="FFFFFF"/>
                          </a:solidFill>
                          <a:effectLst/>
                          <a:latin typeface="Calibri" panose="020F0502020204030204" pitchFamily="34" charset="0"/>
                        </a:rPr>
                        <a:t>2 a</a:t>
                      </a:r>
                      <a:endParaRPr lang="en-IE" sz="1000" b="0" i="0" u="none" strike="noStrike" dirty="0">
                        <a:solidFill>
                          <a:srgbClr val="FFFFFF"/>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a:r>
                        <a:rPr lang="en-IE" dirty="0" smtClean="0"/>
                        <a:t> </a:t>
                      </a:r>
                      <a:r>
                        <a:rPr lang="en-IE" dirty="0" smtClean="0">
                          <a:solidFill>
                            <a:schemeClr val="bg1"/>
                          </a:solidFill>
                        </a:rPr>
                        <a:t>Room 2 b</a:t>
                      </a:r>
                      <a:endParaRPr lang="en-IE" dirty="0">
                        <a:solidFill>
                          <a:schemeClr val="bg1"/>
                        </a:solidFill>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000" b="0" i="0" u="none" strike="noStrike" dirty="0">
                          <a:solidFill>
                            <a:srgbClr val="FFFFFF"/>
                          </a:solidFill>
                          <a:effectLst/>
                          <a:latin typeface="Calibri" panose="020F0502020204030204" pitchFamily="34" charset="0"/>
                        </a:rPr>
                        <a:t>Room 3</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gridSpan="2">
                  <a:txBody>
                    <a:bodyPr/>
                    <a:lstStyle/>
                    <a:p>
                      <a:pPr algn="ctr" fontAlgn="ctr"/>
                      <a:r>
                        <a:rPr lang="en-IE" sz="1000" b="0" i="0" u="none" strike="noStrike" dirty="0">
                          <a:solidFill>
                            <a:srgbClr val="FFFFFF"/>
                          </a:solidFill>
                          <a:effectLst/>
                          <a:latin typeface="Calibri" panose="020F0502020204030204" pitchFamily="34" charset="0"/>
                        </a:rPr>
                        <a:t>Room 4</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765895793"/>
                  </a:ext>
                </a:extLst>
              </a:tr>
              <a:tr h="277269">
                <a:tc>
                  <a:txBody>
                    <a:bodyPr/>
                    <a:lstStyle/>
                    <a:p>
                      <a:pPr algn="l" fontAlgn="b"/>
                      <a:r>
                        <a:rPr lang="en-IE" sz="1000" b="0" i="0" u="none" strike="noStrike">
                          <a:solidFill>
                            <a:srgbClr val="000000"/>
                          </a:solidFill>
                          <a:effectLst/>
                          <a:latin typeface="Calibri" panose="020F0502020204030204" pitchFamily="34" charset="0"/>
                        </a:rPr>
                        <a:t>Staff </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000" b="0" i="0" u="none" strike="noStrike" dirty="0">
                          <a:solidFill>
                            <a:srgbClr val="000000"/>
                          </a:solidFill>
                          <a:effectLst/>
                          <a:latin typeface="Calibri" panose="020F0502020204030204" pitchFamily="34" charset="0"/>
                        </a:rPr>
                        <a:t>4</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000" b="0" i="0" u="none" strike="noStrike" dirty="0">
                          <a:solidFill>
                            <a:srgbClr val="000000"/>
                          </a:solidFill>
                          <a:effectLst/>
                          <a:latin typeface="Calibri" panose="020F0502020204030204" pitchFamily="34" charset="0"/>
                        </a:rPr>
                        <a:t>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2</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2</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dirty="0" smtClean="0">
                          <a:solidFill>
                            <a:srgbClr val="000000"/>
                          </a:solidFill>
                          <a:effectLst/>
                          <a:latin typeface="Calibri" panose="020F0502020204030204" pitchFamily="34" charset="0"/>
                        </a:rPr>
                        <a:t>2</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4724450"/>
                  </a:ext>
                </a:extLst>
              </a:tr>
              <a:tr h="277269">
                <a:tc>
                  <a:txBody>
                    <a:bodyPr/>
                    <a:lstStyle/>
                    <a:p>
                      <a:pPr algn="l" fontAlgn="b"/>
                      <a:r>
                        <a:rPr lang="en-IE" sz="1000" b="0" i="0" u="none" strike="noStrike" dirty="0" smtClean="0">
                          <a:solidFill>
                            <a:srgbClr val="000000"/>
                          </a:solidFill>
                          <a:effectLst/>
                          <a:latin typeface="Calibri" panose="020F0502020204030204" pitchFamily="34" charset="0"/>
                        </a:rPr>
                        <a:t>ELC Manager</a:t>
                      </a:r>
                      <a:endParaRPr lang="en-IE" sz="1000" b="0" i="0" u="none" strike="noStrike" dirty="0">
                        <a:solidFill>
                          <a:srgbClr val="000000"/>
                        </a:solidFill>
                        <a:effectLst/>
                        <a:latin typeface="Calibri" panose="020F0502020204030204" pitchFamily="34" charset="0"/>
                      </a:endParaRP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042915"/>
                  </a:ext>
                </a:extLst>
              </a:tr>
              <a:tr h="277269">
                <a:tc>
                  <a:txBody>
                    <a:bodyPr/>
                    <a:lstStyle/>
                    <a:p>
                      <a:pPr algn="l" fontAlgn="b"/>
                      <a:r>
                        <a:rPr lang="en-IE" sz="1000" b="0" i="0" u="none" strike="noStrike" dirty="0">
                          <a:solidFill>
                            <a:srgbClr val="000000"/>
                          </a:solidFill>
                          <a:effectLst/>
                          <a:latin typeface="Calibri" panose="020F0502020204030204" pitchFamily="34" charset="0"/>
                        </a:rPr>
                        <a:t>ELC Graduate</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a:solidFill>
                            <a:srgbClr val="000000"/>
                          </a:solidFill>
                          <a:effectLst/>
                          <a:latin typeface="Calibri" panose="020F0502020204030204" pitchFamily="34" charset="0"/>
                        </a:rPr>
                        <a:t>1</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0</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0</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0</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dirty="0" smtClean="0">
                          <a:solidFill>
                            <a:srgbClr val="000000"/>
                          </a:solidFill>
                          <a:effectLst/>
                          <a:latin typeface="Calibri" panose="020F0502020204030204" pitchFamily="34" charset="0"/>
                        </a:rPr>
                        <a:t>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340331"/>
                  </a:ext>
                </a:extLst>
              </a:tr>
              <a:tr h="315549">
                <a:tc>
                  <a:txBody>
                    <a:bodyPr/>
                    <a:lstStyle/>
                    <a:p>
                      <a:pPr algn="l" fontAlgn="b"/>
                      <a:r>
                        <a:rPr lang="en-IE" sz="1000" b="0" i="0" u="none" strike="noStrike">
                          <a:solidFill>
                            <a:srgbClr val="000000"/>
                          </a:solidFill>
                          <a:effectLst/>
                          <a:latin typeface="Calibri" panose="020F0502020204030204" pitchFamily="34" charset="0"/>
                        </a:rPr>
                        <a:t>Sessions</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000" b="0" i="0" u="none" strike="noStrike" dirty="0">
                          <a:solidFill>
                            <a:srgbClr val="000000"/>
                          </a:solidFill>
                          <a:effectLst/>
                          <a:latin typeface="Calibri" panose="020F0502020204030204" pitchFamily="34" charset="0"/>
                        </a:rPr>
                        <a:t>Full  </a:t>
                      </a:r>
                      <a:r>
                        <a:rPr lang="en-IE" sz="1000" b="0" i="0" u="none" strike="noStrike" dirty="0" smtClean="0">
                          <a:solidFill>
                            <a:srgbClr val="000000"/>
                          </a:solidFill>
                          <a:effectLst/>
                          <a:latin typeface="Calibri" panose="020F0502020204030204" pitchFamily="34" charset="0"/>
                        </a:rPr>
                        <a:t>Day</a:t>
                      </a:r>
                      <a:r>
                        <a:rPr lang="en-IE" sz="1000" b="0" i="0" u="none" strike="noStrike" dirty="0">
                          <a:solidFill>
                            <a:srgbClr val="000000"/>
                          </a:solidFill>
                          <a:effectLst/>
                          <a:latin typeface="Calibri" panose="020F0502020204030204" pitchFamily="34" charset="0"/>
                        </a:rPr>
                        <a:t> </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pPr algn="ctr" fontAlgn="ct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Sessional Pre-School</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Full day</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Full  Day</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Sessional </a:t>
                      </a:r>
                      <a:r>
                        <a:rPr lang="en-IE" sz="1000" b="0" i="0" u="none" strike="noStrike" dirty="0">
                          <a:solidFill>
                            <a:srgbClr val="000000"/>
                          </a:solidFill>
                          <a:effectLst/>
                          <a:latin typeface="Calibri" panose="020F0502020204030204" pitchFamily="34" charset="0"/>
                        </a:rPr>
                        <a:t>Pre-School</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a:solidFill>
                            <a:srgbClr val="000000"/>
                          </a:solidFill>
                          <a:effectLst/>
                          <a:latin typeface="Calibri" panose="020F0502020204030204" pitchFamily="34" charset="0"/>
                        </a:rPr>
                        <a:t>Part-time</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10106822"/>
                  </a:ext>
                </a:extLst>
              </a:tr>
              <a:tr h="277269">
                <a:tc>
                  <a:txBody>
                    <a:bodyPr/>
                    <a:lstStyle/>
                    <a:p>
                      <a:pPr algn="l" fontAlgn="b"/>
                      <a:r>
                        <a:rPr lang="en-IE" sz="1000" b="0" i="0" u="none" strike="noStrike">
                          <a:solidFill>
                            <a:srgbClr val="000000"/>
                          </a:solidFill>
                          <a:effectLst/>
                          <a:latin typeface="Calibri" panose="020F0502020204030204" pitchFamily="34" charset="0"/>
                        </a:rPr>
                        <a:t>Hours per  week</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dirty="0" smtClean="0">
                          <a:solidFill>
                            <a:srgbClr val="000000"/>
                          </a:solidFill>
                          <a:effectLst/>
                          <a:latin typeface="Calibri" panose="020F0502020204030204" pitchFamily="34" charset="0"/>
                        </a:rPr>
                        <a:t>40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a:txBody>
                    <a:bodyPr/>
                    <a:lstStyle/>
                    <a:p>
                      <a:pPr algn="ctr" fontAlgn="ctr"/>
                      <a:r>
                        <a:rPr lang="en-IE" sz="1000" b="0" i="0" u="none" strike="noStrike" dirty="0" smtClean="0">
                          <a:solidFill>
                            <a:srgbClr val="000000"/>
                          </a:solidFill>
                          <a:effectLst/>
                          <a:latin typeface="Calibri" panose="020F0502020204030204" pitchFamily="34" charset="0"/>
                        </a:rPr>
                        <a:t>10</a:t>
                      </a:r>
                      <a:r>
                        <a:rPr lang="en-IE" sz="1000" b="0" i="0" u="none" strike="noStrike" dirty="0">
                          <a:solidFill>
                            <a:srgbClr val="000000"/>
                          </a:solidFill>
                          <a:effectLst/>
                          <a:latin typeface="Calibri" panose="020F0502020204030204" pitchFamily="34" charset="0"/>
                        </a:rPr>
                        <a:t> </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15</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25</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40</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15</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dirty="0" smtClean="0">
                          <a:solidFill>
                            <a:srgbClr val="000000"/>
                          </a:solidFill>
                          <a:effectLst/>
                          <a:latin typeface="Calibri" panose="020F0502020204030204" pitchFamily="34" charset="0"/>
                        </a:rPr>
                        <a:t>25</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1594851495"/>
                  </a:ext>
                </a:extLst>
              </a:tr>
              <a:tr h="277269">
                <a:tc>
                  <a:txBody>
                    <a:bodyPr/>
                    <a:lstStyle/>
                    <a:p>
                      <a:pPr algn="l" fontAlgn="b"/>
                      <a:r>
                        <a:rPr lang="en-IE" sz="1000" b="0" i="0" u="none" strike="noStrike">
                          <a:solidFill>
                            <a:srgbClr val="000000"/>
                          </a:solidFill>
                          <a:effectLst/>
                          <a:latin typeface="Calibri" panose="020F0502020204030204" pitchFamily="34" charset="0"/>
                        </a:rPr>
                        <a:t>Weeks per year</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a:solidFill>
                            <a:srgbClr val="000000"/>
                          </a:solidFill>
                          <a:effectLst/>
                          <a:latin typeface="Calibri" panose="020F0502020204030204" pitchFamily="34" charset="0"/>
                        </a:rPr>
                        <a:t>51</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a:txBody>
                    <a:bodyPr/>
                    <a:lstStyle/>
                    <a:p>
                      <a:pPr algn="ctr" fontAlgn="ctr"/>
                      <a:r>
                        <a:rPr lang="en-IE" sz="1000" b="0" i="0" u="none" strike="noStrike" dirty="0">
                          <a:solidFill>
                            <a:srgbClr val="000000"/>
                          </a:solidFill>
                          <a:effectLst/>
                          <a:latin typeface="Calibri" panose="020F0502020204030204" pitchFamily="34" charset="0"/>
                        </a:rPr>
                        <a:t> </a:t>
                      </a:r>
                      <a:r>
                        <a:rPr lang="en-IE" sz="1000" b="0" i="0" u="none" strike="noStrike" dirty="0" smtClean="0">
                          <a:solidFill>
                            <a:srgbClr val="000000"/>
                          </a:solidFill>
                          <a:effectLst/>
                          <a:latin typeface="Calibri" panose="020F0502020204030204" pitchFamily="34" charset="0"/>
                        </a:rPr>
                        <a:t>51</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38</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38</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13</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38</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E" sz="1000" b="0" i="0" u="none" strike="noStrike">
                          <a:solidFill>
                            <a:srgbClr val="000000"/>
                          </a:solidFill>
                          <a:effectLst/>
                          <a:latin typeface="Calibri" panose="020F0502020204030204" pitchFamily="34" charset="0"/>
                        </a:rPr>
                        <a:t>38</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3979159307"/>
                  </a:ext>
                </a:extLst>
              </a:tr>
              <a:tr h="315549">
                <a:tc>
                  <a:txBody>
                    <a:bodyPr/>
                    <a:lstStyle/>
                    <a:p>
                      <a:pPr algn="l" fontAlgn="b"/>
                      <a:r>
                        <a:rPr lang="en-IE" sz="1000" b="0" i="0" u="none" strike="noStrike">
                          <a:solidFill>
                            <a:srgbClr val="000000"/>
                          </a:solidFill>
                          <a:effectLst/>
                          <a:latin typeface="Calibri" panose="020F0502020204030204" pitchFamily="34" charset="0"/>
                        </a:rPr>
                        <a:t>Age Range</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under 1 years</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1-2  years</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2-3 years</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2.5 </a:t>
                      </a:r>
                      <a:r>
                        <a:rPr lang="en-IE" sz="1000" b="0" i="0" u="none" strike="noStrike" dirty="0" err="1">
                          <a:solidFill>
                            <a:srgbClr val="000000"/>
                          </a:solidFill>
                          <a:effectLst/>
                          <a:latin typeface="Calibri" panose="020F0502020204030204" pitchFamily="34" charset="0"/>
                        </a:rPr>
                        <a:t>yrs</a:t>
                      </a:r>
                      <a:r>
                        <a:rPr lang="en-IE" sz="1000" b="0" i="0" u="none" strike="noStrike" dirty="0">
                          <a:solidFill>
                            <a:srgbClr val="000000"/>
                          </a:solidFill>
                          <a:effectLst/>
                          <a:latin typeface="Calibri" panose="020F0502020204030204" pitchFamily="34" charset="0"/>
                        </a:rPr>
                        <a:t> to 6 </a:t>
                      </a:r>
                      <a:r>
                        <a:rPr lang="en-IE" sz="1000" b="0" i="0" u="none" strike="noStrike" dirty="0" err="1">
                          <a:solidFill>
                            <a:srgbClr val="000000"/>
                          </a:solidFill>
                          <a:effectLst/>
                          <a:latin typeface="Calibri" panose="020F0502020204030204" pitchFamily="34" charset="0"/>
                        </a:rPr>
                        <a:t>yrs</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3-6</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3 </a:t>
                      </a:r>
                      <a:r>
                        <a:rPr lang="en-IE" sz="1000" b="0" i="0" u="none" strike="noStrike" dirty="0" err="1">
                          <a:solidFill>
                            <a:srgbClr val="000000"/>
                          </a:solidFill>
                          <a:effectLst/>
                          <a:latin typeface="Calibri" panose="020F0502020204030204" pitchFamily="34" charset="0"/>
                        </a:rPr>
                        <a:t>yrs</a:t>
                      </a:r>
                      <a:r>
                        <a:rPr lang="en-IE" sz="1000" b="0" i="0" u="none" strike="noStrike" dirty="0">
                          <a:solidFill>
                            <a:srgbClr val="000000"/>
                          </a:solidFill>
                          <a:effectLst/>
                          <a:latin typeface="Calibri" panose="020F0502020204030204" pitchFamily="34" charset="0"/>
                        </a:rPr>
                        <a:t> to 6 </a:t>
                      </a:r>
                      <a:r>
                        <a:rPr lang="en-IE" sz="1000" b="0" i="0" u="none" strike="noStrike" dirty="0" err="1">
                          <a:solidFill>
                            <a:srgbClr val="000000"/>
                          </a:solidFill>
                          <a:effectLst/>
                          <a:latin typeface="Calibri" panose="020F0502020204030204" pitchFamily="34" charset="0"/>
                        </a:rPr>
                        <a:t>yrs</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2.5 yrs to 6 yrs</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SAC</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SAC</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758772"/>
                  </a:ext>
                </a:extLst>
              </a:tr>
              <a:tr h="315549">
                <a:tc>
                  <a:txBody>
                    <a:bodyPr/>
                    <a:lstStyle/>
                    <a:p>
                      <a:pPr algn="l" fontAlgn="b"/>
                      <a:r>
                        <a:rPr lang="en-IE" sz="1000" b="0" i="0" u="none" strike="noStrike">
                          <a:solidFill>
                            <a:srgbClr val="000000"/>
                          </a:solidFill>
                          <a:effectLst/>
                          <a:latin typeface="Calibri" panose="020F0502020204030204" pitchFamily="34" charset="0"/>
                        </a:rPr>
                        <a:t>Number of Child Places</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3</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5</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12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22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16</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16</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22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12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12</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6577430"/>
                  </a:ext>
                </a:extLst>
              </a:tr>
              <a:tr h="315549">
                <a:tc>
                  <a:txBody>
                    <a:bodyPr/>
                    <a:lstStyle/>
                    <a:p>
                      <a:pPr algn="ctr" fontAlgn="b"/>
                      <a:r>
                        <a:rPr lang="en-IE" sz="1000" b="0" i="0" u="none" strike="noStrike" dirty="0">
                          <a:solidFill>
                            <a:srgbClr val="000000"/>
                          </a:solidFill>
                          <a:effectLst/>
                          <a:latin typeface="Calibri" panose="020F0502020204030204" pitchFamily="34" charset="0"/>
                        </a:rPr>
                        <a:t> </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a:r>
                        <a:rPr lang="en-IE" dirty="0" smtClean="0"/>
                        <a:t>8 to 6 pm</a:t>
                      </a:r>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IE"/>
                    </a:p>
                  </a:txBody>
                  <a:tcPr/>
                </a:tc>
                <a:tc hMerge="1">
                  <a:txBody>
                    <a:bodyPr/>
                    <a:lstStyle/>
                    <a:p>
                      <a:endParaRPr lang="en-IE" dirty="0"/>
                    </a:p>
                  </a:txBody>
                  <a:tcPr marL="5435" marR="5435" marT="543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EEBF5"/>
                    </a:solidFill>
                  </a:tcPr>
                </a:tc>
                <a:tc>
                  <a:txBody>
                    <a:bodyPr/>
                    <a:lstStyle/>
                    <a:p>
                      <a:pPr algn="ctr" fontAlgn="ctr"/>
                      <a:r>
                        <a:rPr lang="en-IE" sz="1000" b="0" i="0" u="none" strike="noStrike" dirty="0">
                          <a:solidFill>
                            <a:srgbClr val="000000"/>
                          </a:solidFill>
                          <a:effectLst/>
                          <a:latin typeface="Calibri" panose="020F0502020204030204" pitchFamily="34" charset="0"/>
                        </a:rPr>
                        <a:t>9 to 12pm</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12pm to 6pm</a:t>
                      </a:r>
                      <a:endParaRPr lang="en-IE" sz="1000" b="0" i="0" u="none" strike="noStrike" dirty="0">
                        <a:solidFill>
                          <a:srgbClr val="000000"/>
                        </a:solidFill>
                        <a:effectLst/>
                        <a:latin typeface="Calibri" panose="020F0502020204030204" pitchFamily="34" charset="0"/>
                      </a:endParaRP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smtClean="0">
                          <a:solidFill>
                            <a:srgbClr val="000000"/>
                          </a:solidFill>
                          <a:effectLst/>
                          <a:latin typeface="Calibri" panose="020F0502020204030204" pitchFamily="34" charset="0"/>
                        </a:rPr>
                        <a:t>9am </a:t>
                      </a:r>
                      <a:r>
                        <a:rPr lang="en-IE" sz="1000" b="0" i="0" u="none" strike="noStrike" dirty="0">
                          <a:solidFill>
                            <a:srgbClr val="000000"/>
                          </a:solidFill>
                          <a:effectLst/>
                          <a:latin typeface="Calibri" panose="020F0502020204030204" pitchFamily="34" charset="0"/>
                        </a:rPr>
                        <a:t>to 6pm</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a:solidFill>
                            <a:srgbClr val="000000"/>
                          </a:solidFill>
                          <a:effectLst/>
                          <a:latin typeface="Calibri" panose="020F0502020204030204" pitchFamily="34" charset="0"/>
                        </a:rPr>
                        <a:t>9 to 12pm</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8am to 9am</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000" b="0" i="0" u="none" strike="noStrike" dirty="0">
                          <a:solidFill>
                            <a:srgbClr val="000000"/>
                          </a:solidFill>
                          <a:effectLst/>
                          <a:latin typeface="Calibri" panose="020F0502020204030204" pitchFamily="34" charset="0"/>
                        </a:rPr>
                        <a:t>2pm to 6pm</a:t>
                      </a:r>
                    </a:p>
                  </a:txBody>
                  <a:tcPr marL="5435" marR="5435" marT="54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04491"/>
                  </a:ext>
                </a:extLst>
              </a:tr>
            </a:tbl>
          </a:graphicData>
        </a:graphic>
      </p:graphicFrame>
    </p:spTree>
    <p:extLst>
      <p:ext uri="{BB962C8B-B14F-4D97-AF65-F5344CB8AC3E}">
        <p14:creationId xmlns:p14="http://schemas.microsoft.com/office/powerpoint/2010/main" val="24520646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smtClean="0"/>
              <a:t>Tír na nÓg</a:t>
            </a:r>
            <a:endParaRPr lang="en-IE"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TextBox 4"/>
          <p:cNvSpPr txBox="1"/>
          <p:nvPr/>
        </p:nvSpPr>
        <p:spPr>
          <a:xfrm>
            <a:off x="4038600" y="5285999"/>
            <a:ext cx="3138628" cy="369332"/>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a:ln>
                  <a:noFill/>
                </a:ln>
                <a:solidFill>
                  <a:prstClr val="white"/>
                </a:solidFill>
                <a:effectLst/>
                <a:uLnTx/>
                <a:uFillTx/>
                <a:latin typeface="Calibri"/>
                <a:ea typeface="+mn-ea"/>
                <a:cs typeface="+mn-cs"/>
              </a:rPr>
              <a:t>Increase </a:t>
            </a:r>
            <a:r>
              <a:rPr kumimoji="0" lang="en-IE" sz="1800" b="0" i="0" u="none" strike="noStrike" kern="1200" cap="none" spc="0" normalizeH="0" baseline="0" noProof="0" dirty="0" smtClean="0">
                <a:ln>
                  <a:noFill/>
                </a:ln>
                <a:solidFill>
                  <a:prstClr val="white"/>
                </a:solidFill>
                <a:effectLst/>
                <a:uLnTx/>
                <a:uFillTx/>
                <a:latin typeface="Calibri"/>
                <a:ea typeface="+mn-ea"/>
                <a:cs typeface="+mn-cs"/>
              </a:rPr>
              <a:t>		€97,275.69 </a:t>
            </a:r>
            <a:endParaRPr kumimoji="0" lang="en-I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TextBox 9"/>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0" cap="none" spc="0" normalizeH="0" baseline="0" noProof="0" dirty="0" smtClean="0">
                <a:ln>
                  <a:noFill/>
                </a:ln>
                <a:solidFill>
                  <a:prstClr val="black"/>
                </a:solidFill>
                <a:effectLst/>
                <a:uLnTx/>
                <a:uFillTx/>
                <a:latin typeface="Calibri"/>
                <a:ea typeface="+mn-ea"/>
                <a:cs typeface="+mn-cs"/>
              </a:rPr>
              <a:t>*The ECCE new contract value is based on the assumption that registrations will remain the same as this programme year.</a:t>
            </a:r>
            <a:endParaRPr kumimoji="0" lang="en-IE" sz="1800" b="0" i="0" u="none" strike="noStrike" kern="0" cap="none" spc="0" normalizeH="0" baseline="0" noProof="0" dirty="0">
              <a:ln>
                <a:noFill/>
              </a:ln>
              <a:solidFill>
                <a:prstClr val="black"/>
              </a:solidFill>
              <a:effectLst/>
              <a:uLnTx/>
              <a:uFillTx/>
              <a:latin typeface="Calibri"/>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2185718927"/>
              </p:ext>
            </p:extLst>
          </p:nvPr>
        </p:nvGraphicFramePr>
        <p:xfrm>
          <a:off x="311654" y="1488248"/>
          <a:ext cx="4774542" cy="3515360"/>
        </p:xfrm>
        <a:graphic>
          <a:graphicData uri="http://schemas.openxmlformats.org/drawingml/2006/table">
            <a:tbl>
              <a:tblPr/>
              <a:tblGrid>
                <a:gridCol w="2194976">
                  <a:extLst>
                    <a:ext uri="{9D8B030D-6E8A-4147-A177-3AD203B41FA5}">
                      <a16:colId xmlns:a16="http://schemas.microsoft.com/office/drawing/2014/main" val="1128819585"/>
                    </a:ext>
                  </a:extLst>
                </a:gridCol>
                <a:gridCol w="1538359">
                  <a:extLst>
                    <a:ext uri="{9D8B030D-6E8A-4147-A177-3AD203B41FA5}">
                      <a16:colId xmlns:a16="http://schemas.microsoft.com/office/drawing/2014/main" val="2369725569"/>
                    </a:ext>
                  </a:extLst>
                </a:gridCol>
                <a:gridCol w="1041207">
                  <a:extLst>
                    <a:ext uri="{9D8B030D-6E8A-4147-A177-3AD203B41FA5}">
                      <a16:colId xmlns:a16="http://schemas.microsoft.com/office/drawing/2014/main" val="2271785397"/>
                    </a:ext>
                  </a:extLst>
                </a:gridCol>
              </a:tblGrid>
              <a:tr h="184150">
                <a:tc>
                  <a:txBody>
                    <a:bodyPr/>
                    <a:lstStyle/>
                    <a:p>
                      <a:pPr algn="l" fontAlgn="b"/>
                      <a:r>
                        <a:rPr lang="en-IE" sz="1400" b="0" i="0" u="none" strike="noStrike" dirty="0">
                          <a:solidFill>
                            <a:srgbClr val="000000"/>
                          </a:solidFill>
                          <a:effectLst/>
                          <a:latin typeface="Calibri" panose="020F0502020204030204" pitchFamily="34" charset="0"/>
                        </a:rPr>
                        <a:t>Name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gridSpan="2">
                  <a:txBody>
                    <a:bodyPr/>
                    <a:lstStyle/>
                    <a:p>
                      <a:pPr algn="ctr" fontAlgn="ctr"/>
                      <a:r>
                        <a:rPr lang="en-IE" sz="1400" b="1" i="0" u="none" strike="noStrike">
                          <a:solidFill>
                            <a:srgbClr val="000000"/>
                          </a:solidFill>
                          <a:effectLst/>
                          <a:latin typeface="Calibri" panose="020F0502020204030204" pitchFamily="34" charset="0"/>
                        </a:rPr>
                        <a:t>Tír na nÓg</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hMerge="1">
                  <a:txBody>
                    <a:bodyPr/>
                    <a:lstStyle/>
                    <a:p>
                      <a:endParaRPr lang="en-IE"/>
                    </a:p>
                  </a:txBody>
                  <a:tcPr/>
                </a:tc>
                <a:extLst>
                  <a:ext uri="{0D108BD9-81ED-4DB2-BD59-A6C34878D82A}">
                    <a16:rowId xmlns:a16="http://schemas.microsoft.com/office/drawing/2014/main" val="4195340554"/>
                  </a:ext>
                </a:extLst>
              </a:tr>
              <a:tr h="184150">
                <a:tc>
                  <a:txBody>
                    <a:bodyPr/>
                    <a:lstStyle/>
                    <a:p>
                      <a:pPr algn="l" fontAlgn="b"/>
                      <a:r>
                        <a:rPr lang="en-IE" sz="1400" b="0" i="0" u="none" strike="noStrike" dirty="0">
                          <a:solidFill>
                            <a:srgbClr val="000000"/>
                          </a:solidFill>
                          <a:effectLst/>
                          <a:latin typeface="Calibri" panose="020F0502020204030204" pitchFamily="34" charset="0"/>
                        </a:rPr>
                        <a:t>Type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a:solidFill>
                            <a:srgbClr val="000000"/>
                          </a:solidFill>
                          <a:effectLst/>
                          <a:latin typeface="Calibri" panose="020F0502020204030204" pitchFamily="34" charset="0"/>
                        </a:rPr>
                        <a:t>LTD/Employer</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E"/>
                    </a:p>
                  </a:txBody>
                  <a:tcPr/>
                </a:tc>
                <a:extLst>
                  <a:ext uri="{0D108BD9-81ED-4DB2-BD59-A6C34878D82A}">
                    <a16:rowId xmlns:a16="http://schemas.microsoft.com/office/drawing/2014/main" val="3184325122"/>
                  </a:ext>
                </a:extLst>
              </a:tr>
              <a:tr h="184150">
                <a:tc>
                  <a:txBody>
                    <a:bodyPr/>
                    <a:lstStyle/>
                    <a:p>
                      <a:pPr algn="l" fontAlgn="b"/>
                      <a:r>
                        <a:rPr lang="en-IE" sz="1400" b="0" i="0" u="none" strike="noStrike" dirty="0">
                          <a:solidFill>
                            <a:srgbClr val="000000"/>
                          </a:solidFill>
                          <a:effectLst/>
                          <a:latin typeface="Calibri" panose="020F0502020204030204" pitchFamily="34" charset="0"/>
                        </a:rPr>
                        <a:t>Contracts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ECCE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NCS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6751525"/>
                  </a:ext>
                </a:extLst>
              </a:tr>
              <a:tr h="184150">
                <a:tc>
                  <a:txBody>
                    <a:bodyPr/>
                    <a:lstStyle/>
                    <a:p>
                      <a:pPr algn="l" fontAlgn="b"/>
                      <a:r>
                        <a:rPr lang="en-IE" sz="1400" b="0" i="0" u="none" strike="noStrike" dirty="0">
                          <a:solidFill>
                            <a:srgbClr val="000000"/>
                          </a:solidFill>
                          <a:effectLst/>
                          <a:latin typeface="Calibri" panose="020F0502020204030204" pitchFamily="34" charset="0"/>
                        </a:rPr>
                        <a:t>Number of Registrations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FFFFFF"/>
                          </a:solidFill>
                          <a:effectLst/>
                          <a:latin typeface="Calibri" panose="020F0502020204030204" pitchFamily="34" charset="0"/>
                        </a:rPr>
                        <a:t>44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a:solidFill>
                            <a:srgbClr val="000000"/>
                          </a:solidFill>
                          <a:effectLst/>
                          <a:latin typeface="Calibri" panose="020F0502020204030204" pitchFamily="34" charset="0"/>
                        </a:rPr>
                        <a:t>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6395414"/>
                  </a:ext>
                </a:extLst>
              </a:tr>
              <a:tr h="184150">
                <a:tc>
                  <a:txBody>
                    <a:bodyPr/>
                    <a:lstStyle/>
                    <a:p>
                      <a:pPr algn="l" fontAlgn="b"/>
                      <a:r>
                        <a:rPr lang="en-IE" sz="1400" b="0" i="0" u="none" strike="noStrike" dirty="0">
                          <a:solidFill>
                            <a:srgbClr val="FFFFFF"/>
                          </a:solidFill>
                          <a:effectLst/>
                          <a:latin typeface="Calibri" panose="020F0502020204030204" pitchFamily="34" charset="0"/>
                        </a:rPr>
                        <a:t>Value of Contract</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dirty="0">
                          <a:solidFill>
                            <a:srgbClr val="FFFFFF"/>
                          </a:solidFill>
                          <a:effectLst/>
                          <a:latin typeface="Calibri" panose="020F0502020204030204" pitchFamily="34" charset="0"/>
                        </a:rPr>
                        <a:t>€107,844.00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769712"/>
                  </a:ext>
                </a:extLst>
              </a:tr>
              <a:tr h="184150">
                <a:tc>
                  <a:txBody>
                    <a:bodyPr/>
                    <a:lstStyle/>
                    <a:p>
                      <a:pPr algn="l" fontAlgn="b"/>
                      <a:r>
                        <a:rPr lang="en-IE" sz="1400" b="0" i="0" u="none" strike="noStrike" dirty="0">
                          <a:solidFill>
                            <a:srgbClr val="000000"/>
                          </a:solidFill>
                          <a:effectLst/>
                          <a:latin typeface="Calibri" panose="020F0502020204030204" pitchFamily="34" charset="0"/>
                        </a:rPr>
                        <a:t>Higher Cap</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9445110"/>
                  </a:ext>
                </a:extLst>
              </a:tr>
              <a:tr h="184150">
                <a:tc>
                  <a:txBody>
                    <a:bodyPr/>
                    <a:lstStyle/>
                    <a:p>
                      <a:pPr algn="l" fontAlgn="b"/>
                      <a:r>
                        <a:rPr lang="en-IE" sz="1400" b="0" i="0" u="none" strike="noStrike" dirty="0">
                          <a:solidFill>
                            <a:srgbClr val="FFFFFF"/>
                          </a:solidFill>
                          <a:effectLst/>
                          <a:latin typeface="Calibri" panose="020F0502020204030204" pitchFamily="34" charset="0"/>
                        </a:rPr>
                        <a:t>PSP</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FFFFFF"/>
                          </a:solidFill>
                          <a:effectLst/>
                          <a:latin typeface="Calibri" panose="020F0502020204030204" pitchFamily="34" charset="0"/>
                        </a:rPr>
                        <a:t>€4,857.60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6736810"/>
                  </a:ext>
                </a:extLst>
              </a:tr>
              <a:tr h="184150">
                <a:tc>
                  <a:txBody>
                    <a:bodyPr/>
                    <a:lstStyle/>
                    <a:p>
                      <a:pPr algn="l" fontAlgn="b"/>
                      <a:r>
                        <a:rPr lang="en-IE" sz="1400" b="0" i="0" u="none" strike="noStrike" dirty="0">
                          <a:solidFill>
                            <a:srgbClr val="000000"/>
                          </a:solidFill>
                          <a:effectLst/>
                          <a:latin typeface="Calibri" panose="020F0502020204030204" pitchFamily="34" charset="0"/>
                        </a:rPr>
                        <a:t> </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9094814"/>
                  </a:ext>
                </a:extLst>
              </a:tr>
              <a:tr h="184150">
                <a:tc>
                  <a:txBody>
                    <a:bodyPr/>
                    <a:lstStyle/>
                    <a:p>
                      <a:pPr algn="l" fontAlgn="b"/>
                      <a:r>
                        <a:rPr lang="en-IE" sz="1400" b="0" i="0" u="none" strike="noStrike" dirty="0">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a:solidFill>
                            <a:srgbClr val="FFFFFF"/>
                          </a:solidFill>
                          <a:effectLst/>
                          <a:latin typeface="Calibri" panose="020F0502020204030204" pitchFamily="34" charset="0"/>
                        </a:rPr>
                        <a:t>€112,701.60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6533255"/>
                  </a:ext>
                </a:extLst>
              </a:tr>
              <a:tr h="184150">
                <a:tc>
                  <a:txBody>
                    <a:bodyPr/>
                    <a:lstStyle/>
                    <a:p>
                      <a:pPr algn="l" fontAlgn="b"/>
                      <a:r>
                        <a:rPr lang="en-IE" sz="1400" b="0" i="0" u="none" strike="noStrike">
                          <a:solidFill>
                            <a:srgbClr val="000000"/>
                          </a:solidFill>
                          <a:effectLst/>
                          <a:latin typeface="Calibri" panose="020F0502020204030204" pitchFamily="34" charset="0"/>
                        </a:rPr>
                        <a:t>Total DCEDIY</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a:solidFill>
                            <a:srgbClr val="FFFFFF"/>
                          </a:solidFill>
                          <a:effectLst/>
                          <a:latin typeface="Calibri" panose="020F0502020204030204" pitchFamily="34" charset="0"/>
                        </a:rPr>
                        <a:t>€112,701.60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tc hMerge="1">
                  <a:txBody>
                    <a:bodyPr/>
                    <a:lstStyle/>
                    <a:p>
                      <a:endParaRPr lang="en-IE"/>
                    </a:p>
                  </a:txBody>
                  <a:tcPr/>
                </a:tc>
                <a:extLst>
                  <a:ext uri="{0D108BD9-81ED-4DB2-BD59-A6C34878D82A}">
                    <a16:rowId xmlns:a16="http://schemas.microsoft.com/office/drawing/2014/main" val="125284892"/>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a:solidFill>
                          <a:srgbClr val="FFFFFF"/>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a:solidFill>
                          <a:srgbClr val="FFFFFF"/>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198777"/>
                  </a:ext>
                </a:extLst>
              </a:tr>
              <a:tr h="184150">
                <a:tc>
                  <a:txBody>
                    <a:bodyPr/>
                    <a:lstStyle/>
                    <a:p>
                      <a:pPr algn="l" fontAlgn="b"/>
                      <a:r>
                        <a:rPr lang="en-IE" sz="1400" b="0" i="0" u="none" strike="noStrike" dirty="0">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FDC</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€221,040.00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41270"/>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chemeClr val="tx1"/>
                          </a:solidFill>
                          <a:effectLst/>
                          <a:latin typeface="Calibri" panose="020F0502020204030204" pitchFamily="34" charset="0"/>
                        </a:rPr>
                        <a:t>FDC less ECCE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chemeClr val="tx1"/>
                          </a:solidFill>
                          <a:effectLst/>
                          <a:latin typeface="Calibri" panose="020F0502020204030204" pitchFamily="34" charset="0"/>
                        </a:rPr>
                        <a:t>€70,224.00</a:t>
                      </a:r>
                      <a:endParaRPr lang="en-IE" sz="1400" b="0" i="0" u="none" strike="noStrike" dirty="0">
                        <a:solidFill>
                          <a:schemeClr val="tx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3794588"/>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SAC</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€34,200.00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0397013"/>
                  </a:ext>
                </a:extLst>
              </a:tr>
              <a:tr h="184150">
                <a:tc>
                  <a:txBody>
                    <a:bodyPr/>
                    <a:lstStyle/>
                    <a:p>
                      <a:pPr algn="l" fontAlgn="b"/>
                      <a:r>
                        <a:rPr lang="en-IE" sz="1400" b="0" i="0" u="none" strike="noStrike">
                          <a:solidFill>
                            <a:srgbClr val="000000"/>
                          </a:solidFill>
                          <a:effectLst/>
                          <a:latin typeface="Calibri" panose="020F0502020204030204" pitchFamily="34" charset="0"/>
                        </a:rPr>
                        <a:t>Total 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400" b="0" i="0" u="none" strike="noStrike" dirty="0" smtClean="0">
                          <a:solidFill>
                            <a:srgbClr val="FFFFFF"/>
                          </a:solidFill>
                          <a:effectLst/>
                          <a:latin typeface="Calibri" panose="020F0502020204030204" pitchFamily="34" charset="0"/>
                        </a:rPr>
                        <a:t>€325,464.00</a:t>
                      </a:r>
                      <a:endParaRPr lang="en-IE" sz="1400" b="0" i="0" u="none" strike="noStrike" dirty="0">
                        <a:solidFill>
                          <a:srgbClr val="FFFFFF"/>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62B7"/>
                    </a:solidFill>
                  </a:tcPr>
                </a:tc>
                <a:tc hMerge="1">
                  <a:txBody>
                    <a:bodyPr/>
                    <a:lstStyle/>
                    <a:p>
                      <a:endParaRPr lang="en-IE"/>
                    </a:p>
                  </a:txBody>
                  <a:tcPr/>
                </a:tc>
                <a:extLst>
                  <a:ext uri="{0D108BD9-81ED-4DB2-BD59-A6C34878D82A}">
                    <a16:rowId xmlns:a16="http://schemas.microsoft.com/office/drawing/2014/main" val="3854088003"/>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Current Income</a:t>
                      </a:r>
                    </a:p>
                  </a:txBody>
                  <a:tcPr marL="6350" marR="6350" marT="6350" marB="0" anchor="b">
                    <a:lnL>
                      <a:noFill/>
                    </a:lnL>
                    <a:lnR>
                      <a:noFill/>
                    </a:lnR>
                    <a:lnT w="12700" cap="flat" cmpd="sng" algn="ctr">
                      <a:solidFill>
                        <a:schemeClr val="tx1"/>
                      </a:solidFill>
                      <a:prstDash val="solid"/>
                      <a:round/>
                      <a:headEnd type="none" w="med" len="med"/>
                      <a:tailEnd type="none" w="med" len="med"/>
                    </a:lnT>
                    <a:lnB>
                      <a:noFill/>
                    </a:lnB>
                    <a:solidFill>
                      <a:srgbClr val="5AA2AE"/>
                    </a:solidFill>
                  </a:tcPr>
                </a:tc>
                <a:tc gridSpan="2">
                  <a:txBody>
                    <a:bodyPr/>
                    <a:lstStyle/>
                    <a:p>
                      <a:pPr algn="ctr" fontAlgn="ctr"/>
                      <a:r>
                        <a:rPr lang="en-IE" sz="1400" b="0" i="0" u="none" strike="noStrike" dirty="0" smtClean="0">
                          <a:solidFill>
                            <a:srgbClr val="FFFFFF"/>
                          </a:solidFill>
                          <a:effectLst/>
                          <a:latin typeface="Calibri" panose="020F0502020204030204" pitchFamily="34" charset="0"/>
                        </a:rPr>
                        <a:t>€438,165.60</a:t>
                      </a:r>
                      <a:endParaRPr lang="en-IE" sz="1400" b="0" i="0" u="none" strike="noStrike" dirty="0">
                        <a:solidFill>
                          <a:srgbClr val="FFFFFF"/>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a:noFill/>
                    </a:lnB>
                    <a:solidFill>
                      <a:srgbClr val="5AA2AE"/>
                    </a:solidFill>
                  </a:tcPr>
                </a:tc>
                <a:tc hMerge="1">
                  <a:txBody>
                    <a:bodyPr/>
                    <a:lstStyle/>
                    <a:p>
                      <a:endParaRPr lang="en-IE"/>
                    </a:p>
                  </a:txBody>
                  <a:tcPr/>
                </a:tc>
                <a:extLst>
                  <a:ext uri="{0D108BD9-81ED-4DB2-BD59-A6C34878D82A}">
                    <a16:rowId xmlns:a16="http://schemas.microsoft.com/office/drawing/2014/main" val="2450002476"/>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650190230"/>
              </p:ext>
            </p:extLst>
          </p:nvPr>
        </p:nvGraphicFramePr>
        <p:xfrm>
          <a:off x="8153400" y="1488248"/>
          <a:ext cx="3782969" cy="3196699"/>
        </p:xfrm>
        <a:graphic>
          <a:graphicData uri="http://schemas.openxmlformats.org/drawingml/2006/table">
            <a:tbl>
              <a:tblPr/>
              <a:tblGrid>
                <a:gridCol w="1844198">
                  <a:extLst>
                    <a:ext uri="{9D8B030D-6E8A-4147-A177-3AD203B41FA5}">
                      <a16:colId xmlns:a16="http://schemas.microsoft.com/office/drawing/2014/main" val="2035249479"/>
                    </a:ext>
                  </a:extLst>
                </a:gridCol>
                <a:gridCol w="1938771">
                  <a:extLst>
                    <a:ext uri="{9D8B030D-6E8A-4147-A177-3AD203B41FA5}">
                      <a16:colId xmlns:a16="http://schemas.microsoft.com/office/drawing/2014/main" val="3241580962"/>
                    </a:ext>
                  </a:extLst>
                </a:gridCol>
              </a:tblGrid>
              <a:tr h="232374">
                <a:tc gridSpan="2">
                  <a:txBody>
                    <a:bodyPr/>
                    <a:lstStyle/>
                    <a:p>
                      <a:pPr algn="ctr" fontAlgn="ctr"/>
                      <a:r>
                        <a:rPr lang="en-IE" sz="1400" b="0" i="0" u="none" strike="noStrike" dirty="0" smtClean="0">
                          <a:solidFill>
                            <a:srgbClr val="000000"/>
                          </a:solidFill>
                          <a:effectLst/>
                          <a:latin typeface="Calibri" panose="020F0502020204030204" pitchFamily="34" charset="0"/>
                        </a:rPr>
                        <a:t>New </a:t>
                      </a:r>
                      <a:r>
                        <a:rPr lang="en-IE" sz="1400" b="0" i="0" u="none" strike="noStrike" dirty="0">
                          <a:solidFill>
                            <a:srgbClr val="000000"/>
                          </a:solidFill>
                          <a:effectLst/>
                          <a:latin typeface="Calibri" panose="020F0502020204030204" pitchFamily="34" charset="0"/>
                        </a:rPr>
                        <a:t>Funding</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hMerge="1">
                  <a:txBody>
                    <a:bodyPr/>
                    <a:lstStyle/>
                    <a:p>
                      <a:endParaRPr lang="en-IE"/>
                    </a:p>
                  </a:txBody>
                  <a:tcPr/>
                </a:tc>
                <a:extLst>
                  <a:ext uri="{0D108BD9-81ED-4DB2-BD59-A6C34878D82A}">
                    <a16:rowId xmlns:a16="http://schemas.microsoft.com/office/drawing/2014/main" val="2802082738"/>
                  </a:ext>
                </a:extLst>
              </a:tr>
              <a:tr h="228025">
                <a:tc>
                  <a:txBody>
                    <a:bodyPr/>
                    <a:lstStyle/>
                    <a:p>
                      <a:pPr algn="l" fontAlgn="b"/>
                      <a:r>
                        <a:rPr lang="en-IE" sz="1400" b="0" i="0" u="none" strike="noStrike" dirty="0">
                          <a:solidFill>
                            <a:srgbClr val="000000"/>
                          </a:solidFill>
                          <a:effectLst/>
                          <a:latin typeface="Calibri" panose="020F0502020204030204" pitchFamily="34" charset="0"/>
                        </a:rPr>
                        <a:t>Room </a:t>
                      </a:r>
                      <a:r>
                        <a:rPr lang="en-IE" sz="1400" b="0" i="0" u="none" strike="noStrike" dirty="0" smtClean="0">
                          <a:solidFill>
                            <a:srgbClr val="000000"/>
                          </a:solidFill>
                          <a:effectLst/>
                          <a:latin typeface="Calibri" panose="020F0502020204030204" pitchFamily="34" charset="0"/>
                        </a:rPr>
                        <a:t>1 (40hrs)</a:t>
                      </a:r>
                      <a:endParaRPr lang="en-IE" sz="1400" b="0" i="0" u="none" strike="noStrike" dirty="0">
                        <a:solidFill>
                          <a:srgbClr val="000000"/>
                        </a:solidFill>
                        <a:effectLst/>
                        <a:latin typeface="Calibri" panose="020F0502020204030204" pitchFamily="34" charset="0"/>
                      </a:endParaRP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€52,647.30</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9114898"/>
                  </a:ext>
                </a:extLst>
              </a:tr>
              <a:tr h="228025">
                <a:tc>
                  <a:txBody>
                    <a:bodyPr/>
                    <a:lstStyle/>
                    <a:p>
                      <a:pPr algn="l" fontAlgn="b"/>
                      <a:r>
                        <a:rPr lang="en-IE" sz="1400" b="0" i="0" u="none" strike="noStrike" dirty="0" smtClean="0">
                          <a:solidFill>
                            <a:srgbClr val="000000"/>
                          </a:solidFill>
                          <a:effectLst/>
                          <a:latin typeface="Calibri" panose="020F0502020204030204" pitchFamily="34" charset="0"/>
                        </a:rPr>
                        <a:t>Room 1 (10hrs)</a:t>
                      </a:r>
                      <a:endParaRPr lang="en-IE" sz="1400" b="0" i="0" u="none" strike="noStrike" dirty="0">
                        <a:solidFill>
                          <a:srgbClr val="000000"/>
                        </a:solidFill>
                        <a:effectLst/>
                        <a:latin typeface="Calibri" panose="020F0502020204030204" pitchFamily="34" charset="0"/>
                      </a:endParaRP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€10,897.43</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584368"/>
                  </a:ext>
                </a:extLst>
              </a:tr>
              <a:tr h="228025">
                <a:tc>
                  <a:txBody>
                    <a:bodyPr/>
                    <a:lstStyle/>
                    <a:p>
                      <a:pPr algn="l" fontAlgn="b"/>
                      <a:r>
                        <a:rPr lang="en-IE" sz="1400" b="0" i="0" u="none" strike="noStrike" dirty="0">
                          <a:solidFill>
                            <a:srgbClr val="000000"/>
                          </a:solidFill>
                          <a:effectLst/>
                          <a:latin typeface="Calibri" panose="020F0502020204030204" pitchFamily="34" charset="0"/>
                        </a:rPr>
                        <a:t>Room 2</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€8,138.46</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610474"/>
                  </a:ext>
                </a:extLst>
              </a:tr>
              <a:tr h="228025">
                <a:tc>
                  <a:txBody>
                    <a:bodyPr/>
                    <a:lstStyle/>
                    <a:p>
                      <a:pPr algn="l" fontAlgn="b"/>
                      <a:r>
                        <a:rPr lang="en-IE" sz="1400" b="0" i="0" u="none" strike="noStrike" dirty="0">
                          <a:solidFill>
                            <a:srgbClr val="000000"/>
                          </a:solidFill>
                          <a:effectLst/>
                          <a:latin typeface="Calibri" panose="020F0502020204030204" pitchFamily="34" charset="0"/>
                        </a:rPr>
                        <a:t>Room </a:t>
                      </a:r>
                      <a:r>
                        <a:rPr lang="en-IE" sz="1400" b="0" i="0" u="none" strike="noStrike" dirty="0" smtClean="0">
                          <a:solidFill>
                            <a:srgbClr val="000000"/>
                          </a:solidFill>
                          <a:effectLst/>
                          <a:latin typeface="Calibri" panose="020F0502020204030204" pitchFamily="34" charset="0"/>
                        </a:rPr>
                        <a:t>2 a</a:t>
                      </a:r>
                      <a:endParaRPr lang="en-IE" sz="1400" b="0" i="0" u="none" strike="noStrike" dirty="0">
                        <a:solidFill>
                          <a:srgbClr val="000000"/>
                        </a:solidFill>
                        <a:effectLst/>
                        <a:latin typeface="Calibri" panose="020F0502020204030204" pitchFamily="34" charset="0"/>
                      </a:endParaRP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€10,366.40</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9314567"/>
                  </a:ext>
                </a:extLst>
              </a:tr>
              <a:tr h="228025">
                <a:tc>
                  <a:txBody>
                    <a:bodyPr/>
                    <a:lstStyle/>
                    <a:p>
                      <a:pPr algn="l" fontAlgn="b"/>
                      <a:r>
                        <a:rPr lang="en-IE" sz="1400" b="0" i="0" u="none" strike="noStrike" dirty="0" smtClean="0">
                          <a:solidFill>
                            <a:srgbClr val="000000"/>
                          </a:solidFill>
                          <a:effectLst/>
                          <a:latin typeface="Calibri" panose="020F0502020204030204" pitchFamily="34" charset="0"/>
                        </a:rPr>
                        <a:t>Room 2 b</a:t>
                      </a:r>
                      <a:endParaRPr lang="en-IE" sz="1400" b="0" i="0" u="none" strike="noStrike" dirty="0">
                        <a:solidFill>
                          <a:srgbClr val="000000"/>
                        </a:solidFill>
                        <a:effectLst/>
                        <a:latin typeface="Calibri" panose="020F0502020204030204" pitchFamily="34" charset="0"/>
                      </a:endParaRP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€5,674.24</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408080"/>
                  </a:ext>
                </a:extLst>
              </a:tr>
              <a:tr h="228025">
                <a:tc>
                  <a:txBody>
                    <a:bodyPr/>
                    <a:lstStyle/>
                    <a:p>
                      <a:pPr algn="l" fontAlgn="b"/>
                      <a:r>
                        <a:rPr lang="en-IE" sz="1400" b="0" i="0" u="none" strike="noStrike" dirty="0">
                          <a:solidFill>
                            <a:srgbClr val="000000"/>
                          </a:solidFill>
                          <a:effectLst/>
                          <a:latin typeface="Calibri" panose="020F0502020204030204" pitchFamily="34" charset="0"/>
                        </a:rPr>
                        <a:t>Room 3</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€8,138.46</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865642"/>
                  </a:ext>
                </a:extLst>
              </a:tr>
              <a:tr h="228025">
                <a:tc>
                  <a:txBody>
                    <a:bodyPr/>
                    <a:lstStyle/>
                    <a:p>
                      <a:pPr algn="l" fontAlgn="b"/>
                      <a:r>
                        <a:rPr lang="en-IE" sz="1400" b="0" i="0" u="none" strike="noStrike">
                          <a:solidFill>
                            <a:srgbClr val="000000"/>
                          </a:solidFill>
                          <a:effectLst/>
                          <a:latin typeface="Calibri" panose="020F0502020204030204" pitchFamily="34" charset="0"/>
                        </a:rPr>
                        <a:t>Room 4</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€6,270.00</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056261"/>
                  </a:ext>
                </a:extLst>
              </a:tr>
              <a:tr h="228025">
                <a:tc>
                  <a:txBody>
                    <a:bodyPr/>
                    <a:lstStyle/>
                    <a:p>
                      <a:pPr algn="l" fontAlgn="b"/>
                      <a:r>
                        <a:rPr lang="en-IE" sz="1400" b="0" i="0" u="none" strike="noStrike" dirty="0">
                          <a:solidFill>
                            <a:srgbClr val="000000"/>
                          </a:solidFill>
                          <a:effectLst/>
                          <a:latin typeface="Calibri" panose="020F0502020204030204" pitchFamily="34" charset="0"/>
                        </a:rPr>
                        <a:t>Total Core Funding</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FFFFFF"/>
                          </a:solidFill>
                          <a:effectLst/>
                          <a:latin typeface="Calibri" panose="020F0502020204030204" pitchFamily="34" charset="0"/>
                        </a:rPr>
                        <a:t>€102,133.39</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2447086589"/>
                  </a:ext>
                </a:extLst>
              </a:tr>
              <a:tr h="228025">
                <a:tc>
                  <a:txBody>
                    <a:bodyPr/>
                    <a:lstStyle/>
                    <a:p>
                      <a:pPr algn="l" fontAlgn="b"/>
                      <a:endParaRPr lang="en-IE" sz="1400" b="0" i="0" u="none" strike="noStrike">
                        <a:solidFill>
                          <a:srgbClr val="000000"/>
                        </a:solidFill>
                        <a:effectLst/>
                        <a:latin typeface="Calibri" panose="020F0502020204030204" pitchFamily="34" charset="0"/>
                      </a:endParaRP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a:solidFill>
                          <a:srgbClr val="000000"/>
                        </a:solidFill>
                        <a:effectLst/>
                        <a:latin typeface="Calibri" panose="020F0502020204030204" pitchFamily="34" charset="0"/>
                      </a:endParaRP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2939547"/>
                  </a:ext>
                </a:extLst>
              </a:tr>
              <a:tr h="228025">
                <a:tc>
                  <a:txBody>
                    <a:bodyPr/>
                    <a:lstStyle/>
                    <a:p>
                      <a:pPr algn="l" fontAlgn="b"/>
                      <a:r>
                        <a:rPr lang="en-IE" sz="1400" b="0" i="0" u="none" strike="noStrike">
                          <a:solidFill>
                            <a:srgbClr val="000000"/>
                          </a:solidFill>
                          <a:effectLst/>
                          <a:latin typeface="Calibri" panose="020F0502020204030204" pitchFamily="34" charset="0"/>
                        </a:rPr>
                        <a:t>ECCE</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€107,844.00*</a:t>
                      </a:r>
                      <a:endParaRPr lang="en-IE" sz="1400" b="0" i="0" u="none" strike="noStrike" dirty="0">
                        <a:solidFill>
                          <a:srgbClr val="000000"/>
                        </a:solidFill>
                        <a:effectLst/>
                        <a:latin typeface="Calibri" panose="020F0502020204030204" pitchFamily="34" charset="0"/>
                      </a:endParaRP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5323856"/>
                  </a:ext>
                </a:extLst>
              </a:tr>
              <a:tr h="228025">
                <a:tc>
                  <a:txBody>
                    <a:bodyPr/>
                    <a:lstStyle/>
                    <a:p>
                      <a:pPr algn="l" fontAlgn="b"/>
                      <a:r>
                        <a:rPr lang="en-IE" sz="1400" b="0" i="0" u="none" strike="noStrike">
                          <a:solidFill>
                            <a:srgbClr val="FFFFFF"/>
                          </a:solidFill>
                          <a:effectLst/>
                          <a:latin typeface="Calibri" panose="020F0502020204030204" pitchFamily="34" charset="0"/>
                        </a:rPr>
                        <a:t>Total DCEDIY</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€209,977.29</a:t>
                      </a: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554883820"/>
                  </a:ext>
                </a:extLst>
              </a:tr>
              <a:tr h="228025">
                <a:tc>
                  <a:txBody>
                    <a:bodyPr/>
                    <a:lstStyle/>
                    <a:p>
                      <a:pPr algn="l" fontAlgn="b"/>
                      <a:r>
                        <a:rPr lang="en-IE" sz="1400" b="0" i="0" u="none" strike="noStrike">
                          <a:solidFill>
                            <a:srgbClr val="000000"/>
                          </a:solidFill>
                          <a:effectLst/>
                          <a:latin typeface="Calibri" panose="020F0502020204030204" pitchFamily="34" charset="0"/>
                        </a:rPr>
                        <a:t>Parents fees</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FFFFFF"/>
                          </a:solidFill>
                          <a:effectLst/>
                          <a:latin typeface="Calibri" panose="020F0502020204030204" pitchFamily="34" charset="0"/>
                        </a:rPr>
                        <a:t>€325,464.00</a:t>
                      </a:r>
                      <a:endParaRPr lang="en-IE" sz="1400" b="0" i="0" u="none" strike="noStrike" dirty="0">
                        <a:solidFill>
                          <a:srgbClr val="FFFFFF"/>
                        </a:solidFill>
                        <a:effectLst/>
                        <a:latin typeface="Calibri" panose="020F0502020204030204" pitchFamily="34" charset="0"/>
                      </a:endParaRPr>
                    </a:p>
                  </a:txBody>
                  <a:tcPr marL="7863" marR="7863" marT="78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2880879361"/>
                  </a:ext>
                </a:extLst>
              </a:tr>
              <a:tr h="228025">
                <a:tc>
                  <a:txBody>
                    <a:bodyPr/>
                    <a:lstStyle/>
                    <a:p>
                      <a:pPr algn="l" fontAlgn="b"/>
                      <a:r>
                        <a:rPr lang="en-IE" sz="1400" b="0" i="0" u="none" strike="noStrike">
                          <a:solidFill>
                            <a:srgbClr val="FFFFFF"/>
                          </a:solidFill>
                          <a:effectLst/>
                          <a:latin typeface="Calibri" panose="020F0502020204030204" pitchFamily="34" charset="0"/>
                        </a:rPr>
                        <a:t>Total</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400" b="0" i="0" u="none" strike="noStrike" dirty="0" smtClean="0">
                          <a:solidFill>
                            <a:srgbClr val="FFFFFF"/>
                          </a:solidFill>
                          <a:effectLst/>
                          <a:latin typeface="Calibri" panose="020F0502020204030204" pitchFamily="34" charset="0"/>
                        </a:rPr>
                        <a:t>€535,441.29</a:t>
                      </a:r>
                    </a:p>
                  </a:txBody>
                  <a:tcPr marL="7863" marR="7863" marT="78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719483471"/>
                  </a:ext>
                </a:extLst>
              </a:tr>
            </a:tbl>
          </a:graphicData>
        </a:graphic>
      </p:graphicFrame>
      <p:sp>
        <p:nvSpPr>
          <p:cNvPr id="12" name="Rounded Rectangular Callout 11"/>
          <p:cNvSpPr/>
          <p:nvPr/>
        </p:nvSpPr>
        <p:spPr>
          <a:xfrm>
            <a:off x="5175497" y="1609444"/>
            <a:ext cx="2888602" cy="1457295"/>
          </a:xfrm>
          <a:prstGeom prst="wedgeRoundRectCallout">
            <a:avLst/>
          </a:prstGeom>
          <a:ln w="57150">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lang="en-IE" sz="1200" dirty="0">
                <a:solidFill>
                  <a:prstClr val="black"/>
                </a:solidFill>
              </a:rPr>
              <a:t>Parents Fee Income remains the same in both years – 2 Assumptions:</a:t>
            </a:r>
          </a:p>
          <a:p>
            <a:pPr lvl="0">
              <a:defRPr/>
            </a:pPr>
            <a:r>
              <a:rPr lang="en-IE" sz="1200" dirty="0">
                <a:solidFill>
                  <a:prstClr val="black"/>
                </a:solidFill>
              </a:rPr>
              <a:t> 1 – Registration/Attendance levels remain static</a:t>
            </a:r>
          </a:p>
          <a:p>
            <a:pPr lvl="0">
              <a:defRPr/>
            </a:pPr>
            <a:r>
              <a:rPr lang="en-IE" sz="1200" dirty="0">
                <a:solidFill>
                  <a:prstClr val="black"/>
                </a:solidFill>
              </a:rPr>
              <a:t>2 – </a:t>
            </a:r>
            <a:r>
              <a:rPr lang="en-IE" sz="1200" dirty="0" smtClean="0">
                <a:solidFill>
                  <a:prstClr val="black"/>
                </a:solidFill>
              </a:rPr>
              <a:t>Tír na nÓg is </a:t>
            </a:r>
            <a:r>
              <a:rPr lang="en-IE" sz="1200" dirty="0">
                <a:solidFill>
                  <a:prstClr val="black"/>
                </a:solidFill>
              </a:rPr>
              <a:t>adhering to the Core Funding Requirement of a Fee Management System which in year 1 is a Fee Freeze</a:t>
            </a:r>
          </a:p>
        </p:txBody>
      </p:sp>
      <p:cxnSp>
        <p:nvCxnSpPr>
          <p:cNvPr id="13" name="Straight Arrow Connector 12"/>
          <p:cNvCxnSpPr/>
          <p:nvPr/>
        </p:nvCxnSpPr>
        <p:spPr>
          <a:xfrm flipV="1">
            <a:off x="5086196" y="3161654"/>
            <a:ext cx="663675" cy="1523293"/>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7254719" y="3121941"/>
            <a:ext cx="2606019" cy="1295076"/>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6866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Part time </a:t>
            </a:r>
            <a:r>
              <a:rPr lang="en-IE" sz="4800" dirty="0"/>
              <a:t>(</a:t>
            </a:r>
            <a:r>
              <a:rPr lang="en-IE" sz="4800" dirty="0" smtClean="0"/>
              <a:t>ECCE Only – Higher Capitation)</a:t>
            </a:r>
            <a:br>
              <a:rPr lang="en-IE" sz="4800" dirty="0" smtClean="0"/>
            </a:br>
            <a:r>
              <a:rPr lang="en-IE" sz="4800" dirty="0" smtClean="0"/>
              <a:t>1 </a:t>
            </a:r>
            <a:r>
              <a:rPr lang="en-IE" sz="4800" dirty="0"/>
              <a:t>ELC Qualified Adult </a:t>
            </a:r>
            <a:r>
              <a:rPr lang="en-IE" sz="4800" dirty="0" smtClean="0"/>
              <a:t>–  Capacity 11 </a:t>
            </a:r>
            <a:br>
              <a:rPr lang="en-IE" sz="4800" dirty="0" smtClean="0"/>
            </a:br>
            <a:r>
              <a:rPr lang="en-IE" sz="4800" dirty="0" smtClean="0"/>
              <a:t>Current Registrations -  11 ECCE Children</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6111955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Karen’s Montessori Academy</a:t>
            </a:r>
            <a:endParaRPr lang="en-IE" dirty="0"/>
          </a:p>
        </p:txBody>
      </p:sp>
      <p:sp>
        <p:nvSpPr>
          <p:cNvPr id="11" name="Rectangle 10"/>
          <p:cNvSpPr/>
          <p:nvPr/>
        </p:nvSpPr>
        <p:spPr>
          <a:xfrm>
            <a:off x="539729" y="1225689"/>
            <a:ext cx="10730657" cy="5586145"/>
          </a:xfrm>
          <a:prstGeom prst="rect">
            <a:avLst/>
          </a:prstGeom>
        </p:spPr>
        <p:txBody>
          <a:bodyPr wrap="square">
            <a:spAutoFit/>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Karen is a sole trader registered with Tusla as Part-Time service,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her service is </a:t>
            </a:r>
            <a:r>
              <a:rPr kumimoji="0" lang="en-IE" sz="1400" b="0" i="0" u="none" strike="noStrike" kern="1200" cap="none" spc="0" normalizeH="0" baseline="0" noProof="0" dirty="0">
                <a:ln>
                  <a:noFill/>
                </a:ln>
                <a:solidFill>
                  <a:prstClr val="black"/>
                </a:solidFill>
                <a:effectLst/>
                <a:uLnTx/>
                <a:uFillTx/>
                <a:latin typeface="Calibri"/>
                <a:ea typeface="+mn-ea"/>
                <a:cs typeface="+mn-cs"/>
              </a:rPr>
              <a:t>in a converted domestic dwelling in a built up residential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area.</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Karen offers the ECCE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programme</a:t>
            </a:r>
            <a:r>
              <a:rPr kumimoji="0" lang="en-IE" sz="1400" b="0" i="0" u="none" strike="noStrike" kern="1200" cap="none" spc="0" normalizeH="0" baseline="0" noProof="0" dirty="0">
                <a:ln>
                  <a:noFill/>
                </a:ln>
                <a:solidFill>
                  <a:prstClr val="black"/>
                </a:solidFill>
                <a:effectLst/>
                <a:uLnTx/>
                <a:uFillTx/>
                <a:latin typeface="Calibri"/>
                <a:ea typeface="+mn-ea"/>
                <a:cs typeface="+mn-cs"/>
              </a:rPr>
              <a:t>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in her 3 room service. </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The part-time fee for Karen’s 4 hour part-time service is €129.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Parents that avail of both Part Time and ECCE have a co-payment of €60 per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week as Karen</a:t>
            </a:r>
            <a:r>
              <a:rPr kumimoji="0" lang="en-IE" sz="1400" b="0" i="0" u="none" strike="noStrike" kern="1200" cap="none" spc="0" normalizeH="0" noProof="0" dirty="0" smtClean="0">
                <a:ln>
                  <a:noFill/>
                </a:ln>
                <a:solidFill>
                  <a:prstClr val="black"/>
                </a:solidFill>
                <a:effectLst/>
                <a:uLnTx/>
                <a:uFillTx/>
                <a:latin typeface="Calibri"/>
                <a:ea typeface="+mn-ea"/>
                <a:cs typeface="+mn-cs"/>
              </a:rPr>
              <a:t> passes on the full €69 ECCE subsidy to her parents (€64.50 is the requirement)</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Parents that opt for ECCE only do not pay a fee, however there is sufficient demand for the part-time service this year so the co-payment is being made by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all of the </a:t>
            </a:r>
            <a:r>
              <a:rPr kumimoji="0" lang="en-IE" sz="1400" b="0" i="0" u="none" strike="noStrike" kern="1200" cap="none" spc="0" normalizeH="0" baseline="0" noProof="0" dirty="0">
                <a:ln>
                  <a:noFill/>
                </a:ln>
                <a:solidFill>
                  <a:prstClr val="black"/>
                </a:solidFill>
                <a:effectLst/>
                <a:uLnTx/>
                <a:uFillTx/>
                <a:latin typeface="Calibri"/>
                <a:ea typeface="+mn-ea"/>
                <a:cs typeface="+mn-cs"/>
              </a:rPr>
              <a:t>parents.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Karen also operates Camps during Easter (2 weeks ) and July (3 weeks) as there is no ECCE subsidy for the camps the cost to parents whose children attend camps is €129 per week.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Karen is an ELC Graduate and as well as being the Manager of the service she is also the Lead Educator in one room and she employs two other ELC Graduate Lead Educators who run the other two rooms.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Karen </a:t>
            </a:r>
            <a:r>
              <a:rPr kumimoji="0" lang="en-IE" sz="1400" b="0" i="0" u="none" strike="noStrike" kern="1200" cap="none" spc="0" normalizeH="0" baseline="0" noProof="0" dirty="0">
                <a:ln>
                  <a:noFill/>
                </a:ln>
                <a:solidFill>
                  <a:prstClr val="black"/>
                </a:solidFill>
                <a:effectLst/>
                <a:uLnTx/>
                <a:uFillTx/>
                <a:latin typeface="Calibri"/>
                <a:ea typeface="+mn-ea"/>
                <a:cs typeface="+mn-cs"/>
              </a:rPr>
              <a:t>is the designated person in charge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as per the </a:t>
            </a:r>
            <a:r>
              <a:rPr kumimoji="0" lang="en-IE" sz="1400" b="0" i="0" u="none" strike="noStrike" kern="1200" cap="none" spc="0" normalizeH="0" baseline="0" noProof="0" dirty="0" err="1" smtClean="0">
                <a:ln>
                  <a:noFill/>
                </a:ln>
                <a:solidFill>
                  <a:prstClr val="black"/>
                </a:solidFill>
                <a:effectLst/>
                <a:uLnTx/>
                <a:uFillTx/>
                <a:latin typeface="Calibri"/>
                <a:ea typeface="+mn-ea"/>
                <a:cs typeface="+mn-cs"/>
              </a:rPr>
              <a:t>Tusla</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requirements </a:t>
            </a:r>
            <a:r>
              <a:rPr kumimoji="0" lang="en-IE" sz="1400" b="0" i="0" u="none" strike="noStrike" kern="1200" cap="none" spc="0" normalizeH="0" baseline="0" noProof="0" dirty="0">
                <a:ln>
                  <a:noFill/>
                </a:ln>
                <a:solidFill>
                  <a:prstClr val="black"/>
                </a:solidFill>
                <a:effectLst/>
                <a:uLnTx/>
                <a:uFillTx/>
                <a:latin typeface="Calibri"/>
                <a:ea typeface="+mn-ea"/>
                <a:cs typeface="+mn-cs"/>
              </a:rPr>
              <a:t>and is eligible for the Graduate Manager Premium.</a:t>
            </a:r>
            <a:endParaRPr kumimoji="0" lang="en-IE" sz="1400" b="0" i="0" u="none" strike="noStrike" kern="1200" cap="none" spc="0" normalizeH="0" baseline="0" noProof="0" dirty="0" smtClean="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Each </a:t>
            </a:r>
            <a:r>
              <a:rPr kumimoji="0" lang="en-IE" sz="1400" b="0" i="0" u="none" strike="noStrike" kern="1200" cap="none" spc="0" normalizeH="0" baseline="0" noProof="0" dirty="0">
                <a:ln>
                  <a:noFill/>
                </a:ln>
                <a:solidFill>
                  <a:prstClr val="black"/>
                </a:solidFill>
                <a:effectLst/>
                <a:uLnTx/>
                <a:uFillTx/>
                <a:latin typeface="Calibri"/>
                <a:ea typeface="+mn-ea"/>
                <a:cs typeface="+mn-cs"/>
              </a:rPr>
              <a:t>Room has three members of staff, offers 22 places am (9-1) and pm (2-6), 66 places in total at any one time.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Karen is on site from 9 until 6 everyday but she attracts the Graduate Manager Premium for the 40 hours of the week that the service is available to children</a:t>
            </a:r>
            <a:r>
              <a:rPr kumimoji="0" lang="en-IE" sz="1400" b="0" i="0" u="none" strike="noStrike" kern="1200" cap="none" spc="0" normalizeH="0" noProof="0" dirty="0" smtClean="0">
                <a:ln>
                  <a:noFill/>
                </a:ln>
                <a:solidFill>
                  <a:prstClr val="black"/>
                </a:solidFill>
                <a:effectLst/>
                <a:uLnTx/>
                <a:uFillTx/>
                <a:latin typeface="Calibri"/>
                <a:ea typeface="+mn-ea"/>
                <a:cs typeface="+mn-cs"/>
              </a:rPr>
              <a:t>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the service’s operating</a:t>
            </a:r>
            <a:r>
              <a:rPr kumimoji="0" lang="en-IE" sz="1400" b="0" i="0" u="none" strike="noStrike" kern="1200" cap="none" spc="0" normalizeH="0" noProof="0" dirty="0" smtClean="0">
                <a:ln>
                  <a:noFill/>
                </a:ln>
                <a:solidFill>
                  <a:prstClr val="black"/>
                </a:solidFill>
                <a:effectLst/>
                <a:uLnTx/>
                <a:uFillTx/>
                <a:latin typeface="Calibri"/>
                <a:ea typeface="+mn-ea"/>
                <a:cs typeface="+mn-cs"/>
              </a:rPr>
              <a:t> hours)</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132 </a:t>
            </a:r>
            <a:r>
              <a:rPr kumimoji="0" lang="en-IE" sz="1400" b="0" i="0" u="none" strike="noStrike" kern="1200" cap="none" spc="0" normalizeH="0" baseline="0" noProof="0" dirty="0">
                <a:ln>
                  <a:noFill/>
                </a:ln>
                <a:solidFill>
                  <a:prstClr val="black"/>
                </a:solidFill>
                <a:effectLst/>
                <a:uLnTx/>
                <a:uFillTx/>
                <a:latin typeface="Calibri"/>
                <a:ea typeface="+mn-ea"/>
                <a:cs typeface="+mn-cs"/>
              </a:rPr>
              <a:t>children are currently enrolled.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In September 2022 when Karen has signed the Core Funding Contract she will also need to activate an NCS contract and actively offer this to parents.</a:t>
            </a:r>
          </a:p>
        </p:txBody>
      </p:sp>
    </p:spTree>
    <p:extLst>
      <p:ext uri="{BB962C8B-B14F-4D97-AF65-F5344CB8AC3E}">
        <p14:creationId xmlns:p14="http://schemas.microsoft.com/office/powerpoint/2010/main" val="869865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a:t>Karen’s Montessori Academy</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7" name="Table 6"/>
          <p:cNvGraphicFramePr>
            <a:graphicFrameLocks noGrp="1"/>
          </p:cNvGraphicFramePr>
          <p:nvPr>
            <p:extLst/>
          </p:nvPr>
        </p:nvGraphicFramePr>
        <p:xfrm>
          <a:off x="1001585" y="1538983"/>
          <a:ext cx="10352215" cy="4817370"/>
        </p:xfrm>
        <a:graphic>
          <a:graphicData uri="http://schemas.openxmlformats.org/drawingml/2006/table">
            <a:tbl>
              <a:tblPr/>
              <a:tblGrid>
                <a:gridCol w="1068535">
                  <a:extLst>
                    <a:ext uri="{9D8B030D-6E8A-4147-A177-3AD203B41FA5}">
                      <a16:colId xmlns:a16="http://schemas.microsoft.com/office/drawing/2014/main" val="108135551"/>
                    </a:ext>
                  </a:extLst>
                </a:gridCol>
                <a:gridCol w="1041229">
                  <a:extLst>
                    <a:ext uri="{9D8B030D-6E8A-4147-A177-3AD203B41FA5}">
                      <a16:colId xmlns:a16="http://schemas.microsoft.com/office/drawing/2014/main" val="2506337496"/>
                    </a:ext>
                  </a:extLst>
                </a:gridCol>
                <a:gridCol w="1041229">
                  <a:extLst>
                    <a:ext uri="{9D8B030D-6E8A-4147-A177-3AD203B41FA5}">
                      <a16:colId xmlns:a16="http://schemas.microsoft.com/office/drawing/2014/main" val="786473561"/>
                    </a:ext>
                  </a:extLst>
                </a:gridCol>
                <a:gridCol w="1041229">
                  <a:extLst>
                    <a:ext uri="{9D8B030D-6E8A-4147-A177-3AD203B41FA5}">
                      <a16:colId xmlns:a16="http://schemas.microsoft.com/office/drawing/2014/main" val="922096645"/>
                    </a:ext>
                  </a:extLst>
                </a:gridCol>
                <a:gridCol w="946571">
                  <a:extLst>
                    <a:ext uri="{9D8B030D-6E8A-4147-A177-3AD203B41FA5}">
                      <a16:colId xmlns:a16="http://schemas.microsoft.com/office/drawing/2014/main" val="3752737234"/>
                    </a:ext>
                  </a:extLst>
                </a:gridCol>
                <a:gridCol w="946571">
                  <a:extLst>
                    <a:ext uri="{9D8B030D-6E8A-4147-A177-3AD203B41FA5}">
                      <a16:colId xmlns:a16="http://schemas.microsoft.com/office/drawing/2014/main" val="1610402663"/>
                    </a:ext>
                  </a:extLst>
                </a:gridCol>
                <a:gridCol w="946571">
                  <a:extLst>
                    <a:ext uri="{9D8B030D-6E8A-4147-A177-3AD203B41FA5}">
                      <a16:colId xmlns:a16="http://schemas.microsoft.com/office/drawing/2014/main" val="3894232872"/>
                    </a:ext>
                  </a:extLst>
                </a:gridCol>
                <a:gridCol w="1106760">
                  <a:extLst>
                    <a:ext uri="{9D8B030D-6E8A-4147-A177-3AD203B41FA5}">
                      <a16:colId xmlns:a16="http://schemas.microsoft.com/office/drawing/2014/main" val="1846170323"/>
                    </a:ext>
                  </a:extLst>
                </a:gridCol>
                <a:gridCol w="1106760">
                  <a:extLst>
                    <a:ext uri="{9D8B030D-6E8A-4147-A177-3AD203B41FA5}">
                      <a16:colId xmlns:a16="http://schemas.microsoft.com/office/drawing/2014/main" val="245808436"/>
                    </a:ext>
                  </a:extLst>
                </a:gridCol>
                <a:gridCol w="1106760">
                  <a:extLst>
                    <a:ext uri="{9D8B030D-6E8A-4147-A177-3AD203B41FA5}">
                      <a16:colId xmlns:a16="http://schemas.microsoft.com/office/drawing/2014/main" val="832107221"/>
                    </a:ext>
                  </a:extLst>
                </a:gridCol>
              </a:tblGrid>
              <a:tr h="186079">
                <a:tc gridSpan="10">
                  <a:txBody>
                    <a:bodyPr/>
                    <a:lstStyle/>
                    <a:p>
                      <a:pPr algn="ctr" fontAlgn="ctr"/>
                      <a:r>
                        <a:rPr lang="en-IE" sz="1100" b="0" i="0" u="none" strike="noStrike" dirty="0" smtClean="0">
                          <a:solidFill>
                            <a:srgbClr val="FFFFFF"/>
                          </a:solidFill>
                          <a:effectLst/>
                          <a:latin typeface="Calibri" panose="020F0502020204030204" pitchFamily="34" charset="0"/>
                        </a:rPr>
                        <a:t>Karen’s  </a:t>
                      </a:r>
                      <a:r>
                        <a:rPr lang="en-IE" sz="1100" b="0" i="0" u="none" strike="noStrike" dirty="0">
                          <a:solidFill>
                            <a:srgbClr val="FFFFFF"/>
                          </a:solidFill>
                          <a:effectLst/>
                          <a:latin typeface="Calibri" panose="020F0502020204030204" pitchFamily="34" charset="0"/>
                        </a:rPr>
                        <a:t>Montessori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3591683752"/>
                  </a:ext>
                </a:extLst>
              </a:tr>
              <a:tr h="186079">
                <a:tc gridSpan="10">
                  <a:txBody>
                    <a:bodyPr/>
                    <a:lstStyle/>
                    <a:p>
                      <a:pPr algn="ctr" fontAlgn="ctr"/>
                      <a:r>
                        <a:rPr lang="en-IE" sz="1100" b="0" i="0" u="none" strike="noStrike" dirty="0">
                          <a:solidFill>
                            <a:srgbClr val="FFFFFF"/>
                          </a:solidFill>
                          <a:effectLst/>
                          <a:latin typeface="Calibri" panose="020F0502020204030204" pitchFamily="34" charset="0"/>
                        </a:rPr>
                        <a:t>Sole Trader/Employer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pPr algn="ctr" fontAlgn="ct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extLst>
                  <a:ext uri="{0D108BD9-81ED-4DB2-BD59-A6C34878D82A}">
                    <a16:rowId xmlns:a16="http://schemas.microsoft.com/office/drawing/2014/main" val="1128617140"/>
                  </a:ext>
                </a:extLst>
              </a:tr>
              <a:tr h="372160">
                <a:tc>
                  <a:txBody>
                    <a:bodyPr/>
                    <a:lstStyle/>
                    <a:p>
                      <a:pPr algn="l" fontAlgn="b"/>
                      <a:r>
                        <a:rPr lang="en-IE" sz="11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IE" sz="1100" b="0" i="0" u="none" strike="noStrike" dirty="0" smtClean="0">
                          <a:solidFill>
                            <a:srgbClr val="000000"/>
                          </a:solidFill>
                          <a:effectLst/>
                          <a:latin typeface="Calibri" panose="020F0502020204030204" pitchFamily="34" charset="0"/>
                        </a:rPr>
                        <a:t>Part time </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2756783"/>
                  </a:ext>
                </a:extLst>
              </a:tr>
              <a:tr h="348977">
                <a:tc>
                  <a:txBody>
                    <a:bodyPr/>
                    <a:lstStyle/>
                    <a:p>
                      <a:pPr algn="l" fontAlgn="b"/>
                      <a:r>
                        <a:rPr lang="en-IE" sz="11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IE" sz="1100" b="0" i="0" u="none" strike="noStrike" dirty="0" smtClean="0">
                          <a:solidFill>
                            <a:srgbClr val="000000"/>
                          </a:solidFill>
                          <a:effectLst/>
                          <a:latin typeface="Calibri" panose="020F0502020204030204" pitchFamily="34" charset="0"/>
                        </a:rPr>
                        <a:t>3</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pPr algn="l" fontAlgn="b"/>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pPr algn="l" fontAlgn="b"/>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421475"/>
                  </a:ext>
                </a:extLst>
              </a:tr>
              <a:tr h="186079">
                <a:tc>
                  <a:txBody>
                    <a:bodyPr/>
                    <a:lstStyle/>
                    <a:p>
                      <a:pPr algn="ctr" fontAlgn="ctr"/>
                      <a:r>
                        <a:rPr lang="en-IE" sz="1100" b="0" i="0" u="none" strike="noStrike">
                          <a:solidFill>
                            <a:srgbClr val="FFFFFF"/>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a:solidFill>
                            <a:srgbClr val="000000"/>
                          </a:solidFill>
                          <a:effectLst/>
                          <a:latin typeface="Calibri" panose="020F0502020204030204" pitchFamily="34" charset="0"/>
                        </a:rPr>
                        <a:t>Room 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1a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Camps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a:solidFill>
                            <a:srgbClr val="000000"/>
                          </a:solidFill>
                          <a:effectLst/>
                          <a:latin typeface="Calibri" panose="020F0502020204030204" pitchFamily="34" charset="0"/>
                        </a:rPr>
                        <a:t>Room 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2a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Camps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Room 3</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3a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smtClean="0">
                          <a:solidFill>
                            <a:srgbClr val="000000"/>
                          </a:solidFill>
                          <a:effectLst/>
                          <a:latin typeface="Calibri" panose="020F0502020204030204" pitchFamily="34" charset="0"/>
                        </a:rPr>
                        <a:t>Camps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3158672809"/>
                  </a:ext>
                </a:extLst>
              </a:tr>
              <a:tr h="186079">
                <a:tc>
                  <a:txBody>
                    <a:bodyPr/>
                    <a:lstStyle/>
                    <a:p>
                      <a:pPr algn="l" fontAlgn="b"/>
                      <a:r>
                        <a:rPr lang="en-IE" sz="1100" b="0" i="0" u="none" strike="noStrike" dirty="0">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100" b="0" i="0" u="none" strike="noStrike" dirty="0" smtClean="0">
                          <a:solidFill>
                            <a:srgbClr val="000000"/>
                          </a:solidFill>
                          <a:effectLst/>
                          <a:latin typeface="Calibri" panose="020F0502020204030204" pitchFamily="34" charset="0"/>
                        </a:rPr>
                        <a:t>3</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smtClean="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100" b="0" i="0" u="none" strike="noStrike" dirty="0" smtClean="0">
                          <a:solidFill>
                            <a:srgbClr val="000000"/>
                          </a:solidFill>
                          <a:effectLst/>
                          <a:latin typeface="Calibri" panose="020F0502020204030204" pitchFamily="34" charset="0"/>
                        </a:rPr>
                        <a:t>3</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100" b="0" i="0" u="none" strike="noStrike" dirty="0" smtClean="0">
                          <a:solidFill>
                            <a:srgbClr val="000000"/>
                          </a:solidFill>
                          <a:effectLst/>
                          <a:latin typeface="Calibri" panose="020F0502020204030204" pitchFamily="34" charset="0"/>
                        </a:rPr>
                        <a:t>3</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915007"/>
                  </a:ext>
                </a:extLst>
              </a:tr>
              <a:tr h="520222">
                <a:tc>
                  <a:txBody>
                    <a:bodyPr/>
                    <a:lstStyle/>
                    <a:p>
                      <a:pPr algn="l" fontAlgn="b"/>
                      <a:r>
                        <a:rPr lang="en-IE" sz="1100" b="0" i="0" u="none" strike="noStrike" dirty="0" smtClean="0">
                          <a:solidFill>
                            <a:srgbClr val="000000"/>
                          </a:solidFill>
                          <a:effectLst/>
                          <a:latin typeface="Calibri" panose="020F0502020204030204" pitchFamily="34" charset="0"/>
                        </a:rPr>
                        <a:t>ELC Graduate Manager</a:t>
                      </a:r>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1164361"/>
                  </a:ext>
                </a:extLst>
              </a:tr>
              <a:tr h="691467">
                <a:tc>
                  <a:txBody>
                    <a:bodyPr/>
                    <a:lstStyle/>
                    <a:p>
                      <a:pPr algn="l" fontAlgn="b"/>
                      <a:r>
                        <a:rPr lang="en-IE" sz="1100" b="0" i="0" u="none" strike="noStrike" dirty="0">
                          <a:solidFill>
                            <a:srgbClr val="000000"/>
                          </a:solidFill>
                          <a:effectLst/>
                          <a:latin typeface="Calibri" panose="020F0502020204030204" pitchFamily="34" charset="0"/>
                        </a:rPr>
                        <a:t>ELC </a:t>
                      </a:r>
                      <a:r>
                        <a:rPr lang="en-IE" sz="1100" b="0" i="0" u="none" strike="noStrike" dirty="0" smtClean="0">
                          <a:solidFill>
                            <a:srgbClr val="000000"/>
                          </a:solidFill>
                          <a:effectLst/>
                          <a:latin typeface="Calibri" panose="020F0502020204030204" pitchFamily="34" charset="0"/>
                        </a:rPr>
                        <a:t>Graduate Room Leader</a:t>
                      </a:r>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n/a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Yes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1111521"/>
                  </a:ext>
                </a:extLst>
              </a:tr>
              <a:tr h="348977">
                <a:tc>
                  <a:txBody>
                    <a:bodyPr/>
                    <a:lstStyle/>
                    <a:p>
                      <a:pPr algn="l" fontAlgn="b"/>
                      <a:r>
                        <a:rPr lang="en-IE" sz="11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ECCE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ECCE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ECCE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Part Time AM&amp;PM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1910752"/>
                  </a:ext>
                </a:extLst>
              </a:tr>
              <a:tr h="348977">
                <a:tc>
                  <a:txBody>
                    <a:bodyPr/>
                    <a:lstStyle/>
                    <a:p>
                      <a:pPr algn="l" fontAlgn="b"/>
                      <a:r>
                        <a:rPr lang="en-IE" sz="11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10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10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10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40</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0851544"/>
                  </a:ext>
                </a:extLst>
              </a:tr>
              <a:tr h="348977">
                <a:tc>
                  <a:txBody>
                    <a:bodyPr/>
                    <a:lstStyle/>
                    <a:p>
                      <a:pPr algn="l" fontAlgn="b"/>
                      <a:r>
                        <a:rPr lang="en-IE" sz="11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5</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5</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5</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181009"/>
                  </a:ext>
                </a:extLst>
              </a:tr>
              <a:tr h="348977">
                <a:tc>
                  <a:txBody>
                    <a:bodyPr/>
                    <a:lstStyle/>
                    <a:p>
                      <a:pPr algn="l" fontAlgn="b"/>
                      <a:r>
                        <a:rPr lang="en-IE" sz="11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2.5 to 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smtClean="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2.5 to 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smtClean="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2.5 to 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3-6 </a:t>
                      </a:r>
                      <a:r>
                        <a:rPr lang="en-IE" sz="1100" b="0" i="0" u="none" strike="noStrike" dirty="0" err="1" smtClean="0">
                          <a:solidFill>
                            <a:srgbClr val="000000"/>
                          </a:solidFill>
                          <a:effectLst/>
                          <a:latin typeface="Calibri" panose="020F0502020204030204" pitchFamily="34" charset="0"/>
                        </a:rPr>
                        <a:t>yrs</a:t>
                      </a:r>
                      <a:endParaRPr lang="en-IE" sz="1100" b="0" i="0" u="none" strike="noStrike" dirty="0" smtClean="0">
                        <a:solidFill>
                          <a:srgbClr val="000000"/>
                        </a:solidFill>
                        <a:effectLst/>
                        <a:latin typeface="Calibri" panose="020F0502020204030204" pitchFamily="34" charset="0"/>
                      </a:endParaRPr>
                    </a:p>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141746"/>
                  </a:ext>
                </a:extLst>
              </a:tr>
              <a:tr h="372160">
                <a:tc>
                  <a:txBody>
                    <a:bodyPr/>
                    <a:lstStyle/>
                    <a:p>
                      <a:pPr algn="l" fontAlgn="b"/>
                      <a:r>
                        <a:rPr lang="en-IE" sz="1100" b="0" i="0" u="none" strike="noStrike" dirty="0">
                          <a:solidFill>
                            <a:srgbClr val="000000"/>
                          </a:solidFill>
                          <a:effectLst/>
                          <a:latin typeface="Calibri" panose="020F0502020204030204" pitchFamily="34" charset="0"/>
                        </a:rPr>
                        <a:t>Number of </a:t>
                      </a:r>
                      <a:br>
                        <a:rPr lang="en-IE" sz="1100" b="0" i="0" u="none" strike="noStrike" dirty="0">
                          <a:solidFill>
                            <a:srgbClr val="000000"/>
                          </a:solidFill>
                          <a:effectLst/>
                          <a:latin typeface="Calibri" panose="020F0502020204030204" pitchFamily="34" charset="0"/>
                        </a:rPr>
                      </a:br>
                      <a:r>
                        <a:rPr lang="en-IE" sz="1100" b="0" i="0" u="none" strike="noStrike" dirty="0">
                          <a:solidFill>
                            <a:srgbClr val="000000"/>
                          </a:solidFill>
                          <a:effectLst/>
                          <a:latin typeface="Calibri" panose="020F0502020204030204" pitchFamily="34" charset="0"/>
                        </a:rPr>
                        <a:t>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22</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833348"/>
                  </a:ext>
                </a:extLst>
              </a:tr>
              <a:tr h="372160">
                <a:tc>
                  <a:txBody>
                    <a:bodyPr/>
                    <a:lstStyle/>
                    <a:p>
                      <a:pPr algn="l" fontAlgn="b"/>
                      <a:r>
                        <a:rPr lang="en-IE" sz="1100" b="0" i="0" u="none" strike="noStrike">
                          <a:solidFill>
                            <a:srgbClr val="000000"/>
                          </a:solidFill>
                          <a:effectLst/>
                          <a:latin typeface="Calibri" panose="020F0502020204030204" pitchFamily="34" charset="0"/>
                        </a:rPr>
                        <a:t>Current </a:t>
                      </a:r>
                      <a:br>
                        <a:rPr lang="en-IE" sz="1100" b="0" i="0" u="none" strike="noStrike">
                          <a:solidFill>
                            <a:srgbClr val="000000"/>
                          </a:solidFill>
                          <a:effectLst/>
                          <a:latin typeface="Calibri" panose="020F0502020204030204" pitchFamily="34" charset="0"/>
                        </a:rPr>
                      </a:br>
                      <a:r>
                        <a:rPr lang="en-IE" sz="1100" b="0" i="0" u="none" strike="noStrike">
                          <a:solidFill>
                            <a:srgbClr val="000000"/>
                          </a:solidFill>
                          <a:effectLst/>
                          <a:latin typeface="Calibri" panose="020F0502020204030204" pitchFamily="34" charset="0"/>
                        </a:rPr>
                        <a:t>Attendance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44</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507469"/>
                  </a:ext>
                </a:extLst>
              </a:tr>
            </a:tbl>
          </a:graphicData>
        </a:graphic>
      </p:graphicFrame>
    </p:spTree>
    <p:extLst>
      <p:ext uri="{BB962C8B-B14F-4D97-AF65-F5344CB8AC3E}">
        <p14:creationId xmlns:p14="http://schemas.microsoft.com/office/powerpoint/2010/main" val="17207209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ular Callout 10"/>
          <p:cNvSpPr/>
          <p:nvPr/>
        </p:nvSpPr>
        <p:spPr>
          <a:xfrm>
            <a:off x="4451261" y="1551240"/>
            <a:ext cx="2888602" cy="1457295"/>
          </a:xfrm>
          <a:prstGeom prst="wedgeRoundRectCallout">
            <a:avLst/>
          </a:prstGeom>
          <a:ln w="57150">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w="0"/>
              <a:solidFill>
                <a:srgbClr val="5B9BD5"/>
              </a:solidFill>
              <a:effectLst>
                <a:outerShdw blurRad="38100" dist="25400" dir="5400000" algn="ctr" rotWithShape="0">
                  <a:srgbClr val="6E747A">
                    <a:alpha val="43000"/>
                  </a:srgbClr>
                </a:outerShdw>
              </a:effectLst>
              <a:uLnTx/>
              <a:uFillTx/>
              <a:latin typeface="Calibri"/>
              <a:ea typeface="+mn-ea"/>
              <a:cs typeface="+mn-cs"/>
            </a:endParaRP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a:t>Karen’s Montessori Academy</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6" name="Table 5"/>
          <p:cNvGraphicFramePr>
            <a:graphicFrameLocks noGrp="1"/>
          </p:cNvGraphicFramePr>
          <p:nvPr>
            <p:extLst/>
          </p:nvPr>
        </p:nvGraphicFramePr>
        <p:xfrm>
          <a:off x="344929" y="1511455"/>
          <a:ext cx="3911572" cy="2946398"/>
        </p:xfrm>
        <a:graphic>
          <a:graphicData uri="http://schemas.openxmlformats.org/drawingml/2006/table">
            <a:tbl>
              <a:tblPr/>
              <a:tblGrid>
                <a:gridCol w="1733538">
                  <a:extLst>
                    <a:ext uri="{9D8B030D-6E8A-4147-A177-3AD203B41FA5}">
                      <a16:colId xmlns:a16="http://schemas.microsoft.com/office/drawing/2014/main" val="2675741593"/>
                    </a:ext>
                  </a:extLst>
                </a:gridCol>
                <a:gridCol w="2178034">
                  <a:extLst>
                    <a:ext uri="{9D8B030D-6E8A-4147-A177-3AD203B41FA5}">
                      <a16:colId xmlns:a16="http://schemas.microsoft.com/office/drawing/2014/main" val="3090763458"/>
                    </a:ext>
                  </a:extLst>
                </a:gridCol>
              </a:tblGrid>
              <a:tr h="226646">
                <a:tc>
                  <a:txBody>
                    <a:bodyPr/>
                    <a:lstStyle/>
                    <a:p>
                      <a:pPr algn="l" fontAlgn="b"/>
                      <a:r>
                        <a:rPr lang="en-IE" sz="1100" b="0" i="0" u="none" strike="noStrike">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100" b="1" i="0" u="none" strike="noStrike" dirty="0" smtClean="0">
                          <a:solidFill>
                            <a:srgbClr val="000000"/>
                          </a:solidFill>
                          <a:effectLst/>
                          <a:latin typeface="Calibri" panose="020F0502020204030204" pitchFamily="34" charset="0"/>
                        </a:rPr>
                        <a:t>Karen’s Montessori Academy</a:t>
                      </a:r>
                      <a:endParaRPr lang="en-IE" sz="1100" b="1"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48236003"/>
                  </a:ext>
                </a:extLst>
              </a:tr>
              <a:tr h="226646">
                <a:tc>
                  <a:txBody>
                    <a:bodyPr/>
                    <a:lstStyle/>
                    <a:p>
                      <a:pPr algn="l" fontAlgn="b"/>
                      <a:r>
                        <a:rPr lang="en-IE" sz="11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sole trader/employer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7019158"/>
                  </a:ext>
                </a:extLst>
              </a:tr>
              <a:tr h="226646">
                <a:tc>
                  <a:txBody>
                    <a:bodyPr/>
                    <a:lstStyle/>
                    <a:p>
                      <a:pPr algn="l" fontAlgn="b"/>
                      <a:r>
                        <a:rPr lang="en-IE" sz="11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1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717618517"/>
                  </a:ext>
                </a:extLst>
              </a:tr>
              <a:tr h="226646">
                <a:tc>
                  <a:txBody>
                    <a:bodyPr/>
                    <a:lstStyle/>
                    <a:p>
                      <a:pPr algn="l" fontAlgn="b"/>
                      <a:r>
                        <a:rPr lang="en-IE" sz="11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FFFFFF"/>
                          </a:solidFill>
                          <a:effectLst/>
                          <a:latin typeface="Calibri" panose="020F0502020204030204" pitchFamily="34" charset="0"/>
                        </a:rPr>
                        <a:t>132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782544756"/>
                  </a:ext>
                </a:extLst>
              </a:tr>
              <a:tr h="226646">
                <a:tc>
                  <a:txBody>
                    <a:bodyPr/>
                    <a:lstStyle/>
                    <a:p>
                      <a:pPr algn="l" fontAlgn="b"/>
                      <a:r>
                        <a:rPr lang="en-IE" sz="11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100" b="0" i="0" u="none" strike="noStrike">
                          <a:solidFill>
                            <a:srgbClr val="FFFFFF"/>
                          </a:solidFill>
                          <a:effectLst/>
                          <a:latin typeface="Calibri" panose="020F0502020204030204" pitchFamily="34" charset="0"/>
                        </a:rPr>
                        <a:t>€346,104.00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373035936"/>
                  </a:ext>
                </a:extLst>
              </a:tr>
              <a:tr h="226646">
                <a:tc>
                  <a:txBody>
                    <a:bodyPr/>
                    <a:lstStyle/>
                    <a:p>
                      <a:pPr algn="l" fontAlgn="b"/>
                      <a:r>
                        <a:rPr lang="en-IE" sz="11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€56,430.00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6546501"/>
                  </a:ext>
                </a:extLst>
              </a:tr>
              <a:tr h="226646">
                <a:tc>
                  <a:txBody>
                    <a:bodyPr/>
                    <a:lstStyle/>
                    <a:p>
                      <a:pPr algn="l" fontAlgn="b"/>
                      <a:r>
                        <a:rPr lang="en-IE" sz="11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100" b="0" i="0" u="none" strike="noStrike">
                          <a:solidFill>
                            <a:srgbClr val="FFFFFF"/>
                          </a:solidFill>
                          <a:effectLst/>
                          <a:latin typeface="Calibri" panose="020F0502020204030204" pitchFamily="34" charset="0"/>
                        </a:rPr>
                        <a:t>€14,572.80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716130103"/>
                  </a:ext>
                </a:extLst>
              </a:tr>
              <a:tr h="226646">
                <a:tc>
                  <a:txBody>
                    <a:bodyPr/>
                    <a:lstStyle/>
                    <a:p>
                      <a:pPr algn="l" fontAlgn="b"/>
                      <a:r>
                        <a:rPr lang="en-IE" sz="1100" b="0" i="0" u="none" strike="noStrike" dirty="0">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100" b="0" i="0" u="none" strike="noStrike">
                          <a:solidFill>
                            <a:srgbClr val="FFFFFF"/>
                          </a:solidFill>
                          <a:effectLst/>
                          <a:latin typeface="Calibri" panose="020F0502020204030204" pitchFamily="34" charset="0"/>
                        </a:rPr>
                        <a:t>€417,106.80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339605475"/>
                  </a:ext>
                </a:extLst>
              </a:tr>
              <a:tr h="226646">
                <a:tc>
                  <a:txBody>
                    <a:bodyPr/>
                    <a:lstStyle/>
                    <a:p>
                      <a:pPr algn="l" fontAlgn="b"/>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122907"/>
                  </a:ext>
                </a:extLst>
              </a:tr>
              <a:tr h="226646">
                <a:tc>
                  <a:txBody>
                    <a:bodyPr/>
                    <a:lstStyle/>
                    <a:p>
                      <a:pPr algn="l" fontAlgn="b"/>
                      <a:r>
                        <a:rPr lang="en-IE" sz="1100" b="0" i="0" u="none" strike="noStrike" dirty="0">
                          <a:solidFill>
                            <a:srgbClr val="000000"/>
                          </a:solidFill>
                          <a:effectLst/>
                          <a:latin typeface="Calibri" panose="020F0502020204030204" pitchFamily="34" charset="0"/>
                        </a:rPr>
                        <a:t>Parents </a:t>
                      </a:r>
                      <a:r>
                        <a:rPr lang="en-IE" sz="1100" b="0" i="0" u="none" strike="noStrike" dirty="0" smtClean="0">
                          <a:solidFill>
                            <a:srgbClr val="000000"/>
                          </a:solidFill>
                          <a:effectLst/>
                          <a:latin typeface="Calibri" panose="020F0502020204030204" pitchFamily="34" charset="0"/>
                        </a:rPr>
                        <a:t>Fees In-Term</a:t>
                      </a:r>
                      <a:endParaRPr lang="en-IE"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€300,960</a:t>
                      </a:r>
                      <a:r>
                        <a:rPr lang="en-IE" sz="11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5900108"/>
                  </a:ext>
                </a:extLst>
              </a:tr>
              <a:tr h="226646">
                <a:tc>
                  <a:txBody>
                    <a:bodyPr/>
                    <a:lstStyle/>
                    <a:p>
                      <a:pPr algn="l" fontAlgn="b"/>
                      <a:r>
                        <a:rPr lang="en-IE" sz="1100" b="0" i="0" u="none" strike="noStrike" dirty="0" smtClean="0">
                          <a:solidFill>
                            <a:srgbClr val="000000"/>
                          </a:solidFill>
                          <a:effectLst/>
                          <a:latin typeface="Calibri" panose="020F0502020204030204" pitchFamily="34" charset="0"/>
                        </a:rPr>
                        <a:t>Parents Fees Out of Term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€85,140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172001"/>
                  </a:ext>
                </a:extLst>
              </a:tr>
              <a:tr h="226646">
                <a:tc>
                  <a:txBody>
                    <a:bodyPr/>
                    <a:lstStyle/>
                    <a:p>
                      <a:pPr algn="l" fontAlgn="b"/>
                      <a:r>
                        <a:rPr lang="en-IE" sz="1100" b="0" i="0" u="none" strike="noStrike" dirty="0" smtClean="0">
                          <a:solidFill>
                            <a:schemeClr val="bg1"/>
                          </a:solidFill>
                          <a:effectLst/>
                          <a:latin typeface="Calibri" panose="020F0502020204030204" pitchFamily="34" charset="0"/>
                        </a:rPr>
                        <a:t>Total Fees</a:t>
                      </a:r>
                      <a:endParaRPr lang="en-IE" sz="1100" b="0" i="0" u="none" strike="noStrike" dirty="0">
                        <a:solidFill>
                          <a:schemeClr val="bg1"/>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100" b="0" i="0" u="none" strike="noStrike" dirty="0" smtClean="0">
                          <a:solidFill>
                            <a:schemeClr val="bg1"/>
                          </a:solidFill>
                          <a:effectLst/>
                          <a:latin typeface="Calibri" panose="020F0502020204030204" pitchFamily="34" charset="0"/>
                        </a:rPr>
                        <a:t>€386,100</a:t>
                      </a:r>
                      <a:endParaRPr lang="en-IE" sz="1100" b="0" i="0" u="none" strike="noStrike" dirty="0">
                        <a:solidFill>
                          <a:schemeClr val="bg1"/>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655096862"/>
                  </a:ext>
                </a:extLst>
              </a:tr>
              <a:tr h="226646">
                <a:tc>
                  <a:txBody>
                    <a:bodyPr/>
                    <a:lstStyle/>
                    <a:p>
                      <a:pPr algn="l" fontAlgn="b"/>
                      <a:r>
                        <a:rPr lang="en-IE" sz="1100" b="0" i="0" u="none" strike="noStrike" dirty="0" smtClean="0">
                          <a:solidFill>
                            <a:schemeClr val="bg1"/>
                          </a:solidFill>
                          <a:effectLst/>
                          <a:latin typeface="Calibri" panose="020F0502020204030204" pitchFamily="34" charset="0"/>
                        </a:rPr>
                        <a:t>Total Income</a:t>
                      </a:r>
                      <a:endParaRPr lang="en-IE" sz="1100" b="0" i="0" u="none" strike="noStrike" dirty="0">
                        <a:solidFill>
                          <a:schemeClr val="bg1"/>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66AC"/>
                    </a:solidFill>
                  </a:tcPr>
                </a:tc>
                <a:tc>
                  <a:txBody>
                    <a:bodyPr/>
                    <a:lstStyle/>
                    <a:p>
                      <a:pPr algn="ctr" fontAlgn="ctr"/>
                      <a:r>
                        <a:rPr lang="en-IE" sz="1100" b="0" i="0" u="none" strike="noStrike" dirty="0" smtClean="0">
                          <a:solidFill>
                            <a:schemeClr val="bg1"/>
                          </a:solidFill>
                          <a:effectLst/>
                          <a:latin typeface="Calibri" panose="020F0502020204030204" pitchFamily="34" charset="0"/>
                        </a:rPr>
                        <a:t>€803,206.80</a:t>
                      </a:r>
                      <a:endParaRPr lang="en-IE" sz="1100" b="0" i="0" u="none" strike="noStrike" dirty="0">
                        <a:solidFill>
                          <a:schemeClr val="bg1"/>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66AC"/>
                    </a:solidFill>
                  </a:tcPr>
                </a:tc>
                <a:extLst>
                  <a:ext uri="{0D108BD9-81ED-4DB2-BD59-A6C34878D82A}">
                    <a16:rowId xmlns:a16="http://schemas.microsoft.com/office/drawing/2014/main" val="27859424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05080481"/>
              </p:ext>
            </p:extLst>
          </p:nvPr>
        </p:nvGraphicFramePr>
        <p:xfrm>
          <a:off x="7557776" y="1511455"/>
          <a:ext cx="3352800" cy="2946400"/>
        </p:xfrm>
        <a:graphic>
          <a:graphicData uri="http://schemas.openxmlformats.org/drawingml/2006/table">
            <a:tbl>
              <a:tblPr/>
              <a:tblGrid>
                <a:gridCol w="1485900">
                  <a:extLst>
                    <a:ext uri="{9D8B030D-6E8A-4147-A177-3AD203B41FA5}">
                      <a16:colId xmlns:a16="http://schemas.microsoft.com/office/drawing/2014/main" val="868445925"/>
                    </a:ext>
                  </a:extLst>
                </a:gridCol>
                <a:gridCol w="1866900">
                  <a:extLst>
                    <a:ext uri="{9D8B030D-6E8A-4147-A177-3AD203B41FA5}">
                      <a16:colId xmlns:a16="http://schemas.microsoft.com/office/drawing/2014/main" val="59623178"/>
                    </a:ext>
                  </a:extLst>
                </a:gridCol>
              </a:tblGrid>
              <a:tr h="184150">
                <a:tc gridSpan="2">
                  <a:txBody>
                    <a:bodyPr/>
                    <a:lstStyle/>
                    <a:p>
                      <a:pPr algn="ctr" fontAlgn="b"/>
                      <a:r>
                        <a:rPr lang="en-IE" sz="1100" b="0" i="0" u="none" strike="noStrike" dirty="0" smtClean="0">
                          <a:solidFill>
                            <a:schemeClr val="bg1"/>
                          </a:solidFill>
                          <a:effectLst/>
                          <a:latin typeface="Calibri" panose="020F0502020204030204" pitchFamily="34" charset="0"/>
                        </a:rPr>
                        <a:t>New funding</a:t>
                      </a:r>
                      <a:endParaRPr lang="en-IE" sz="11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hMerge="1">
                  <a:txBody>
                    <a:bodyPr/>
                    <a:lstStyle/>
                    <a:p>
                      <a:pPr algn="ctr" fontAlgn="ctr"/>
                      <a:endParaRPr lang="en-IE" sz="11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1269123"/>
                  </a:ext>
                </a:extLst>
              </a:tr>
              <a:tr h="184150">
                <a:tc>
                  <a:txBody>
                    <a:bodyPr/>
                    <a:lstStyle/>
                    <a:p>
                      <a:pPr algn="l" fontAlgn="b"/>
                      <a:r>
                        <a:rPr lang="en-IE" sz="1100" b="0" i="0" u="none" strike="noStrike" dirty="0">
                          <a:solidFill>
                            <a:srgbClr val="000000"/>
                          </a:solidFill>
                          <a:effectLst/>
                          <a:latin typeface="Calibri" panose="020F0502020204030204" pitchFamily="34" charset="0"/>
                        </a:rPr>
                        <a:t>Core </a:t>
                      </a:r>
                      <a:r>
                        <a:rPr lang="en-IE" sz="1100" b="0" i="0" u="none" strike="noStrike" dirty="0" smtClean="0">
                          <a:solidFill>
                            <a:srgbClr val="000000"/>
                          </a:solidFill>
                          <a:effectLst/>
                          <a:latin typeface="Calibri" panose="020F0502020204030204" pitchFamily="34" charset="0"/>
                        </a:rPr>
                        <a:t>Funding- Room 1</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€21,338.52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1525043"/>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a:t>
                      </a:r>
                      <a:r>
                        <a:rPr lang="en-IE" sz="1100" b="0" i="0" u="none" strike="noStrike" baseline="0" dirty="0" smtClean="0">
                          <a:solidFill>
                            <a:srgbClr val="000000"/>
                          </a:solidFill>
                          <a:effectLst/>
                          <a:latin typeface="Calibri" panose="020F0502020204030204" pitchFamily="34" charset="0"/>
                        </a:rPr>
                        <a:t> 1 a</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€7,388.72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780266"/>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 1 Camp</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€3,888.80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6685188"/>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 2</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€21,338.52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1876044"/>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a:t>
                      </a:r>
                      <a:r>
                        <a:rPr lang="en-IE" sz="1100" b="0" i="0" u="none" strike="noStrike" baseline="0" dirty="0" smtClean="0">
                          <a:solidFill>
                            <a:srgbClr val="000000"/>
                          </a:solidFill>
                          <a:effectLst/>
                          <a:latin typeface="Calibri" panose="020F0502020204030204" pitchFamily="34" charset="0"/>
                        </a:rPr>
                        <a:t> 2 a</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€7,388.72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163348"/>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 2 Camp</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€3,888.80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4970874"/>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 3</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€21,338.52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4074506"/>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a:t>
                      </a:r>
                      <a:r>
                        <a:rPr lang="en-IE" sz="1100" b="0" i="0" u="none" strike="noStrike" baseline="0" dirty="0" smtClean="0">
                          <a:solidFill>
                            <a:srgbClr val="000000"/>
                          </a:solidFill>
                          <a:effectLst/>
                          <a:latin typeface="Calibri" panose="020F0502020204030204" pitchFamily="34" charset="0"/>
                        </a:rPr>
                        <a:t> 3a</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€7,388.72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3469346"/>
                  </a:ext>
                </a:extLst>
              </a:tr>
              <a:tr h="184150">
                <a:tc>
                  <a:txBody>
                    <a:bodyPr/>
                    <a:lstStyle/>
                    <a:p>
                      <a:pPr algn="l" fontAlgn="b"/>
                      <a:r>
                        <a:rPr lang="en-IE" sz="1100" b="0" i="0" u="none" strike="noStrike" dirty="0" smtClean="0">
                          <a:solidFill>
                            <a:srgbClr val="000000"/>
                          </a:solidFill>
                          <a:effectLst/>
                          <a:latin typeface="Calibri" panose="020F0502020204030204" pitchFamily="34" charset="0"/>
                        </a:rPr>
                        <a:t>Room 3 Camp</a:t>
                      </a:r>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€3,888.80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0436423"/>
                  </a:ext>
                </a:extLst>
              </a:tr>
              <a:tr h="184150">
                <a:tc>
                  <a:txBody>
                    <a:bodyPr/>
                    <a:lstStyle/>
                    <a:p>
                      <a:pPr algn="l" fontAlgn="b"/>
                      <a:r>
                        <a:rPr lang="en-IE" sz="1100" b="0" i="0" u="none" strike="noStrike" dirty="0" smtClean="0">
                          <a:solidFill>
                            <a:schemeClr val="bg1"/>
                          </a:solidFill>
                          <a:effectLst/>
                          <a:latin typeface="Calibri" panose="020F0502020204030204" pitchFamily="34" charset="0"/>
                        </a:rPr>
                        <a:t>Total Core Funding</a:t>
                      </a:r>
                      <a:endParaRPr lang="en-IE" sz="11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b"/>
                      <a:r>
                        <a:rPr lang="en-IE" sz="1100" b="0" i="0" u="none" strike="noStrike" dirty="0" smtClean="0">
                          <a:solidFill>
                            <a:schemeClr val="bg1"/>
                          </a:solidFill>
                          <a:effectLst/>
                          <a:latin typeface="Calibri" panose="020F0502020204030204" pitchFamily="34" charset="0"/>
                        </a:rPr>
                        <a:t>€97,848.12</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extLst>
                  <a:ext uri="{0D108BD9-81ED-4DB2-BD59-A6C34878D82A}">
                    <a16:rowId xmlns:a16="http://schemas.microsoft.com/office/drawing/2014/main" val="2525088727"/>
                  </a:ext>
                </a:extLst>
              </a:tr>
              <a:tr h="184150">
                <a:tc>
                  <a:txBody>
                    <a:bodyPr/>
                    <a:lstStyle/>
                    <a:p>
                      <a:pPr algn="l" fontAlgn="b"/>
                      <a:r>
                        <a:rPr lang="en-IE" sz="1100" b="0" i="0" u="none" strike="noStrike" dirty="0">
                          <a:solidFill>
                            <a:schemeClr val="bg1"/>
                          </a:solidFill>
                          <a:effectLst/>
                          <a:latin typeface="Calibri" panose="020F0502020204030204" pitchFamily="34" charset="0"/>
                        </a:rPr>
                        <a:t>ECCE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100" b="0" i="0" u="none" strike="noStrike" dirty="0">
                          <a:solidFill>
                            <a:schemeClr val="bg1"/>
                          </a:solidFill>
                          <a:effectLst/>
                          <a:latin typeface="Calibri" panose="020F0502020204030204" pitchFamily="34" charset="0"/>
                        </a:rPr>
                        <a:t>€</a:t>
                      </a:r>
                      <a:r>
                        <a:rPr lang="en-IE" sz="1100" b="0" i="0" u="none" strike="noStrike" dirty="0" smtClean="0">
                          <a:solidFill>
                            <a:schemeClr val="bg1"/>
                          </a:solidFill>
                          <a:effectLst/>
                          <a:latin typeface="Calibri" panose="020F0502020204030204" pitchFamily="34" charset="0"/>
                        </a:rPr>
                        <a:t>346,104.00*</a:t>
                      </a:r>
                      <a:endParaRPr lang="en-IE" sz="1100" b="0" i="0" u="none" strike="noStrike" dirty="0">
                        <a:solidFill>
                          <a:schemeClr val="bg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extLst>
                  <a:ext uri="{0D108BD9-81ED-4DB2-BD59-A6C34878D82A}">
                    <a16:rowId xmlns:a16="http://schemas.microsoft.com/office/drawing/2014/main" val="2750074677"/>
                  </a:ext>
                </a:extLst>
              </a:tr>
              <a:tr h="184150">
                <a:tc>
                  <a:txBody>
                    <a:bodyPr/>
                    <a:lstStyle/>
                    <a:p>
                      <a:pPr algn="l" fontAlgn="b"/>
                      <a:endParaRPr lang="en-IE" sz="11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1526919"/>
                  </a:ext>
                </a:extLst>
              </a:tr>
              <a:tr h="184150">
                <a:tc>
                  <a:txBody>
                    <a:bodyPr/>
                    <a:lstStyle/>
                    <a:p>
                      <a:pPr algn="l" fontAlgn="b"/>
                      <a:r>
                        <a:rPr lang="en-IE" sz="1100" b="0" i="0" u="none" strike="noStrike">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100" b="0" i="0" u="none" strike="noStrike" dirty="0" smtClean="0">
                          <a:solidFill>
                            <a:srgbClr val="FFFFFF"/>
                          </a:solidFill>
                          <a:effectLst/>
                          <a:latin typeface="Calibri" panose="020F0502020204030204" pitchFamily="34" charset="0"/>
                        </a:rPr>
                        <a:t>€443,952.12</a:t>
                      </a:r>
                      <a:endParaRPr lang="en-IE" sz="11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1987982393"/>
                  </a:ext>
                </a:extLst>
              </a:tr>
              <a:tr h="184150">
                <a:tc>
                  <a:txBody>
                    <a:bodyPr/>
                    <a:lstStyle/>
                    <a:p>
                      <a:pPr algn="l" fontAlgn="b"/>
                      <a:r>
                        <a:rPr lang="en-IE" sz="11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100" b="0" i="0" u="none" strike="noStrike" dirty="0">
                          <a:solidFill>
                            <a:srgbClr val="000000"/>
                          </a:solidFill>
                          <a:effectLst/>
                          <a:latin typeface="Calibri" panose="020F0502020204030204" pitchFamily="34" charset="0"/>
                        </a:rPr>
                        <a:t>€386,100.00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5637086"/>
                  </a:ext>
                </a:extLst>
              </a:tr>
              <a:tr h="184150">
                <a:tc>
                  <a:txBody>
                    <a:bodyPr/>
                    <a:lstStyle/>
                    <a:p>
                      <a:pPr algn="l" fontAlgn="b"/>
                      <a:r>
                        <a:rPr lang="en-IE" sz="1100" b="0" i="0" u="none" strike="noStrike" dirty="0" smtClean="0">
                          <a:solidFill>
                            <a:schemeClr val="bg1"/>
                          </a:solidFill>
                          <a:effectLst/>
                          <a:latin typeface="Calibri" panose="020F0502020204030204" pitchFamily="34" charset="0"/>
                        </a:rPr>
                        <a:t>Total Income</a:t>
                      </a:r>
                      <a:endParaRPr lang="en-IE" sz="11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tc>
                  <a:txBody>
                    <a:bodyPr/>
                    <a:lstStyle/>
                    <a:p>
                      <a:pPr algn="ctr" fontAlgn="ctr"/>
                      <a:r>
                        <a:rPr lang="en-IE" sz="1100" b="0" i="0" u="none" strike="noStrike" dirty="0" smtClean="0">
                          <a:solidFill>
                            <a:schemeClr val="bg1"/>
                          </a:solidFill>
                          <a:effectLst/>
                          <a:latin typeface="Calibri" panose="020F0502020204030204" pitchFamily="34" charset="0"/>
                        </a:rPr>
                        <a:t>€830,052.12</a:t>
                      </a:r>
                      <a:endParaRPr lang="en-IE" sz="1100" b="0" i="0" u="none" strike="noStrike" dirty="0">
                        <a:solidFill>
                          <a:schemeClr val="bg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2980275596"/>
                  </a:ext>
                </a:extLst>
              </a:tr>
            </a:tbl>
          </a:graphicData>
        </a:graphic>
      </p:graphicFrame>
      <p:cxnSp>
        <p:nvCxnSpPr>
          <p:cNvPr id="8" name="Straight Arrow Connector 7"/>
          <p:cNvCxnSpPr/>
          <p:nvPr/>
        </p:nvCxnSpPr>
        <p:spPr>
          <a:xfrm flipV="1">
            <a:off x="3756616" y="2943394"/>
            <a:ext cx="1027308" cy="1192037"/>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050529" y="2943394"/>
            <a:ext cx="2483038" cy="1186080"/>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499951" y="1621777"/>
            <a:ext cx="2791222" cy="156966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a:ln>
                  <a:noFill/>
                </a:ln>
                <a:solidFill>
                  <a:prstClr val="black"/>
                </a:solidFill>
                <a:effectLst/>
                <a:uLnTx/>
                <a:uFillTx/>
                <a:latin typeface="Calibri"/>
                <a:ea typeface="+mn-ea"/>
                <a:cs typeface="+mn-cs"/>
              </a:rPr>
              <a:t>Parents Fee Income remains the same in both years – 2 Assumptions: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a:ln>
                  <a:noFill/>
                </a:ln>
                <a:solidFill>
                  <a:prstClr val="black"/>
                </a:solidFill>
                <a:effectLst/>
                <a:uLnTx/>
                <a:uFillTx/>
                <a:latin typeface="Calibri"/>
                <a:ea typeface="+mn-ea"/>
                <a:cs typeface="+mn-cs"/>
              </a:rPr>
              <a:t> 1 – Registration/Attendance levels remain static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a:ln>
                  <a:noFill/>
                </a:ln>
                <a:solidFill>
                  <a:prstClr val="black"/>
                </a:solidFill>
                <a:effectLst/>
                <a:uLnTx/>
                <a:uFillTx/>
                <a:latin typeface="Calibri"/>
                <a:ea typeface="+mn-ea"/>
                <a:cs typeface="+mn-cs"/>
              </a:rPr>
              <a:t>2 – Karen is adhering to the Core Funding Requirement of a Fee Management System which in year 1 is a Fee Freeze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20" name="TextBox 19"/>
          <p:cNvSpPr txBox="1"/>
          <p:nvPr/>
        </p:nvSpPr>
        <p:spPr>
          <a:xfrm>
            <a:off x="4038600" y="4965205"/>
            <a:ext cx="3380755" cy="369332"/>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white"/>
                </a:solidFill>
                <a:effectLst/>
                <a:uLnTx/>
                <a:uFillTx/>
                <a:latin typeface="Calibri"/>
                <a:ea typeface="+mn-ea"/>
                <a:cs typeface="+mn-cs"/>
              </a:rPr>
              <a:t>Increase </a:t>
            </a:r>
            <a:r>
              <a:rPr kumimoji="0" lang="en-IE" sz="1800" b="0" i="0" u="none" strike="noStrike" kern="1200" cap="none" spc="0" normalizeH="0" baseline="0" noProof="0" dirty="0">
                <a:ln>
                  <a:noFill/>
                </a:ln>
                <a:solidFill>
                  <a:prstClr val="white"/>
                </a:solidFill>
                <a:effectLst/>
                <a:uLnTx/>
                <a:uFillTx/>
                <a:latin typeface="Calibri"/>
                <a:ea typeface="+mn-ea"/>
                <a:cs typeface="+mn-cs"/>
              </a:rPr>
              <a:t>	</a:t>
            </a:r>
            <a:r>
              <a:rPr kumimoji="0" lang="en-IE" sz="1800" b="0" i="0" u="none" strike="noStrike" kern="1200" cap="none" spc="0" normalizeH="0" baseline="0" noProof="0" dirty="0" smtClean="0">
                <a:ln>
                  <a:noFill/>
                </a:ln>
                <a:solidFill>
                  <a:prstClr val="white"/>
                </a:solidFill>
                <a:effectLst/>
                <a:uLnTx/>
                <a:uFillTx/>
                <a:latin typeface="Calibri"/>
                <a:ea typeface="+mn-ea"/>
                <a:cs typeface="+mn-cs"/>
              </a:rPr>
              <a:t>	€26,845.32</a:t>
            </a:r>
            <a:endParaRPr kumimoji="0" lang="en-I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TextBox 11"/>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0" cap="none" spc="0" normalizeH="0" baseline="0" noProof="0" dirty="0" smtClean="0">
                <a:ln>
                  <a:noFill/>
                </a:ln>
                <a:solidFill>
                  <a:prstClr val="black"/>
                </a:solidFill>
                <a:effectLst/>
                <a:uLnTx/>
                <a:uFillTx/>
                <a:latin typeface="Calibri"/>
                <a:ea typeface="+mn-ea"/>
                <a:cs typeface="+mn-cs"/>
              </a:rPr>
              <a:t>*The ECCE new contract value is based on the assumption that registrations will remain the same as this programme year.</a:t>
            </a:r>
            <a:endParaRPr kumimoji="0" lang="en-IE" sz="1800" b="0"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930438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5208" y="2618910"/>
            <a:ext cx="7798019" cy="2240812"/>
          </a:xfrm>
        </p:spPr>
        <p:txBody>
          <a:bodyPr>
            <a:normAutofit fontScale="90000"/>
          </a:bodyPr>
          <a:lstStyle/>
          <a:p>
            <a:r>
              <a:rPr lang="en-IE" sz="3600" dirty="0"/>
              <a:t>Model Service Example Sharon</a:t>
            </a:r>
            <a:br>
              <a:rPr lang="en-IE" sz="3600" dirty="0"/>
            </a:br>
            <a:r>
              <a:rPr lang="en-IE" sz="3600" dirty="0"/>
              <a:t>Tusla Registered </a:t>
            </a:r>
            <a:r>
              <a:rPr lang="en-IE" sz="3600" dirty="0" smtClean="0"/>
              <a:t>Childminder</a:t>
            </a:r>
            <a:r>
              <a:rPr lang="en-IE" sz="3600" dirty="0"/>
              <a:t/>
            </a:r>
            <a:br>
              <a:rPr lang="en-IE" sz="3600" dirty="0"/>
            </a:br>
            <a:r>
              <a:rPr lang="en-IE" sz="3600" dirty="0"/>
              <a:t>1 ELC Qualified </a:t>
            </a:r>
            <a:r>
              <a:rPr lang="en-IE" sz="3600" dirty="0" smtClean="0"/>
              <a:t>Adult </a:t>
            </a:r>
            <a:r>
              <a:rPr lang="en-IE" sz="3600" dirty="0"/>
              <a:t>–  Capacity </a:t>
            </a:r>
            <a:r>
              <a:rPr lang="en-IE" sz="3600" dirty="0" smtClean="0"/>
              <a:t>5</a:t>
            </a:r>
            <a:r>
              <a:rPr lang="en-IE" sz="3600" dirty="0"/>
              <a:t/>
            </a:r>
            <a:br>
              <a:rPr lang="en-IE" sz="3600" dirty="0"/>
            </a:br>
            <a:r>
              <a:rPr lang="en-IE" sz="3600" dirty="0"/>
              <a:t>Current Registration </a:t>
            </a:r>
            <a:r>
              <a:rPr lang="en-IE" sz="3600" dirty="0" smtClean="0"/>
              <a:t>4 </a:t>
            </a:r>
            <a:r>
              <a:rPr lang="en-IE" sz="3600" dirty="0"/>
              <a:t>NCS </a:t>
            </a:r>
            <a:r>
              <a:rPr lang="en-IE" sz="3600" dirty="0" smtClean="0"/>
              <a:t>Eligible Children</a:t>
            </a:r>
            <a:endParaRPr lang="en-IE" sz="3600" dirty="0"/>
          </a:p>
        </p:txBody>
      </p:sp>
      <p:sp>
        <p:nvSpPr>
          <p:cNvPr id="3" name="Subtitle 2"/>
          <p:cNvSpPr>
            <a:spLocks noGrp="1"/>
          </p:cNvSpPr>
          <p:nvPr>
            <p:ph type="subTitle" idx="1"/>
          </p:nvPr>
        </p:nvSpPr>
        <p:spPr>
          <a:xfrm>
            <a:off x="2667000" y="4859722"/>
            <a:ext cx="6858000" cy="437735"/>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20850589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Sharon’s Childminding Service</a:t>
            </a:r>
            <a:endParaRPr lang="en-IE" dirty="0"/>
          </a:p>
        </p:txBody>
      </p:sp>
      <p:sp>
        <p:nvSpPr>
          <p:cNvPr id="3" name="TextBox 2"/>
          <p:cNvSpPr txBox="1"/>
          <p:nvPr/>
        </p:nvSpPr>
        <p:spPr>
          <a:xfrm>
            <a:off x="333215" y="1187246"/>
            <a:ext cx="5269422" cy="4939814"/>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Sharon is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 Childminder registered with Tusla, offering 4 </a:t>
            </a:r>
            <a:r>
              <a:rPr kumimoji="0" lang="en-IE" sz="1400" b="0" i="0" u="none" strike="noStrike" kern="1200" cap="none" spc="0" normalizeH="0" baseline="0" noProof="0" dirty="0">
                <a:ln>
                  <a:noFill/>
                </a:ln>
                <a:solidFill>
                  <a:prstClr val="black"/>
                </a:solidFill>
                <a:effectLst/>
                <a:uLnTx/>
                <a:uFillTx/>
                <a:latin typeface="Calibri"/>
                <a:ea typeface="+mn-ea"/>
                <a:cs typeface="+mn-cs"/>
              </a:rPr>
              <a:t>ELC places for children aged 1 year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to 3 years </a:t>
            </a:r>
            <a:r>
              <a:rPr kumimoji="0" lang="en-IE" sz="1400" b="0" i="0" u="none" strike="noStrike" kern="1200" cap="none" spc="0" normalizeH="0" baseline="0" noProof="0" dirty="0">
                <a:ln>
                  <a:noFill/>
                </a:ln>
                <a:solidFill>
                  <a:prstClr val="black"/>
                </a:solidFill>
                <a:effectLst/>
                <a:uLnTx/>
                <a:uFillTx/>
                <a:latin typeface="Calibri"/>
                <a:ea typeface="+mn-ea"/>
                <a:cs typeface="+mn-cs"/>
              </a:rPr>
              <a:t>and 1 place for a school age child</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IE" sz="1400" dirty="0" smtClean="0">
                <a:solidFill>
                  <a:prstClr val="black"/>
                </a:solidFill>
                <a:latin typeface="Calibri"/>
              </a:rPr>
              <a:t>Sharon is open for children from 9am to 5pm each day, 5 days per week a total of 40 operating hours per week, 48 weeks of the year.</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As a childminder Sharon may use a number of rooms within her home to deliver her service but her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home* </a:t>
            </a:r>
            <a:r>
              <a:rPr kumimoji="0" lang="en-IE" sz="1400" b="0" i="0" u="none" strike="noStrike" kern="1200" cap="none" spc="0" normalizeH="0" baseline="0" noProof="0" dirty="0">
                <a:ln>
                  <a:noFill/>
                </a:ln>
                <a:solidFill>
                  <a:prstClr val="black"/>
                </a:solidFill>
                <a:effectLst/>
                <a:uLnTx/>
                <a:uFillTx/>
                <a:latin typeface="Calibri"/>
                <a:ea typeface="+mn-ea"/>
                <a:cs typeface="+mn-cs"/>
              </a:rPr>
              <a:t>is considered as one room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which </a:t>
            </a:r>
            <a:r>
              <a:rPr kumimoji="0" lang="en-IE" sz="1400" b="0" i="0" u="none" strike="noStrike" kern="1200" cap="none" spc="0" normalizeH="0" baseline="0" noProof="0" dirty="0">
                <a:ln>
                  <a:noFill/>
                </a:ln>
                <a:solidFill>
                  <a:prstClr val="black"/>
                </a:solidFill>
                <a:effectLst/>
                <a:uLnTx/>
                <a:uFillTx/>
                <a:latin typeface="Calibri"/>
                <a:ea typeface="+mn-ea"/>
                <a:cs typeface="+mn-cs"/>
              </a:rPr>
              <a:t>is also the principle applied for Core Funding.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Sharon does not employ staff as she is a childminder.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Sharon has an NCS contract </a:t>
            </a:r>
            <a:r>
              <a:rPr lang="en-IE" sz="1400" noProof="0" dirty="0" smtClean="0">
                <a:solidFill>
                  <a:prstClr val="black"/>
                </a:solidFill>
                <a:latin typeface="Calibri"/>
              </a:rPr>
              <a:t>some of her</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 </a:t>
            </a:r>
            <a:r>
              <a:rPr kumimoji="0" lang="en-IE" sz="1400" b="0" i="0" u="none" strike="noStrike" kern="1200" cap="none" spc="0" normalizeH="0" baseline="0" noProof="0" dirty="0">
                <a:ln>
                  <a:noFill/>
                </a:ln>
                <a:solidFill>
                  <a:prstClr val="black"/>
                </a:solidFill>
                <a:effectLst/>
                <a:uLnTx/>
                <a:uFillTx/>
                <a:latin typeface="Calibri"/>
                <a:ea typeface="+mn-ea"/>
                <a:cs typeface="+mn-cs"/>
              </a:rPr>
              <a:t>parents have applied and received the Universal Payment under NCS for eligible children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(4 ELC </a:t>
            </a:r>
            <a:r>
              <a:rPr kumimoji="0" lang="en-IE" sz="1400" b="0" i="0" u="none" strike="noStrike" kern="1200" cap="none" spc="0" normalizeH="0" baseline="0" noProof="0" dirty="0">
                <a:ln>
                  <a:noFill/>
                </a:ln>
                <a:solidFill>
                  <a:prstClr val="black"/>
                </a:solidFill>
                <a:effectLst/>
                <a:uLnTx/>
                <a:uFillTx/>
                <a:latin typeface="Calibri"/>
                <a:ea typeface="+mn-ea"/>
                <a:cs typeface="+mn-cs"/>
              </a:rPr>
              <a:t>children in this example).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Sharon’s Full Day fee is €175 per week, which is a cost to parents with the NCS Universal subsidy of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152.50 </a:t>
            </a:r>
            <a:r>
              <a:rPr kumimoji="0" lang="en-IE" sz="1400" b="0" i="0" u="none" strike="noStrike" kern="1200" cap="none" spc="0" normalizeH="0" baseline="0" noProof="0" dirty="0">
                <a:ln>
                  <a:noFill/>
                </a:ln>
                <a:solidFill>
                  <a:prstClr val="black"/>
                </a:solidFill>
                <a:effectLst/>
                <a:uLnTx/>
                <a:uFillTx/>
                <a:latin typeface="Calibri"/>
                <a:ea typeface="+mn-ea"/>
                <a:cs typeface="+mn-cs"/>
              </a:rPr>
              <a:t>per week.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Sharon’s </a:t>
            </a:r>
            <a:r>
              <a:rPr kumimoji="0" lang="en-IE" sz="1400" b="0" i="0" u="none" strike="noStrike" kern="1200" cap="none" spc="0" normalizeH="0" baseline="0" noProof="0" dirty="0">
                <a:ln>
                  <a:noFill/>
                </a:ln>
                <a:solidFill>
                  <a:prstClr val="black"/>
                </a:solidFill>
                <a:effectLst/>
                <a:uLnTx/>
                <a:uFillTx/>
                <a:latin typeface="Calibri"/>
                <a:ea typeface="+mn-ea"/>
                <a:cs typeface="+mn-cs"/>
              </a:rPr>
              <a:t>fee for SAC is €60 per week.</a:t>
            </a:r>
          </a:p>
        </p:txBody>
      </p:sp>
      <p:graphicFrame>
        <p:nvGraphicFramePr>
          <p:cNvPr id="4" name="Table 3"/>
          <p:cNvGraphicFramePr>
            <a:graphicFrameLocks noGrp="1"/>
          </p:cNvGraphicFramePr>
          <p:nvPr>
            <p:extLst>
              <p:ext uri="{D42A27DB-BD31-4B8C-83A1-F6EECF244321}">
                <p14:modId xmlns:p14="http://schemas.microsoft.com/office/powerpoint/2010/main" val="4076372458"/>
              </p:ext>
            </p:extLst>
          </p:nvPr>
        </p:nvGraphicFramePr>
        <p:xfrm>
          <a:off x="6189313" y="2159310"/>
          <a:ext cx="5067300" cy="2630170"/>
        </p:xfrm>
        <a:graphic>
          <a:graphicData uri="http://schemas.openxmlformats.org/drawingml/2006/table">
            <a:tbl>
              <a:tblPr/>
              <a:tblGrid>
                <a:gridCol w="1395898">
                  <a:extLst>
                    <a:ext uri="{9D8B030D-6E8A-4147-A177-3AD203B41FA5}">
                      <a16:colId xmlns:a16="http://schemas.microsoft.com/office/drawing/2014/main" val="622819903"/>
                    </a:ext>
                  </a:extLst>
                </a:gridCol>
                <a:gridCol w="1023021">
                  <a:extLst>
                    <a:ext uri="{9D8B030D-6E8A-4147-A177-3AD203B41FA5}">
                      <a16:colId xmlns:a16="http://schemas.microsoft.com/office/drawing/2014/main" val="929172854"/>
                    </a:ext>
                  </a:extLst>
                </a:gridCol>
                <a:gridCol w="870046">
                  <a:extLst>
                    <a:ext uri="{9D8B030D-6E8A-4147-A177-3AD203B41FA5}">
                      <a16:colId xmlns:a16="http://schemas.microsoft.com/office/drawing/2014/main" val="2873933827"/>
                    </a:ext>
                  </a:extLst>
                </a:gridCol>
                <a:gridCol w="611900">
                  <a:extLst>
                    <a:ext uri="{9D8B030D-6E8A-4147-A177-3AD203B41FA5}">
                      <a16:colId xmlns:a16="http://schemas.microsoft.com/office/drawing/2014/main" val="488252018"/>
                    </a:ext>
                  </a:extLst>
                </a:gridCol>
                <a:gridCol w="1166435">
                  <a:extLst>
                    <a:ext uri="{9D8B030D-6E8A-4147-A177-3AD203B41FA5}">
                      <a16:colId xmlns:a16="http://schemas.microsoft.com/office/drawing/2014/main" val="1520158008"/>
                    </a:ext>
                  </a:extLst>
                </a:gridCol>
              </a:tblGrid>
              <a:tr h="184150">
                <a:tc gridSpan="5">
                  <a:txBody>
                    <a:bodyPr/>
                    <a:lstStyle/>
                    <a:p>
                      <a:pPr algn="ctr" fontAlgn="ctr"/>
                      <a:r>
                        <a:rPr lang="en-IE" sz="1400" b="0" i="0" u="none" strike="noStrike">
                          <a:solidFill>
                            <a:srgbClr val="FFFFFF"/>
                          </a:solidFill>
                          <a:effectLst/>
                          <a:latin typeface="Calibri" panose="020F0502020204030204" pitchFamily="34" charset="0"/>
                        </a:rPr>
                        <a:t>Sharon's Childminding Service</a:t>
                      </a: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732671781"/>
                  </a:ext>
                </a:extLst>
              </a:tr>
              <a:tr h="184150">
                <a:tc gridSpan="5">
                  <a:txBody>
                    <a:bodyPr/>
                    <a:lstStyle/>
                    <a:p>
                      <a:pPr algn="ctr" fontAlgn="ctr"/>
                      <a:r>
                        <a:rPr lang="en-IE" sz="1400" b="0" i="0" u="none" strike="noStrike">
                          <a:solidFill>
                            <a:srgbClr val="FFFFFF"/>
                          </a:solidFill>
                          <a:effectLst/>
                          <a:latin typeface="Calibri" panose="020F0502020204030204" pitchFamily="34" charset="0"/>
                        </a:rPr>
                        <a:t>Childminder</a:t>
                      </a: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962451214"/>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Contract Type</a:t>
                      </a:r>
                      <a:endParaRPr lang="en-IE"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dirty="0">
                          <a:solidFill>
                            <a:srgbClr val="000000"/>
                          </a:solidFill>
                          <a:effectLst/>
                          <a:latin typeface="Calibri" panose="020F0502020204030204" pitchFamily="34" charset="0"/>
                        </a:rPr>
                        <a:t>NCS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286016342"/>
                  </a:ext>
                </a:extLst>
              </a:tr>
              <a:tr h="184150">
                <a:tc>
                  <a:txBody>
                    <a:bodyPr/>
                    <a:lstStyle/>
                    <a:p>
                      <a:pPr algn="l" fontAlgn="b"/>
                      <a:r>
                        <a:rPr lang="en-IE" sz="14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887130398"/>
                  </a:ext>
                </a:extLst>
              </a:tr>
              <a:tr h="184150">
                <a:tc>
                  <a:txBody>
                    <a:bodyPr/>
                    <a:lstStyle/>
                    <a:p>
                      <a:pPr algn="l" fontAlgn="b"/>
                      <a:r>
                        <a:rPr lang="en-IE" sz="14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627499723"/>
                  </a:ext>
                </a:extLst>
              </a:tr>
              <a:tr h="184150">
                <a:tc>
                  <a:txBody>
                    <a:bodyPr/>
                    <a:lstStyle/>
                    <a:p>
                      <a:pPr algn="l" fontAlgn="b"/>
                      <a:r>
                        <a:rPr lang="en-IE" sz="1400" b="0" i="0" u="none" strike="noStrike">
                          <a:solidFill>
                            <a:srgbClr val="000000"/>
                          </a:solidFill>
                          <a:effectLst/>
                          <a:latin typeface="Calibri" panose="020F0502020204030204" pitchFamily="34" charset="0"/>
                        </a:rPr>
                        <a:t>ELC Graduate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a:solidFill>
                            <a:srgbClr val="000000"/>
                          </a:solidFill>
                          <a:effectLst/>
                          <a:latin typeface="Calibri" panose="020F0502020204030204" pitchFamily="34" charset="0"/>
                        </a:rPr>
                        <a:t>No</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665507633"/>
                  </a:ext>
                </a:extLst>
              </a:tr>
              <a:tr h="184150">
                <a:tc>
                  <a:txBody>
                    <a:bodyPr/>
                    <a:lstStyle/>
                    <a:p>
                      <a:pPr algn="l" fontAlgn="b"/>
                      <a:r>
                        <a:rPr lang="en-IE" sz="14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a:solidFill>
                            <a:srgbClr val="000000"/>
                          </a:solidFill>
                          <a:effectLst/>
                          <a:latin typeface="Calibri" panose="020F0502020204030204" pitchFamily="34" charset="0"/>
                        </a:rPr>
                        <a:t>Full Day ELC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a:solidFill>
                            <a:srgbClr val="000000"/>
                          </a:solidFill>
                          <a:effectLst/>
                          <a:latin typeface="Calibri" panose="020F0502020204030204" pitchFamily="34" charset="0"/>
                        </a:rPr>
                        <a:t>Part-time 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646549"/>
                  </a:ext>
                </a:extLst>
              </a:tr>
              <a:tr h="184150">
                <a:tc>
                  <a:txBody>
                    <a:bodyPr/>
                    <a:lstStyle/>
                    <a:p>
                      <a:pPr algn="l" fontAlgn="b"/>
                      <a:r>
                        <a:rPr lang="en-IE" sz="14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dirty="0" smtClean="0">
                          <a:solidFill>
                            <a:srgbClr val="000000"/>
                          </a:solidFill>
                          <a:effectLst/>
                          <a:latin typeface="Calibri" panose="020F0502020204030204" pitchFamily="34" charset="0"/>
                        </a:rPr>
                        <a:t>45</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a:solidFill>
                            <a:srgbClr val="00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836593"/>
                  </a:ext>
                </a:extLst>
              </a:tr>
              <a:tr h="184150">
                <a:tc>
                  <a:txBody>
                    <a:bodyPr/>
                    <a:lstStyle/>
                    <a:p>
                      <a:pPr algn="l" fontAlgn="b"/>
                      <a:r>
                        <a:rPr lang="en-IE" sz="14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a:solidFill>
                            <a:srgbClr val="000000"/>
                          </a:solidFill>
                          <a:effectLst/>
                          <a:latin typeface="Calibri" panose="020F0502020204030204"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a:solidFill>
                            <a:srgbClr val="000000"/>
                          </a:solidFill>
                          <a:effectLst/>
                          <a:latin typeface="Calibri" panose="020F0502020204030204"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627898"/>
                  </a:ext>
                </a:extLst>
              </a:tr>
              <a:tr h="184150">
                <a:tc>
                  <a:txBody>
                    <a:bodyPr/>
                    <a:lstStyle/>
                    <a:p>
                      <a:pPr algn="l" fontAlgn="b"/>
                      <a:r>
                        <a:rPr lang="en-IE" sz="14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1-2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2-3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3-6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4-15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7126863"/>
                  </a:ext>
                </a:extLst>
              </a:tr>
              <a:tr h="184150">
                <a:tc>
                  <a:txBody>
                    <a:bodyPr/>
                    <a:lstStyle/>
                    <a:p>
                      <a:pPr algn="l" fontAlgn="b"/>
                      <a:r>
                        <a:rPr lang="en-IE" sz="14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0</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804373"/>
                  </a:ext>
                </a:extLst>
              </a:tr>
            </a:tbl>
          </a:graphicData>
        </a:graphic>
      </p:graphicFrame>
      <p:sp>
        <p:nvSpPr>
          <p:cNvPr id="6" name="TextBox 5"/>
          <p:cNvSpPr txBox="1"/>
          <p:nvPr/>
        </p:nvSpPr>
        <p:spPr>
          <a:xfrm>
            <a:off x="6408549" y="5277173"/>
            <a:ext cx="4959458" cy="584775"/>
          </a:xfrm>
          <a:prstGeom prst="rect">
            <a:avLst/>
          </a:prstGeom>
          <a:noFill/>
          <a:ln w="76200">
            <a:solidFill>
              <a:schemeClr val="accent1">
                <a:lumMod val="60000"/>
                <a:lumOff val="40000"/>
              </a:schemeClr>
            </a:solidFill>
          </a:ln>
        </p:spPr>
        <p:txBody>
          <a:bodyPr wrap="square" rtlCol="0">
            <a:spAutoFit/>
          </a:bodyPr>
          <a:lstStyle/>
          <a:p>
            <a:r>
              <a:rPr lang="en-IE" sz="1600" dirty="0"/>
              <a:t> </a:t>
            </a:r>
            <a:r>
              <a:rPr lang="en-IE" sz="1600" dirty="0" smtClean="0"/>
              <a:t>* the </a:t>
            </a:r>
            <a:r>
              <a:rPr lang="en-IE" sz="1600" dirty="0"/>
              <a:t>‘premises’ as set out in the </a:t>
            </a:r>
            <a:r>
              <a:rPr lang="en-IE" sz="1600" dirty="0" smtClean="0"/>
              <a:t>Regulations  </a:t>
            </a:r>
            <a:r>
              <a:rPr lang="en-IE" sz="1600" dirty="0"/>
              <a:t>is the childminder’s home. </a:t>
            </a:r>
          </a:p>
        </p:txBody>
      </p:sp>
    </p:spTree>
    <p:extLst>
      <p:ext uri="{BB962C8B-B14F-4D97-AF65-F5344CB8AC3E}">
        <p14:creationId xmlns:p14="http://schemas.microsoft.com/office/powerpoint/2010/main" val="697855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987749"/>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 – Higher Capitation)</a:t>
            </a:r>
            <a:br>
              <a:rPr lang="en-IE" sz="4800" dirty="0" smtClean="0"/>
            </a:br>
            <a:r>
              <a:rPr lang="en-IE" sz="4800" dirty="0" smtClean="0"/>
              <a:t>2 </a:t>
            </a:r>
            <a:r>
              <a:rPr lang="en-IE" sz="4800" dirty="0"/>
              <a:t>ELC </a:t>
            </a:r>
            <a:r>
              <a:rPr lang="en-IE" sz="4800" dirty="0" smtClean="0"/>
              <a:t>Graduates –  Capacity 22 </a:t>
            </a:r>
            <a:br>
              <a:rPr lang="en-IE" sz="4800" dirty="0" smtClean="0"/>
            </a:br>
            <a:r>
              <a:rPr lang="en-IE" sz="4800" dirty="0" smtClean="0"/>
              <a:t>Current Registrations -  19 ECCE Children</a:t>
            </a:r>
            <a:endParaRPr lang="en-IE" sz="4800" dirty="0"/>
          </a:p>
        </p:txBody>
      </p:sp>
      <p:sp>
        <p:nvSpPr>
          <p:cNvPr id="3" name="Subtitle 2"/>
          <p:cNvSpPr>
            <a:spLocks noGrp="1"/>
          </p:cNvSpPr>
          <p:nvPr>
            <p:ph type="subTitle" idx="1"/>
          </p:nvPr>
        </p:nvSpPr>
        <p:spPr>
          <a:xfrm>
            <a:off x="1524000" y="5336628"/>
            <a:ext cx="9144000" cy="583646"/>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25853195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Sharon’s Childminding Service</a:t>
            </a:r>
            <a:endParaRPr lang="en-IE" dirty="0"/>
          </a:p>
        </p:txBody>
      </p:sp>
      <p:graphicFrame>
        <p:nvGraphicFramePr>
          <p:cNvPr id="8" name="Table 7"/>
          <p:cNvGraphicFramePr>
            <a:graphicFrameLocks noGrp="1"/>
          </p:cNvGraphicFramePr>
          <p:nvPr>
            <p:extLst>
              <p:ext uri="{D42A27DB-BD31-4B8C-83A1-F6EECF244321}">
                <p14:modId xmlns:p14="http://schemas.microsoft.com/office/powerpoint/2010/main" val="4209520750"/>
              </p:ext>
            </p:extLst>
          </p:nvPr>
        </p:nvGraphicFramePr>
        <p:xfrm>
          <a:off x="294268" y="1373695"/>
          <a:ext cx="4629423" cy="3735070"/>
        </p:xfrm>
        <a:graphic>
          <a:graphicData uri="http://schemas.openxmlformats.org/drawingml/2006/table">
            <a:tbl>
              <a:tblPr/>
              <a:tblGrid>
                <a:gridCol w="2051676">
                  <a:extLst>
                    <a:ext uri="{9D8B030D-6E8A-4147-A177-3AD203B41FA5}">
                      <a16:colId xmlns:a16="http://schemas.microsoft.com/office/drawing/2014/main" val="1160739022"/>
                    </a:ext>
                  </a:extLst>
                </a:gridCol>
                <a:gridCol w="2577747">
                  <a:extLst>
                    <a:ext uri="{9D8B030D-6E8A-4147-A177-3AD203B41FA5}">
                      <a16:colId xmlns:a16="http://schemas.microsoft.com/office/drawing/2014/main" val="1255741804"/>
                    </a:ext>
                  </a:extLst>
                </a:gridCol>
              </a:tblGrid>
              <a:tr h="184150">
                <a:tc>
                  <a:txBody>
                    <a:bodyPr/>
                    <a:lstStyle/>
                    <a:p>
                      <a:pPr algn="l" fontAlgn="b"/>
                      <a:r>
                        <a:rPr lang="en-IE" sz="14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400" b="1" i="0" u="none" strike="noStrike" dirty="0" smtClean="0">
                          <a:solidFill>
                            <a:srgbClr val="000000"/>
                          </a:solidFill>
                          <a:effectLst/>
                          <a:latin typeface="Calibri" panose="020F0502020204030204" pitchFamily="34" charset="0"/>
                        </a:rPr>
                        <a:t>Sharon's </a:t>
                      </a:r>
                      <a:r>
                        <a:rPr lang="en-IE" sz="1400" b="1" i="0" u="none" strike="noStrike" dirty="0">
                          <a:solidFill>
                            <a:srgbClr val="000000"/>
                          </a:solidFill>
                          <a:effectLst/>
                          <a:latin typeface="Calibri" panose="020F0502020204030204" pitchFamily="34" charset="0"/>
                        </a:rPr>
                        <a:t>Childminding Service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163537092"/>
                  </a:ext>
                </a:extLst>
              </a:tr>
              <a:tr h="184150">
                <a:tc>
                  <a:txBody>
                    <a:bodyPr/>
                    <a:lstStyle/>
                    <a:p>
                      <a:pPr algn="l" fontAlgn="b"/>
                      <a:r>
                        <a:rPr lang="en-IE" sz="14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71471"/>
                  </a:ext>
                </a:extLst>
              </a:tr>
              <a:tr h="184150">
                <a:tc>
                  <a:txBody>
                    <a:bodyPr/>
                    <a:lstStyle/>
                    <a:p>
                      <a:pPr algn="l" fontAlgn="b"/>
                      <a:r>
                        <a:rPr lang="en-IE" sz="14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NCS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709145816"/>
                  </a:ext>
                </a:extLst>
              </a:tr>
              <a:tr h="184150">
                <a:tc>
                  <a:txBody>
                    <a:bodyPr/>
                    <a:lstStyle/>
                    <a:p>
                      <a:pPr algn="l" fontAlgn="b"/>
                      <a:r>
                        <a:rPr lang="en-IE" sz="14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smtClean="0">
                          <a:solidFill>
                            <a:srgbClr val="FFFFFF"/>
                          </a:solidFill>
                          <a:effectLst/>
                          <a:latin typeface="Calibri" panose="020F0502020204030204" pitchFamily="34" charset="0"/>
                        </a:rPr>
                        <a:t>4</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382346671"/>
                  </a:ext>
                </a:extLst>
              </a:tr>
              <a:tr h="184150">
                <a:tc>
                  <a:txBody>
                    <a:bodyPr/>
                    <a:lstStyle/>
                    <a:p>
                      <a:pPr algn="l" fontAlgn="b"/>
                      <a:r>
                        <a:rPr lang="en-IE" sz="14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€4,320.00</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618691378"/>
                  </a:ext>
                </a:extLst>
              </a:tr>
              <a:tr h="184150">
                <a:tc>
                  <a:txBody>
                    <a:bodyPr/>
                    <a:lstStyle/>
                    <a:p>
                      <a:pPr algn="l" fontAlgn="b"/>
                      <a:r>
                        <a:rPr lang="en-I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764685"/>
                  </a:ext>
                </a:extLst>
              </a:tr>
              <a:tr h="184150">
                <a:tc>
                  <a:txBody>
                    <a:bodyPr/>
                    <a:lstStyle/>
                    <a:p>
                      <a:pPr algn="l" fontAlgn="b"/>
                      <a:r>
                        <a:rPr lang="en-IE" sz="1400" b="0" i="0" u="none" strike="noStrike">
                          <a:solidFill>
                            <a:srgbClr val="FFFFFF"/>
                          </a:solidFill>
                          <a:effectLst/>
                          <a:latin typeface="Calibri" panose="020F0502020204030204" pitchFamily="34" charset="0"/>
                        </a:rPr>
                        <a:t>PSP NCS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€112.50</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01375683"/>
                  </a:ext>
                </a:extLst>
              </a:tr>
              <a:tr h="184150">
                <a:tc>
                  <a:txBody>
                    <a:bodyPr/>
                    <a:lstStyle/>
                    <a:p>
                      <a:pPr algn="l" fontAlgn="b"/>
                      <a:r>
                        <a:rPr lang="en-I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67095"/>
                  </a:ext>
                </a:extLst>
              </a:tr>
              <a:tr h="184150">
                <a:tc>
                  <a:txBody>
                    <a:bodyPr/>
                    <a:lstStyle/>
                    <a:p>
                      <a:pPr algn="l" fontAlgn="b"/>
                      <a:r>
                        <a:rPr lang="en-IE" sz="1400" b="0" i="0" u="none" strike="noStrike">
                          <a:solidFill>
                            <a:srgbClr val="FFFFFF"/>
                          </a:solidFill>
                          <a:effectLst/>
                          <a:latin typeface="Calibri" panose="020F0502020204030204" pitchFamily="34" charset="0"/>
                        </a:rPr>
                        <a:t>Total DCEDIY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€4,432.50</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77765883"/>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6234088"/>
                  </a:ext>
                </a:extLst>
              </a:tr>
              <a:tr h="184150">
                <a:tc gridSpan="2">
                  <a:txBody>
                    <a:bodyPr/>
                    <a:lstStyle/>
                    <a:p>
                      <a:pPr algn="ctr" fontAlgn="ctr"/>
                      <a:r>
                        <a:rPr lang="en-IE" sz="1400" b="1" i="0" u="none" strike="noStrike" dirty="0">
                          <a:solidFill>
                            <a:srgbClr val="FFFFFF"/>
                          </a:solidFill>
                          <a:effectLst/>
                          <a:latin typeface="Calibri" panose="020F0502020204030204" pitchFamily="34" charset="0"/>
                        </a:rPr>
                        <a:t>Parents Fees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hMerge="1">
                  <a:txBody>
                    <a:bodyPr/>
                    <a:lstStyle/>
                    <a:p>
                      <a:endParaRPr lang="en-IE"/>
                    </a:p>
                  </a:txBody>
                  <a:tcPr/>
                </a:tc>
                <a:extLst>
                  <a:ext uri="{0D108BD9-81ED-4DB2-BD59-A6C34878D82A}">
                    <a16:rowId xmlns:a16="http://schemas.microsoft.com/office/drawing/2014/main" val="1912068637"/>
                  </a:ext>
                </a:extLst>
              </a:tr>
              <a:tr h="184150">
                <a:tc>
                  <a:txBody>
                    <a:bodyPr/>
                    <a:lstStyle/>
                    <a:p>
                      <a:pPr algn="l" fontAlgn="b"/>
                      <a:r>
                        <a:rPr lang="en-IE" sz="1400" b="0" i="0" u="none" strike="noStrike" dirty="0">
                          <a:solidFill>
                            <a:srgbClr val="000000"/>
                          </a:solidFill>
                          <a:effectLst/>
                          <a:latin typeface="Calibri" panose="020F0502020204030204" pitchFamily="34" charset="0"/>
                        </a:rPr>
                        <a:t>ELC</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€29,280.00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0204406"/>
                  </a:ext>
                </a:extLst>
              </a:tr>
              <a:tr h="184150">
                <a:tc>
                  <a:txBody>
                    <a:bodyPr/>
                    <a:lstStyle/>
                    <a:p>
                      <a:pPr algn="l" fontAlgn="b"/>
                      <a:r>
                        <a:rPr lang="en-IE" sz="1400" b="0" i="0" u="none" strike="noStrike" dirty="0">
                          <a:solidFill>
                            <a:srgbClr val="000000"/>
                          </a:solidFill>
                          <a:effectLst/>
                          <a:latin typeface="Calibri" panose="020F0502020204030204" pitchFamily="34" charset="0"/>
                        </a:rPr>
                        <a:t>SAC</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sng" strike="noStrike">
                          <a:solidFill>
                            <a:srgbClr val="000000"/>
                          </a:solidFill>
                          <a:effectLst/>
                          <a:latin typeface="Calibri" panose="020F0502020204030204" pitchFamily="34" charset="0"/>
                        </a:rPr>
                        <a:t>€2,880.00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4849619"/>
                  </a:ext>
                </a:extLst>
              </a:tr>
              <a:tr h="184150">
                <a:tc>
                  <a:txBody>
                    <a:bodyPr/>
                    <a:lstStyle/>
                    <a:p>
                      <a:pPr algn="l" fontAlgn="b"/>
                      <a:r>
                        <a:rPr lang="en-IE" sz="1400" b="0" i="0" u="none" strike="noStrike" dirty="0">
                          <a:solidFill>
                            <a:schemeClr val="bg1"/>
                          </a:solidFill>
                          <a:effectLst/>
                          <a:latin typeface="Calibri" panose="020F0502020204030204" pitchFamily="34" charset="0"/>
                        </a:rPr>
                        <a:t>Total 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€32,160.00</a:t>
                      </a:r>
                      <a:endParaRPr lang="en-IE" sz="1400" b="0" i="0" u="none" strike="noStrike" dirty="0">
                        <a:solidFill>
                          <a:schemeClr val="bg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547064109"/>
                  </a:ext>
                </a:extLst>
              </a:tr>
              <a:tr h="184150">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0507383"/>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267217"/>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Income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tc>
                  <a:txBody>
                    <a:bodyPr/>
                    <a:lstStyle/>
                    <a:p>
                      <a:pPr algn="ctr" fontAlgn="b"/>
                      <a:r>
                        <a:rPr lang="en-IE" sz="1400" b="0" i="0" u="none" strike="noStrike" dirty="0" smtClean="0">
                          <a:solidFill>
                            <a:srgbClr val="FFFFFF"/>
                          </a:solidFill>
                          <a:effectLst/>
                          <a:latin typeface="Calibri" panose="020F0502020204030204" pitchFamily="34" charset="0"/>
                        </a:rPr>
                        <a:t>€35,040.00</a:t>
                      </a:r>
                      <a:endParaRPr lang="en-IE" sz="14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extLst>
                  <a:ext uri="{0D108BD9-81ED-4DB2-BD59-A6C34878D82A}">
                    <a16:rowId xmlns:a16="http://schemas.microsoft.com/office/drawing/2014/main" val="3020174632"/>
                  </a:ext>
                </a:extLst>
              </a:tr>
            </a:tbl>
          </a:graphicData>
        </a:graphic>
      </p:graphicFrame>
      <p:sp>
        <p:nvSpPr>
          <p:cNvPr id="3" name="TextBox 2"/>
          <p:cNvSpPr txBox="1"/>
          <p:nvPr/>
        </p:nvSpPr>
        <p:spPr>
          <a:xfrm>
            <a:off x="4883373" y="5399196"/>
            <a:ext cx="2576592" cy="369332"/>
          </a:xfrm>
          <a:prstGeom prst="rect">
            <a:avLst/>
          </a:prstGeom>
          <a:solidFill>
            <a:srgbClr val="3476B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Calibri"/>
                <a:ea typeface="+mn-ea"/>
                <a:cs typeface="+mn-cs"/>
              </a:rPr>
              <a:t>Increase </a:t>
            </a:r>
            <a:r>
              <a:rPr kumimoji="0" lang="en-IE" sz="1800" b="1" i="0" u="none" strike="noStrike" kern="1200" cap="none" spc="0" normalizeH="0" baseline="0" noProof="0" dirty="0" smtClean="0">
                <a:ln>
                  <a:noFill/>
                </a:ln>
                <a:solidFill>
                  <a:prstClr val="white"/>
                </a:solidFill>
                <a:effectLst/>
                <a:uLnTx/>
                <a:uFillTx/>
                <a:latin typeface="Calibri"/>
                <a:ea typeface="+mn-ea"/>
                <a:cs typeface="+mn-cs"/>
              </a:rPr>
              <a:t>	€9,349.44</a:t>
            </a:r>
            <a:endParaRPr kumimoji="0" lang="en-IE" sz="1800" b="1" i="0" u="none" strike="noStrike" kern="1200" cap="none" spc="0" normalizeH="0" baseline="0" noProof="0" dirty="0">
              <a:ln>
                <a:noFill/>
              </a:ln>
              <a:solidFill>
                <a:prstClr val="white"/>
              </a:solidFill>
              <a:effectLst/>
              <a:uLnTx/>
              <a:uFillTx/>
              <a:latin typeface="Calibri"/>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66041855"/>
              </p:ext>
            </p:extLst>
          </p:nvPr>
        </p:nvGraphicFramePr>
        <p:xfrm>
          <a:off x="7901666" y="2563073"/>
          <a:ext cx="4114800" cy="1977390"/>
        </p:xfrm>
        <a:graphic>
          <a:graphicData uri="http://schemas.openxmlformats.org/drawingml/2006/table">
            <a:tbl>
              <a:tblPr/>
              <a:tblGrid>
                <a:gridCol w="1891676">
                  <a:extLst>
                    <a:ext uri="{9D8B030D-6E8A-4147-A177-3AD203B41FA5}">
                      <a16:colId xmlns:a16="http://schemas.microsoft.com/office/drawing/2014/main" val="446598019"/>
                    </a:ext>
                  </a:extLst>
                </a:gridCol>
                <a:gridCol w="2223124">
                  <a:extLst>
                    <a:ext uri="{9D8B030D-6E8A-4147-A177-3AD203B41FA5}">
                      <a16:colId xmlns:a16="http://schemas.microsoft.com/office/drawing/2014/main" val="1473533438"/>
                    </a:ext>
                  </a:extLst>
                </a:gridCol>
              </a:tblGrid>
              <a:tr h="184150">
                <a:tc gridSpan="2">
                  <a:txBody>
                    <a:bodyPr/>
                    <a:lstStyle/>
                    <a:p>
                      <a:pPr algn="ctr" fontAlgn="b"/>
                      <a:r>
                        <a:rPr lang="en-IE" sz="1400" b="0" i="0" u="none" strike="noStrike" dirty="0" smtClean="0">
                          <a:solidFill>
                            <a:srgbClr val="000000"/>
                          </a:solidFill>
                          <a:effectLst/>
                          <a:latin typeface="Calibri" panose="020F0502020204030204" pitchFamily="34" charset="0"/>
                        </a:rPr>
                        <a:t>New Funding</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hMerge="1">
                  <a:txBody>
                    <a:bodyPr/>
                    <a:lstStyle/>
                    <a:p>
                      <a:pPr algn="ctr" fontAlgn="ctr"/>
                      <a:endParaRPr lang="en-IE" sz="1100" b="0" i="0" u="none" strike="noStrike" dirty="0" smtClean="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681094"/>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ELC</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€7,645.44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632397"/>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SAC</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 </a:t>
                      </a:r>
                      <a:r>
                        <a:rPr lang="en-IE" sz="1400" b="0" i="0" u="none" strike="noStrike" dirty="0" smtClean="0">
                          <a:solidFill>
                            <a:srgbClr val="000000"/>
                          </a:solidFill>
                          <a:effectLst/>
                          <a:latin typeface="Calibri" panose="020F0502020204030204" pitchFamily="34" charset="0"/>
                        </a:rPr>
                        <a:t>€264.00</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614939"/>
                  </a:ext>
                </a:extLst>
              </a:tr>
              <a:tr h="184150">
                <a:tc>
                  <a:txBody>
                    <a:bodyPr/>
                    <a:lstStyle/>
                    <a:p>
                      <a:pPr algn="l" fontAlgn="b"/>
                      <a:r>
                        <a:rPr lang="en-IE" sz="1400" b="0" i="0" u="none" strike="noStrike" dirty="0" smtClean="0">
                          <a:solidFill>
                            <a:schemeClr val="bg1"/>
                          </a:solidFill>
                          <a:effectLst/>
                          <a:latin typeface="Calibri" panose="020F0502020204030204" pitchFamily="34" charset="0"/>
                        </a:rPr>
                        <a:t>Core Funding</a:t>
                      </a:r>
                      <a:endParaRPr lang="en-IE" sz="14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€7,909.44</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48375170"/>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NCS</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€4,320.00*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7710494"/>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DCEDIY</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€12,229.44</a:t>
                      </a:r>
                      <a:endParaRPr lang="en-IE" sz="1400" b="0" i="0" u="none" strike="noStrike" dirty="0">
                        <a:solidFill>
                          <a:srgbClr val="FFFFFF"/>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691033437"/>
                  </a:ext>
                </a:extLst>
              </a:tr>
              <a:tr h="184150">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smtClean="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3838945"/>
                  </a:ext>
                </a:extLst>
              </a:tr>
              <a:tr h="184150">
                <a:tc>
                  <a:txBody>
                    <a:bodyPr/>
                    <a:lstStyle/>
                    <a:p>
                      <a:pPr algn="l" fontAlgn="b"/>
                      <a:r>
                        <a:rPr lang="en-IE" sz="1400" b="0" i="0" u="none" strike="noStrike" dirty="0">
                          <a:solidFill>
                            <a:schemeClr val="bg1"/>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€32,160.00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657012330"/>
                  </a:ext>
                </a:extLst>
              </a:tr>
              <a:tr h="184150">
                <a:tc>
                  <a:txBody>
                    <a:bodyPr/>
                    <a:lstStyle/>
                    <a:p>
                      <a:pPr algn="l" fontAlgn="b"/>
                      <a:r>
                        <a:rPr lang="en-IE" sz="1400" b="0" i="0" u="none" strike="noStrike" dirty="0">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tc>
                  <a:txBody>
                    <a:bodyPr/>
                    <a:lstStyle/>
                    <a:p>
                      <a:pPr algn="ctr" fontAlgn="b"/>
                      <a:r>
                        <a:rPr lang="en-IE" sz="1400" b="0" i="0" u="none" strike="noStrike" dirty="0" smtClean="0">
                          <a:solidFill>
                            <a:srgbClr val="FFFFFF"/>
                          </a:solidFill>
                          <a:effectLst/>
                          <a:latin typeface="Calibri" panose="020F0502020204030204" pitchFamily="34" charset="0"/>
                        </a:rPr>
                        <a:t>€44,389.44</a:t>
                      </a:r>
                      <a:endParaRPr lang="en-IE" sz="14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extLst>
                  <a:ext uri="{0D108BD9-81ED-4DB2-BD59-A6C34878D82A}">
                    <a16:rowId xmlns:a16="http://schemas.microsoft.com/office/drawing/2014/main" val="1811286861"/>
                  </a:ext>
                </a:extLst>
              </a:tr>
            </a:tbl>
          </a:graphicData>
        </a:graphic>
      </p:graphicFrame>
      <p:sp>
        <p:nvSpPr>
          <p:cNvPr id="10" name="TextBox 9"/>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0" cap="none" spc="0" normalizeH="0" baseline="0" noProof="0" dirty="0">
                <a:ln>
                  <a:noFill/>
                </a:ln>
                <a:solidFill>
                  <a:prstClr val="black"/>
                </a:solidFill>
                <a:effectLst/>
                <a:uLnTx/>
                <a:uFillTx/>
                <a:latin typeface="Calibri"/>
                <a:ea typeface="+mn-ea"/>
                <a:cs typeface="+mn-cs"/>
              </a:rPr>
              <a:t>*The </a:t>
            </a:r>
            <a:r>
              <a:rPr kumimoji="0" lang="en-IE" sz="1800" b="0" i="0" u="none" strike="noStrike" kern="0" cap="none" spc="0" normalizeH="0" baseline="0" noProof="0" dirty="0" smtClean="0">
                <a:ln>
                  <a:noFill/>
                </a:ln>
                <a:solidFill>
                  <a:prstClr val="black"/>
                </a:solidFill>
                <a:effectLst/>
                <a:uLnTx/>
                <a:uFillTx/>
                <a:latin typeface="Calibri"/>
                <a:ea typeface="+mn-ea"/>
                <a:cs typeface="+mn-cs"/>
              </a:rPr>
              <a:t>NCS </a:t>
            </a:r>
            <a:r>
              <a:rPr kumimoji="0" lang="en-IE" sz="1800" b="0" i="0" u="none" strike="noStrike" kern="0" cap="none" spc="0" normalizeH="0" baseline="0" noProof="0" dirty="0">
                <a:ln>
                  <a:noFill/>
                </a:ln>
                <a:solidFill>
                  <a:prstClr val="black"/>
                </a:solidFill>
                <a:effectLst/>
                <a:uLnTx/>
                <a:uFillTx/>
                <a:latin typeface="Calibri"/>
                <a:ea typeface="+mn-ea"/>
                <a:cs typeface="+mn-cs"/>
              </a:rPr>
              <a:t>new contract value is based on the assumption that registrations will remain the same as this programme year.</a:t>
            </a:r>
          </a:p>
        </p:txBody>
      </p:sp>
      <p:sp>
        <p:nvSpPr>
          <p:cNvPr id="7" name="Rounded Rectangular Callout 6"/>
          <p:cNvSpPr/>
          <p:nvPr/>
        </p:nvSpPr>
        <p:spPr>
          <a:xfrm>
            <a:off x="4968377" y="1794865"/>
            <a:ext cx="2888602" cy="1457295"/>
          </a:xfrm>
          <a:prstGeom prst="wedgeRoundRectCallout">
            <a:avLst/>
          </a:prstGeom>
          <a:ln w="57150">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lang="en-IE" sz="1200" dirty="0">
                <a:solidFill>
                  <a:prstClr val="black"/>
                </a:solidFill>
              </a:rPr>
              <a:t>Parents Fee Income remains the same in both years – 2 Assumptions:</a:t>
            </a:r>
          </a:p>
          <a:p>
            <a:pPr lvl="0">
              <a:defRPr/>
            </a:pPr>
            <a:r>
              <a:rPr lang="en-IE" sz="1200" dirty="0">
                <a:solidFill>
                  <a:prstClr val="black"/>
                </a:solidFill>
              </a:rPr>
              <a:t> 1 – Registration/Attendance levels remain static</a:t>
            </a:r>
          </a:p>
          <a:p>
            <a:pPr lvl="0">
              <a:defRPr/>
            </a:pPr>
            <a:r>
              <a:rPr lang="en-IE" sz="1200" dirty="0">
                <a:solidFill>
                  <a:prstClr val="black"/>
                </a:solidFill>
              </a:rPr>
              <a:t>2 – </a:t>
            </a:r>
            <a:r>
              <a:rPr lang="en-IE" sz="1200" dirty="0" smtClean="0">
                <a:solidFill>
                  <a:prstClr val="black"/>
                </a:solidFill>
              </a:rPr>
              <a:t>Sharon </a:t>
            </a:r>
            <a:r>
              <a:rPr lang="en-IE" sz="1200" dirty="0">
                <a:solidFill>
                  <a:prstClr val="black"/>
                </a:solidFill>
              </a:rPr>
              <a:t>is adhering to the Core Funding Requirement of a Fee Management System which in year 1 is a Fee Freeze</a:t>
            </a:r>
          </a:p>
        </p:txBody>
      </p:sp>
      <p:cxnSp>
        <p:nvCxnSpPr>
          <p:cNvPr id="11" name="Straight Arrow Connector 10"/>
          <p:cNvCxnSpPr/>
          <p:nvPr/>
        </p:nvCxnSpPr>
        <p:spPr>
          <a:xfrm flipV="1">
            <a:off x="4593525" y="3339885"/>
            <a:ext cx="931621" cy="1093383"/>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400441" y="3252160"/>
            <a:ext cx="3022169" cy="978877"/>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2246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5208" y="2618909"/>
            <a:ext cx="7798019" cy="2820995"/>
          </a:xfrm>
        </p:spPr>
        <p:txBody>
          <a:bodyPr>
            <a:normAutofit fontScale="90000"/>
          </a:bodyPr>
          <a:lstStyle/>
          <a:p>
            <a:r>
              <a:rPr lang="en-IE" sz="3600" dirty="0"/>
              <a:t>Model Service Example</a:t>
            </a:r>
            <a:br>
              <a:rPr lang="en-IE" sz="3600" dirty="0"/>
            </a:br>
            <a:r>
              <a:rPr lang="en-IE" sz="3600" dirty="0"/>
              <a:t>Tusla Registered </a:t>
            </a:r>
            <a:r>
              <a:rPr lang="en-IE" sz="3600" dirty="0" smtClean="0"/>
              <a:t>Childminder</a:t>
            </a:r>
            <a:r>
              <a:rPr lang="en-IE" sz="3600" dirty="0"/>
              <a:t/>
            </a:r>
            <a:br>
              <a:rPr lang="en-IE" sz="3600" dirty="0"/>
            </a:br>
            <a:r>
              <a:rPr lang="en-IE" sz="3600" dirty="0"/>
              <a:t>1 ELC Qualified </a:t>
            </a:r>
            <a:r>
              <a:rPr lang="en-IE" sz="3600" dirty="0" smtClean="0"/>
              <a:t>Graduate </a:t>
            </a:r>
            <a:r>
              <a:rPr lang="en-IE" sz="3600" dirty="0"/>
              <a:t>–  </a:t>
            </a:r>
            <a:r>
              <a:rPr lang="en-IE" sz="3600" dirty="0" smtClean="0"/>
              <a:t>Capacity 7</a:t>
            </a:r>
            <a:br>
              <a:rPr lang="en-IE" sz="3600" dirty="0" smtClean="0"/>
            </a:br>
            <a:r>
              <a:rPr lang="en-IE" sz="3600" dirty="0" smtClean="0"/>
              <a:t>2 ELC Places 5 SAC Places</a:t>
            </a:r>
            <a:r>
              <a:rPr lang="en-IE" sz="3600" dirty="0"/>
              <a:t/>
            </a:r>
            <a:br>
              <a:rPr lang="en-IE" sz="3600" dirty="0"/>
            </a:br>
            <a:r>
              <a:rPr lang="en-IE" sz="3600" dirty="0"/>
              <a:t>Current </a:t>
            </a:r>
            <a:r>
              <a:rPr lang="en-IE" sz="3600" dirty="0" smtClean="0"/>
              <a:t>Registrations -  2 NCS Universal Eligible Children</a:t>
            </a:r>
            <a:endParaRPr lang="en-IE" sz="3600" dirty="0"/>
          </a:p>
        </p:txBody>
      </p:sp>
      <p:sp>
        <p:nvSpPr>
          <p:cNvPr id="3" name="Subtitle 2"/>
          <p:cNvSpPr>
            <a:spLocks noGrp="1"/>
          </p:cNvSpPr>
          <p:nvPr>
            <p:ph type="subTitle" idx="1"/>
          </p:nvPr>
        </p:nvSpPr>
        <p:spPr>
          <a:xfrm>
            <a:off x="2585217" y="5526150"/>
            <a:ext cx="6858000" cy="437735"/>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33980299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Treasa’s Childminding Service</a:t>
            </a:r>
            <a:endParaRPr lang="en-IE" dirty="0"/>
          </a:p>
        </p:txBody>
      </p:sp>
      <p:sp>
        <p:nvSpPr>
          <p:cNvPr id="3" name="TextBox 2"/>
          <p:cNvSpPr txBox="1"/>
          <p:nvPr/>
        </p:nvSpPr>
        <p:spPr>
          <a:xfrm>
            <a:off x="221837" y="1187246"/>
            <a:ext cx="6325051" cy="5586145"/>
          </a:xfrm>
          <a:prstGeom prst="rect">
            <a:avLst/>
          </a:prstGeom>
          <a:noFill/>
        </p:spPr>
        <p:txBody>
          <a:bodyPr wrap="square" rtlCol="0">
            <a:spAutoFit/>
          </a:bodyPr>
          <a:lstStyle/>
          <a:p>
            <a:pPr marL="285750" lvl="0" indent="-285750">
              <a:lnSpc>
                <a:spcPct val="150000"/>
              </a:lnSpc>
              <a:buFont typeface="Arial" panose="020B0604020202020204" pitchFamily="34" charset="0"/>
              <a:buChar char="•"/>
              <a:defRPr/>
            </a:pPr>
            <a:r>
              <a:rPr kumimoji="0" lang="en-IE" sz="1400" b="0" i="0" u="none" strike="noStrike" kern="1200" cap="none" spc="0" normalizeH="0" baseline="0" noProof="0" dirty="0">
                <a:ln>
                  <a:noFill/>
                </a:ln>
                <a:solidFill>
                  <a:prstClr val="black"/>
                </a:solidFill>
                <a:effectLst/>
                <a:uLnTx/>
                <a:uFillTx/>
                <a:latin typeface="Calibri"/>
                <a:ea typeface="+mn-ea"/>
                <a:cs typeface="+mn-cs"/>
              </a:rPr>
              <a:t>Treasa is an ELC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Graduate registered with Tusla as a Childminder, </a:t>
            </a:r>
            <a:r>
              <a:rPr kumimoji="0" lang="en-IE" sz="1400" b="0" i="0" u="none" strike="noStrike" kern="1200" cap="none" spc="0" normalizeH="0" baseline="0" noProof="0" dirty="0">
                <a:ln>
                  <a:noFill/>
                </a:ln>
                <a:solidFill>
                  <a:prstClr val="black"/>
                </a:solidFill>
                <a:effectLst/>
                <a:uLnTx/>
                <a:uFillTx/>
                <a:latin typeface="Calibri"/>
                <a:ea typeface="+mn-ea"/>
                <a:cs typeface="+mn-cs"/>
              </a:rPr>
              <a:t>offering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2 </a:t>
            </a:r>
            <a:r>
              <a:rPr kumimoji="0" lang="en-IE" sz="1400" b="0" i="0" u="none" strike="noStrike" kern="1200" cap="none" spc="0" normalizeH="0" baseline="0" noProof="0" dirty="0">
                <a:ln>
                  <a:noFill/>
                </a:ln>
                <a:solidFill>
                  <a:prstClr val="black"/>
                </a:solidFill>
                <a:effectLst/>
                <a:uLnTx/>
                <a:uFillTx/>
                <a:latin typeface="Calibri"/>
                <a:ea typeface="+mn-ea"/>
                <a:cs typeface="+mn-cs"/>
              </a:rPr>
              <a:t>ELC places for children aged 1 year to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3 </a:t>
            </a:r>
            <a:r>
              <a:rPr kumimoji="0" lang="en-IE" sz="1400" b="0" i="0" u="none" strike="noStrike" kern="1200" cap="none" spc="0" normalizeH="0" baseline="0" noProof="0" dirty="0">
                <a:ln>
                  <a:noFill/>
                </a:ln>
                <a:solidFill>
                  <a:prstClr val="black"/>
                </a:solidFill>
                <a:effectLst/>
                <a:uLnTx/>
                <a:uFillTx/>
                <a:latin typeface="Calibri"/>
                <a:ea typeface="+mn-ea"/>
                <a:cs typeface="+mn-cs"/>
              </a:rPr>
              <a:t>years and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5 places for </a:t>
            </a:r>
            <a:r>
              <a:rPr kumimoji="0" lang="en-IE" sz="1400" b="0" i="0" u="none" strike="noStrike" kern="1200" cap="none" spc="0" normalizeH="0" baseline="0" noProof="0" dirty="0">
                <a:ln>
                  <a:noFill/>
                </a:ln>
                <a:solidFill>
                  <a:prstClr val="black"/>
                </a:solidFill>
                <a:effectLst/>
                <a:uLnTx/>
                <a:uFillTx/>
                <a:latin typeface="Calibri"/>
                <a:ea typeface="+mn-ea"/>
                <a:cs typeface="+mn-cs"/>
              </a:rPr>
              <a:t>school age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children</a:t>
            </a:r>
            <a:r>
              <a:rPr lang="en-IE" sz="1400" dirty="0">
                <a:solidFill>
                  <a:prstClr val="black"/>
                </a:solidFill>
              </a:rPr>
              <a:t>. </a:t>
            </a:r>
            <a:r>
              <a:rPr lang="en-IE" sz="1400" dirty="0" smtClean="0">
                <a:solidFill>
                  <a:prstClr val="black"/>
                </a:solidFill>
              </a:rPr>
              <a:t>As per Tusla guidance a childminder is </a:t>
            </a:r>
            <a:r>
              <a:rPr lang="en-IE" sz="1400" dirty="0">
                <a:solidFill>
                  <a:prstClr val="black"/>
                </a:solidFill>
              </a:rPr>
              <a:t>the registered </a:t>
            </a:r>
            <a:r>
              <a:rPr lang="en-IE" sz="1400" dirty="0" smtClean="0">
                <a:solidFill>
                  <a:prstClr val="black"/>
                </a:solidFill>
              </a:rPr>
              <a:t>provider and the term ‘designated person in charge’ does not apply to childminding settings. Therefore Treasa is eligible for the Lead Educator Graduate Premium for the ELC places in her service and not for the SAC places.</a:t>
            </a:r>
            <a:endParaRPr kumimoji="0" lang="en-IE" sz="1400" b="0" i="0" u="none" strike="noStrike" kern="1200" cap="none" spc="0" normalizeH="0" baseline="0" noProof="0" dirty="0">
              <a:ln>
                <a:noFill/>
              </a:ln>
              <a:solidFill>
                <a:prstClr val="black"/>
              </a:solidFill>
              <a:effectLst/>
              <a:uLnTx/>
              <a:uFillTx/>
              <a:latin typeface="Calibri"/>
              <a:ea typeface="+mn-ea"/>
              <a:cs typeface="+mn-cs"/>
            </a:endParaRPr>
          </a:p>
          <a:p>
            <a:pPr marL="285750" lvl="0" indent="-285750">
              <a:lnSpc>
                <a:spcPct val="150000"/>
              </a:lnSpc>
              <a:buFont typeface="Arial" panose="020B0604020202020204" pitchFamily="34" charset="0"/>
              <a:buChar char="•"/>
              <a:defRPr/>
            </a:pPr>
            <a:r>
              <a:rPr lang="en-IE" sz="1400" dirty="0">
                <a:solidFill>
                  <a:prstClr val="black"/>
                </a:solidFill>
              </a:rPr>
              <a:t>As a childminder </a:t>
            </a:r>
            <a:r>
              <a:rPr lang="en-IE" sz="1400" dirty="0" smtClean="0">
                <a:solidFill>
                  <a:prstClr val="black"/>
                </a:solidFill>
              </a:rPr>
              <a:t>Treasa </a:t>
            </a:r>
            <a:r>
              <a:rPr lang="en-IE" sz="1400" dirty="0">
                <a:solidFill>
                  <a:prstClr val="black"/>
                </a:solidFill>
              </a:rPr>
              <a:t>may use a number of rooms within her home to deliver her service but her home* is considered as one room which is also the principle applied for Core Funding.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Treasa </a:t>
            </a:r>
            <a:r>
              <a:rPr kumimoji="0" lang="en-IE" sz="1400" b="0" i="0" u="none" strike="noStrike" kern="1200" cap="none" spc="0" normalizeH="0" baseline="0" noProof="0" dirty="0">
                <a:ln>
                  <a:noFill/>
                </a:ln>
                <a:solidFill>
                  <a:prstClr val="black"/>
                </a:solidFill>
                <a:effectLst/>
                <a:uLnTx/>
                <a:uFillTx/>
                <a:latin typeface="Calibri"/>
                <a:ea typeface="+mn-ea"/>
                <a:cs typeface="+mn-cs"/>
              </a:rPr>
              <a:t>has an NCS contract some parents have applied and received the Universal Payment under NCS for eligible children (all the ELC children in this example). </a:t>
            </a:r>
            <a:endParaRPr kumimoji="0" lang="en-IE" sz="1400" b="0" i="0" u="none" strike="noStrike" kern="1200" cap="none" spc="0" normalizeH="0" baseline="0" noProof="0" dirty="0" smtClean="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IE" sz="1400" dirty="0" smtClean="0">
                <a:solidFill>
                  <a:prstClr val="black"/>
                </a:solidFill>
                <a:latin typeface="Calibri"/>
              </a:rPr>
              <a:t>Treasa’s operating hours are 9 am to 5pm, 5 days per week, a total of 40 operating hours per week for 48 weeks per year, for her ELC places. Her SAC is available 2pm to 5pm, 3 hours per day, 5 days per week, 38 weeks per year.</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Treasa’s </a:t>
            </a:r>
            <a:r>
              <a:rPr kumimoji="0" lang="en-IE" sz="1400" b="0" i="0" u="none" strike="noStrike" kern="1200" cap="none" spc="0" normalizeH="0" baseline="0" noProof="0" dirty="0">
                <a:ln>
                  <a:noFill/>
                </a:ln>
                <a:solidFill>
                  <a:prstClr val="black"/>
                </a:solidFill>
                <a:effectLst/>
                <a:uLnTx/>
                <a:uFillTx/>
                <a:latin typeface="Calibri"/>
                <a:ea typeface="+mn-ea"/>
                <a:cs typeface="+mn-cs"/>
              </a:rPr>
              <a:t>Full Day fee is €175 per week, which is a cost to parents with the NCS Universal subsidy of €</a:t>
            </a:r>
            <a:r>
              <a:rPr kumimoji="0" lang="en-IE" sz="1400" b="0" i="0" u="none" strike="noStrike" kern="1200" cap="none" spc="0" normalizeH="0" baseline="0" noProof="0" dirty="0" smtClean="0">
                <a:ln>
                  <a:noFill/>
                </a:ln>
                <a:solidFill>
                  <a:prstClr val="black"/>
                </a:solidFill>
                <a:effectLst/>
                <a:uLnTx/>
                <a:uFillTx/>
                <a:latin typeface="Calibri"/>
                <a:ea typeface="+mn-ea"/>
                <a:cs typeface="+mn-cs"/>
              </a:rPr>
              <a:t>155.00 </a:t>
            </a:r>
            <a:r>
              <a:rPr kumimoji="0" lang="en-IE" sz="1400" b="0" i="0" u="none" strike="noStrike" kern="1200" cap="none" spc="0" normalizeH="0" baseline="0" noProof="0" dirty="0">
                <a:ln>
                  <a:noFill/>
                </a:ln>
                <a:solidFill>
                  <a:prstClr val="black"/>
                </a:solidFill>
                <a:effectLst/>
                <a:uLnTx/>
                <a:uFillTx/>
                <a:latin typeface="Calibri"/>
                <a:ea typeface="+mn-ea"/>
                <a:cs typeface="+mn-cs"/>
              </a:rPr>
              <a:t>per week.  Treasa’s fee for SAC is €60 per week.</a:t>
            </a:r>
          </a:p>
        </p:txBody>
      </p:sp>
      <p:graphicFrame>
        <p:nvGraphicFramePr>
          <p:cNvPr id="5" name="Table 4"/>
          <p:cNvGraphicFramePr>
            <a:graphicFrameLocks noGrp="1"/>
          </p:cNvGraphicFramePr>
          <p:nvPr>
            <p:extLst>
              <p:ext uri="{D42A27DB-BD31-4B8C-83A1-F6EECF244321}">
                <p14:modId xmlns:p14="http://schemas.microsoft.com/office/powerpoint/2010/main" val="1427537355"/>
              </p:ext>
            </p:extLst>
          </p:nvPr>
        </p:nvGraphicFramePr>
        <p:xfrm>
          <a:off x="6699951" y="1456711"/>
          <a:ext cx="5337548" cy="2630170"/>
        </p:xfrm>
        <a:graphic>
          <a:graphicData uri="http://schemas.openxmlformats.org/drawingml/2006/table">
            <a:tbl>
              <a:tblPr/>
              <a:tblGrid>
                <a:gridCol w="1362525">
                  <a:extLst>
                    <a:ext uri="{9D8B030D-6E8A-4147-A177-3AD203B41FA5}">
                      <a16:colId xmlns:a16="http://schemas.microsoft.com/office/drawing/2014/main" val="4222179800"/>
                    </a:ext>
                  </a:extLst>
                </a:gridCol>
                <a:gridCol w="612534">
                  <a:extLst>
                    <a:ext uri="{9D8B030D-6E8A-4147-A177-3AD203B41FA5}">
                      <a16:colId xmlns:a16="http://schemas.microsoft.com/office/drawing/2014/main" val="168283983"/>
                    </a:ext>
                  </a:extLst>
                </a:gridCol>
                <a:gridCol w="810695">
                  <a:extLst>
                    <a:ext uri="{9D8B030D-6E8A-4147-A177-3AD203B41FA5}">
                      <a16:colId xmlns:a16="http://schemas.microsoft.com/office/drawing/2014/main" val="2134193888"/>
                    </a:ext>
                  </a:extLst>
                </a:gridCol>
                <a:gridCol w="1090722">
                  <a:extLst>
                    <a:ext uri="{9D8B030D-6E8A-4147-A177-3AD203B41FA5}">
                      <a16:colId xmlns:a16="http://schemas.microsoft.com/office/drawing/2014/main" val="4876609"/>
                    </a:ext>
                  </a:extLst>
                </a:gridCol>
                <a:gridCol w="1461072">
                  <a:extLst>
                    <a:ext uri="{9D8B030D-6E8A-4147-A177-3AD203B41FA5}">
                      <a16:colId xmlns:a16="http://schemas.microsoft.com/office/drawing/2014/main" val="1616191564"/>
                    </a:ext>
                  </a:extLst>
                </a:gridCol>
              </a:tblGrid>
              <a:tr h="184150">
                <a:tc gridSpan="5">
                  <a:txBody>
                    <a:bodyPr/>
                    <a:lstStyle/>
                    <a:p>
                      <a:pPr algn="ctr" fontAlgn="ctr"/>
                      <a:r>
                        <a:rPr lang="en-IE" sz="1400" b="0" i="0" u="none" strike="noStrike" dirty="0" err="1" smtClean="0">
                          <a:solidFill>
                            <a:srgbClr val="FFFFFF"/>
                          </a:solidFill>
                          <a:effectLst/>
                          <a:latin typeface="Calibri" panose="020F0502020204030204" pitchFamily="34" charset="0"/>
                        </a:rPr>
                        <a:t>Treasa’s</a:t>
                      </a:r>
                      <a:r>
                        <a:rPr lang="en-IE" sz="1400" b="0" i="0" u="none" strike="noStrike" dirty="0" smtClean="0">
                          <a:solidFill>
                            <a:srgbClr val="FFFFFF"/>
                          </a:solidFill>
                          <a:effectLst/>
                          <a:latin typeface="Calibri" panose="020F0502020204030204" pitchFamily="34" charset="0"/>
                        </a:rPr>
                        <a:t> Childminding Service</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967642717"/>
                  </a:ext>
                </a:extLst>
              </a:tr>
              <a:tr h="184150">
                <a:tc gridSpan="5">
                  <a:txBody>
                    <a:bodyPr/>
                    <a:lstStyle/>
                    <a:p>
                      <a:pPr algn="ctr" fontAlgn="ctr"/>
                      <a:r>
                        <a:rPr lang="en-IE" sz="1400" b="0" i="0" u="none" strike="noStrike">
                          <a:solidFill>
                            <a:srgbClr val="FFFFFF"/>
                          </a:solidFill>
                          <a:effectLst/>
                          <a:latin typeface="Calibri" panose="020F0502020204030204" pitchFamily="34" charset="0"/>
                        </a:rPr>
                        <a:t>Childminder</a:t>
                      </a:r>
                    </a:p>
                  </a:txBody>
                  <a:tcPr marL="6350" marR="6350" marT="6350" marB="0" anchor="ctr">
                    <a:lnL w="6350" cap="flat" cmpd="sng" algn="ctr">
                      <a:solidFill>
                        <a:srgbClr val="000000"/>
                      </a:solidFill>
                      <a:prstDash val="solid"/>
                      <a:round/>
                      <a:headEnd type="none" w="med" len="med"/>
                      <a:tailEnd type="none" w="med" len="med"/>
                    </a:lnL>
                    <a:lnR>
                      <a:noFill/>
                    </a:lnR>
                    <a:lnT>
                      <a:noFill/>
                    </a:lnT>
                    <a:lnB>
                      <a:noFill/>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898956335"/>
                  </a:ext>
                </a:extLst>
              </a:tr>
              <a:tr h="184150">
                <a:tc>
                  <a:txBody>
                    <a:bodyPr/>
                    <a:lstStyle/>
                    <a:p>
                      <a:pPr algn="l" fontAlgn="b"/>
                      <a:r>
                        <a:rPr lang="en-IE" sz="14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dirty="0">
                          <a:solidFill>
                            <a:srgbClr val="000000"/>
                          </a:solidFill>
                          <a:effectLst/>
                          <a:latin typeface="Calibri" panose="020F0502020204030204" pitchFamily="34" charset="0"/>
                        </a:rPr>
                        <a:t>NCS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824069175"/>
                  </a:ext>
                </a:extLst>
              </a:tr>
              <a:tr h="184150">
                <a:tc>
                  <a:txBody>
                    <a:bodyPr/>
                    <a:lstStyle/>
                    <a:p>
                      <a:pPr algn="l" fontAlgn="b"/>
                      <a:r>
                        <a:rPr lang="en-IE" sz="14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445814731"/>
                  </a:ext>
                </a:extLst>
              </a:tr>
              <a:tr h="184150">
                <a:tc>
                  <a:txBody>
                    <a:bodyPr/>
                    <a:lstStyle/>
                    <a:p>
                      <a:pPr algn="l" fontAlgn="b"/>
                      <a:r>
                        <a:rPr lang="en-IE" sz="14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064981397"/>
                  </a:ext>
                </a:extLst>
              </a:tr>
              <a:tr h="184150">
                <a:tc>
                  <a:txBody>
                    <a:bodyPr/>
                    <a:lstStyle/>
                    <a:p>
                      <a:pPr algn="l" fontAlgn="b"/>
                      <a:r>
                        <a:rPr lang="en-IE" sz="1400" b="0" i="0" u="none" strike="noStrike">
                          <a:solidFill>
                            <a:srgbClr val="000000"/>
                          </a:solidFill>
                          <a:effectLst/>
                          <a:latin typeface="Calibri" panose="020F0502020204030204" pitchFamily="34" charset="0"/>
                        </a:rPr>
                        <a:t>ELC Graduate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IE" sz="1400" b="0" i="0" u="none" strike="noStrike" dirty="0" smtClean="0">
                          <a:solidFill>
                            <a:srgbClr val="000000"/>
                          </a:solidFill>
                          <a:effectLst/>
                          <a:latin typeface="Calibri" panose="020F0502020204030204" pitchFamily="34" charset="0"/>
                        </a:rPr>
                        <a:t>Yes</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130542067"/>
                  </a:ext>
                </a:extLst>
              </a:tr>
              <a:tr h="184150">
                <a:tc>
                  <a:txBody>
                    <a:bodyPr/>
                    <a:lstStyle/>
                    <a:p>
                      <a:pPr algn="l" fontAlgn="b"/>
                      <a:r>
                        <a:rPr lang="en-IE" sz="14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dirty="0">
                          <a:solidFill>
                            <a:srgbClr val="000000"/>
                          </a:solidFill>
                          <a:effectLst/>
                          <a:latin typeface="Calibri" panose="020F0502020204030204" pitchFamily="34" charset="0"/>
                        </a:rPr>
                        <a:t>Full Day ELC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dirty="0">
                          <a:solidFill>
                            <a:srgbClr val="000000"/>
                          </a:solidFill>
                          <a:effectLst/>
                          <a:latin typeface="Calibri" panose="020F0502020204030204" pitchFamily="34" charset="0"/>
                        </a:rPr>
                        <a:t>Part-time 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5156789"/>
                  </a:ext>
                </a:extLst>
              </a:tr>
              <a:tr h="184150">
                <a:tc>
                  <a:txBody>
                    <a:bodyPr/>
                    <a:lstStyle/>
                    <a:p>
                      <a:pPr algn="l" fontAlgn="b"/>
                      <a:r>
                        <a:rPr lang="en-IE" sz="14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dirty="0" smtClean="0">
                          <a:solidFill>
                            <a:srgbClr val="000000"/>
                          </a:solidFill>
                          <a:effectLst/>
                          <a:latin typeface="Calibri" panose="020F0502020204030204" pitchFamily="34" charset="0"/>
                        </a:rPr>
                        <a:t>40</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dirty="0" smtClean="0">
                          <a:solidFill>
                            <a:srgbClr val="000000"/>
                          </a:solidFill>
                          <a:effectLst/>
                          <a:latin typeface="Calibri" panose="020F0502020204030204" pitchFamily="34" charset="0"/>
                        </a:rPr>
                        <a:t>15</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2345667"/>
                  </a:ext>
                </a:extLst>
              </a:tr>
              <a:tr h="184150">
                <a:tc>
                  <a:txBody>
                    <a:bodyPr/>
                    <a:lstStyle/>
                    <a:p>
                      <a:pPr algn="l" fontAlgn="b"/>
                      <a:r>
                        <a:rPr lang="en-IE" sz="14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400" b="0" i="0" u="none" strike="noStrike" dirty="0">
                          <a:solidFill>
                            <a:srgbClr val="000000"/>
                          </a:solidFill>
                          <a:effectLst/>
                          <a:latin typeface="Calibri" panose="020F0502020204030204"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a:txBody>
                    <a:bodyPr/>
                    <a:lstStyle/>
                    <a:p>
                      <a:pPr algn="ctr" fontAlgn="ctr"/>
                      <a:r>
                        <a:rPr lang="en-IE" sz="1400" b="0" i="0" u="none" strike="noStrike" dirty="0" smtClean="0">
                          <a:solidFill>
                            <a:srgbClr val="000000"/>
                          </a:solidFill>
                          <a:effectLst/>
                          <a:latin typeface="Calibri" panose="020F0502020204030204" pitchFamily="34" charset="0"/>
                        </a:rPr>
                        <a:t>38</a:t>
                      </a:r>
                      <a:endParaRPr lang="en-IE" sz="14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6406273"/>
                  </a:ext>
                </a:extLst>
              </a:tr>
              <a:tr h="184150">
                <a:tc>
                  <a:txBody>
                    <a:bodyPr/>
                    <a:lstStyle/>
                    <a:p>
                      <a:pPr algn="l" fontAlgn="b"/>
                      <a:r>
                        <a:rPr lang="en-IE" sz="14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1-2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2-3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3-6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4-15 yrs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5885139"/>
                  </a:ext>
                </a:extLst>
              </a:tr>
              <a:tr h="184150">
                <a:tc>
                  <a:txBody>
                    <a:bodyPr/>
                    <a:lstStyle/>
                    <a:p>
                      <a:pPr algn="l" fontAlgn="b"/>
                      <a:r>
                        <a:rPr lang="en-IE" sz="14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405541"/>
                  </a:ext>
                </a:extLst>
              </a:tr>
            </a:tbl>
          </a:graphicData>
        </a:graphic>
      </p:graphicFrame>
      <p:sp>
        <p:nvSpPr>
          <p:cNvPr id="6" name="TextBox 5"/>
          <p:cNvSpPr txBox="1"/>
          <p:nvPr/>
        </p:nvSpPr>
        <p:spPr>
          <a:xfrm>
            <a:off x="6749511" y="4377404"/>
            <a:ext cx="5238427" cy="584775"/>
          </a:xfrm>
          <a:prstGeom prst="rect">
            <a:avLst/>
          </a:prstGeom>
          <a:noFill/>
          <a:ln w="76200">
            <a:solidFill>
              <a:schemeClr val="accent1">
                <a:lumMod val="60000"/>
                <a:lumOff val="40000"/>
              </a:schemeClr>
            </a:solidFill>
          </a:ln>
        </p:spPr>
        <p:txBody>
          <a:bodyPr wrap="square" rtlCol="0">
            <a:spAutoFit/>
          </a:bodyPr>
          <a:lstStyle/>
          <a:p>
            <a:r>
              <a:rPr lang="en-IE" sz="1600" dirty="0"/>
              <a:t> </a:t>
            </a:r>
            <a:r>
              <a:rPr lang="en-IE" sz="1600" dirty="0" smtClean="0"/>
              <a:t>* the </a:t>
            </a:r>
            <a:r>
              <a:rPr lang="en-IE" sz="1600" dirty="0"/>
              <a:t>‘premises’ as set out in </a:t>
            </a:r>
            <a:r>
              <a:rPr lang="en-IE" sz="1600"/>
              <a:t>the </a:t>
            </a:r>
            <a:r>
              <a:rPr lang="en-IE" sz="1600" smtClean="0"/>
              <a:t>Regulations  </a:t>
            </a:r>
            <a:r>
              <a:rPr lang="en-IE" sz="1600" dirty="0"/>
              <a:t>is the childminder’s home. </a:t>
            </a:r>
          </a:p>
        </p:txBody>
      </p:sp>
    </p:spTree>
    <p:extLst>
      <p:ext uri="{BB962C8B-B14F-4D97-AF65-F5344CB8AC3E}">
        <p14:creationId xmlns:p14="http://schemas.microsoft.com/office/powerpoint/2010/main" val="7583044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Treasa’s Childminding Service</a:t>
            </a:r>
            <a:endParaRPr lang="en-IE" dirty="0"/>
          </a:p>
        </p:txBody>
      </p:sp>
      <p:graphicFrame>
        <p:nvGraphicFramePr>
          <p:cNvPr id="7" name="Table 6"/>
          <p:cNvGraphicFramePr>
            <a:graphicFrameLocks noGrp="1"/>
          </p:cNvGraphicFramePr>
          <p:nvPr>
            <p:extLst>
              <p:ext uri="{D42A27DB-BD31-4B8C-83A1-F6EECF244321}">
                <p14:modId xmlns:p14="http://schemas.microsoft.com/office/powerpoint/2010/main" val="202421625"/>
              </p:ext>
            </p:extLst>
          </p:nvPr>
        </p:nvGraphicFramePr>
        <p:xfrm>
          <a:off x="294268" y="1373695"/>
          <a:ext cx="4629423" cy="3735070"/>
        </p:xfrm>
        <a:graphic>
          <a:graphicData uri="http://schemas.openxmlformats.org/drawingml/2006/table">
            <a:tbl>
              <a:tblPr/>
              <a:tblGrid>
                <a:gridCol w="2051676">
                  <a:extLst>
                    <a:ext uri="{9D8B030D-6E8A-4147-A177-3AD203B41FA5}">
                      <a16:colId xmlns:a16="http://schemas.microsoft.com/office/drawing/2014/main" val="1160739022"/>
                    </a:ext>
                  </a:extLst>
                </a:gridCol>
                <a:gridCol w="2577747">
                  <a:extLst>
                    <a:ext uri="{9D8B030D-6E8A-4147-A177-3AD203B41FA5}">
                      <a16:colId xmlns:a16="http://schemas.microsoft.com/office/drawing/2014/main" val="1255741804"/>
                    </a:ext>
                  </a:extLst>
                </a:gridCol>
              </a:tblGrid>
              <a:tr h="184150">
                <a:tc>
                  <a:txBody>
                    <a:bodyPr/>
                    <a:lstStyle/>
                    <a:p>
                      <a:pPr algn="l" fontAlgn="b"/>
                      <a:r>
                        <a:rPr lang="en-IE" sz="14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400" b="1" i="0" u="none" strike="noStrike" dirty="0" err="1" smtClean="0">
                          <a:solidFill>
                            <a:srgbClr val="000000"/>
                          </a:solidFill>
                          <a:effectLst/>
                          <a:latin typeface="Calibri" panose="020F0502020204030204" pitchFamily="34" charset="0"/>
                        </a:rPr>
                        <a:t>Treasa's</a:t>
                      </a:r>
                      <a:r>
                        <a:rPr lang="en-IE" sz="1400" b="1" i="0" u="none" strike="noStrike" dirty="0" smtClean="0">
                          <a:solidFill>
                            <a:srgbClr val="000000"/>
                          </a:solidFill>
                          <a:effectLst/>
                          <a:latin typeface="Calibri" panose="020F0502020204030204" pitchFamily="34" charset="0"/>
                        </a:rPr>
                        <a:t> </a:t>
                      </a:r>
                      <a:r>
                        <a:rPr lang="en-IE" sz="1400" b="1" i="0" u="none" strike="noStrike" dirty="0">
                          <a:solidFill>
                            <a:srgbClr val="000000"/>
                          </a:solidFill>
                          <a:effectLst/>
                          <a:latin typeface="Calibri" panose="020F0502020204030204" pitchFamily="34" charset="0"/>
                        </a:rPr>
                        <a:t>Childminding Service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163537092"/>
                  </a:ext>
                </a:extLst>
              </a:tr>
              <a:tr h="184150">
                <a:tc>
                  <a:txBody>
                    <a:bodyPr/>
                    <a:lstStyle/>
                    <a:p>
                      <a:pPr algn="l" fontAlgn="b"/>
                      <a:r>
                        <a:rPr lang="en-IE" sz="14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71471"/>
                  </a:ext>
                </a:extLst>
              </a:tr>
              <a:tr h="184150">
                <a:tc>
                  <a:txBody>
                    <a:bodyPr/>
                    <a:lstStyle/>
                    <a:p>
                      <a:pPr algn="l" fontAlgn="b"/>
                      <a:r>
                        <a:rPr lang="en-IE" sz="14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400" b="0" i="0" u="none" strike="noStrike">
                          <a:solidFill>
                            <a:srgbClr val="000000"/>
                          </a:solidFill>
                          <a:effectLst/>
                          <a:latin typeface="Calibri" panose="020F0502020204030204" pitchFamily="34" charset="0"/>
                        </a:rPr>
                        <a:t>NCS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709145816"/>
                  </a:ext>
                </a:extLst>
              </a:tr>
              <a:tr h="184150">
                <a:tc>
                  <a:txBody>
                    <a:bodyPr/>
                    <a:lstStyle/>
                    <a:p>
                      <a:pPr algn="l" fontAlgn="b"/>
                      <a:r>
                        <a:rPr lang="en-IE" sz="14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dirty="0">
                          <a:solidFill>
                            <a:srgbClr val="FFFFFF"/>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382346671"/>
                  </a:ext>
                </a:extLst>
              </a:tr>
              <a:tr h="184150">
                <a:tc>
                  <a:txBody>
                    <a:bodyPr/>
                    <a:lstStyle/>
                    <a:p>
                      <a:pPr algn="l" fontAlgn="b"/>
                      <a:r>
                        <a:rPr lang="en-IE" sz="14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400" b="0" i="0" u="none" strike="noStrike">
                          <a:solidFill>
                            <a:srgbClr val="FFFFFF"/>
                          </a:solidFill>
                          <a:effectLst/>
                          <a:latin typeface="Calibri" panose="020F0502020204030204" pitchFamily="34" charset="0"/>
                        </a:rPr>
                        <a:t>€2,160.00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618691378"/>
                  </a:ext>
                </a:extLst>
              </a:tr>
              <a:tr h="184150">
                <a:tc>
                  <a:txBody>
                    <a:bodyPr/>
                    <a:lstStyle/>
                    <a:p>
                      <a:pPr algn="l" fontAlgn="b"/>
                      <a:r>
                        <a:rPr lang="en-I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764685"/>
                  </a:ext>
                </a:extLst>
              </a:tr>
              <a:tr h="184150">
                <a:tc>
                  <a:txBody>
                    <a:bodyPr/>
                    <a:lstStyle/>
                    <a:p>
                      <a:pPr algn="l" fontAlgn="b"/>
                      <a:r>
                        <a:rPr lang="en-IE" sz="1400" b="0" i="0" u="none" strike="noStrike">
                          <a:solidFill>
                            <a:srgbClr val="FFFFFF"/>
                          </a:solidFill>
                          <a:effectLst/>
                          <a:latin typeface="Calibri" panose="020F0502020204030204" pitchFamily="34" charset="0"/>
                        </a:rPr>
                        <a:t>PSP NCS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€56.25</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201375683"/>
                  </a:ext>
                </a:extLst>
              </a:tr>
              <a:tr h="184150">
                <a:tc>
                  <a:txBody>
                    <a:bodyPr/>
                    <a:lstStyle/>
                    <a:p>
                      <a:pPr algn="l" fontAlgn="b"/>
                      <a:r>
                        <a:rPr lang="en-I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67095"/>
                  </a:ext>
                </a:extLst>
              </a:tr>
              <a:tr h="184150">
                <a:tc>
                  <a:txBody>
                    <a:bodyPr/>
                    <a:lstStyle/>
                    <a:p>
                      <a:pPr algn="l" fontAlgn="b"/>
                      <a:r>
                        <a:rPr lang="en-IE" sz="1400" b="0" i="0" u="none" strike="noStrike">
                          <a:solidFill>
                            <a:srgbClr val="FFFFFF"/>
                          </a:solidFill>
                          <a:effectLst/>
                          <a:latin typeface="Calibri" panose="020F0502020204030204" pitchFamily="34" charset="0"/>
                        </a:rPr>
                        <a:t>Total DCEDIY Funding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rgbClr val="FFFFFF"/>
                          </a:solidFill>
                          <a:effectLst/>
                          <a:latin typeface="Calibri" panose="020F0502020204030204" pitchFamily="34" charset="0"/>
                        </a:rPr>
                        <a:t>€2,216.25</a:t>
                      </a:r>
                      <a:endParaRPr lang="en-IE" sz="14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77765883"/>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6234088"/>
                  </a:ext>
                </a:extLst>
              </a:tr>
              <a:tr h="184150">
                <a:tc gridSpan="2">
                  <a:txBody>
                    <a:bodyPr/>
                    <a:lstStyle/>
                    <a:p>
                      <a:pPr algn="ctr" fontAlgn="ctr"/>
                      <a:r>
                        <a:rPr lang="en-IE" sz="1400" b="1" i="0" u="none" strike="noStrike" dirty="0">
                          <a:solidFill>
                            <a:srgbClr val="FFFFFF"/>
                          </a:solidFill>
                          <a:effectLst/>
                          <a:latin typeface="Calibri" panose="020F0502020204030204" pitchFamily="34" charset="0"/>
                        </a:rPr>
                        <a:t>Parents Fees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hMerge="1">
                  <a:txBody>
                    <a:bodyPr/>
                    <a:lstStyle/>
                    <a:p>
                      <a:endParaRPr lang="en-IE"/>
                    </a:p>
                  </a:txBody>
                  <a:tcPr/>
                </a:tc>
                <a:extLst>
                  <a:ext uri="{0D108BD9-81ED-4DB2-BD59-A6C34878D82A}">
                    <a16:rowId xmlns:a16="http://schemas.microsoft.com/office/drawing/2014/main" val="1912068637"/>
                  </a:ext>
                </a:extLst>
              </a:tr>
              <a:tr h="184150">
                <a:tc>
                  <a:txBody>
                    <a:bodyPr/>
                    <a:lstStyle/>
                    <a:p>
                      <a:pPr algn="l" fontAlgn="b"/>
                      <a:r>
                        <a:rPr lang="en-IE" sz="1400" b="0" i="0" u="none" strike="noStrike" dirty="0">
                          <a:solidFill>
                            <a:srgbClr val="000000"/>
                          </a:solidFill>
                          <a:effectLst/>
                          <a:latin typeface="Calibri" panose="020F0502020204030204" pitchFamily="34" charset="0"/>
                        </a:rPr>
                        <a:t>ELC</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a:t>
                      </a:r>
                      <a:r>
                        <a:rPr lang="en-IE" sz="1400" b="0" i="0" u="none" strike="noStrike" dirty="0" smtClean="0">
                          <a:solidFill>
                            <a:srgbClr val="000000"/>
                          </a:solidFill>
                          <a:effectLst/>
                          <a:latin typeface="Calibri" panose="020F0502020204030204" pitchFamily="34" charset="0"/>
                        </a:rPr>
                        <a:t>14,880.00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0204406"/>
                  </a:ext>
                </a:extLst>
              </a:tr>
              <a:tr h="184150">
                <a:tc>
                  <a:txBody>
                    <a:bodyPr/>
                    <a:lstStyle/>
                    <a:p>
                      <a:pPr algn="l" fontAlgn="b"/>
                      <a:r>
                        <a:rPr lang="en-IE" sz="1400" b="0" i="0" u="none" strike="noStrike" dirty="0">
                          <a:solidFill>
                            <a:srgbClr val="000000"/>
                          </a:solidFill>
                          <a:effectLst/>
                          <a:latin typeface="Calibri" panose="020F0502020204030204" pitchFamily="34" charset="0"/>
                        </a:rPr>
                        <a:t>SAC</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sng" strike="noStrike" dirty="0" smtClean="0">
                          <a:solidFill>
                            <a:schemeClr val="tx1"/>
                          </a:solidFill>
                          <a:effectLst/>
                          <a:latin typeface="Calibri" panose="020F0502020204030204" pitchFamily="34" charset="0"/>
                        </a:rPr>
                        <a:t>€11,400.00</a:t>
                      </a:r>
                      <a:endParaRPr lang="en-IE" sz="1400" b="0" i="0" u="sng" strike="noStrike" dirty="0">
                        <a:solidFill>
                          <a:schemeClr val="tx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4849619"/>
                  </a:ext>
                </a:extLst>
              </a:tr>
              <a:tr h="184150">
                <a:tc>
                  <a:txBody>
                    <a:bodyPr/>
                    <a:lstStyle/>
                    <a:p>
                      <a:pPr algn="l" fontAlgn="b"/>
                      <a:r>
                        <a:rPr lang="en-IE" sz="1400" b="0" i="0" u="none" strike="noStrike" dirty="0">
                          <a:solidFill>
                            <a:schemeClr val="bg1"/>
                          </a:solidFill>
                          <a:effectLst/>
                          <a:latin typeface="Calibri" panose="020F0502020204030204" pitchFamily="34" charset="0"/>
                        </a:rPr>
                        <a:t>Total 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tx1"/>
                          </a:solidFill>
                          <a:effectLst/>
                          <a:latin typeface="Calibri" panose="020F0502020204030204" pitchFamily="34" charset="0"/>
                        </a:rPr>
                        <a:t>€</a:t>
                      </a:r>
                      <a:r>
                        <a:rPr lang="en-IE" sz="1400" b="0" i="0" u="none" strike="noStrike" dirty="0" smtClean="0">
                          <a:solidFill>
                            <a:schemeClr val="tx1"/>
                          </a:solidFill>
                          <a:effectLst/>
                          <a:latin typeface="Calibri" panose="020F0502020204030204" pitchFamily="34" charset="0"/>
                        </a:rPr>
                        <a:t>26,280.00</a:t>
                      </a:r>
                      <a:endParaRPr lang="en-IE" sz="1400" b="0" i="0" u="none" strike="noStrike" dirty="0">
                        <a:solidFill>
                          <a:schemeClr val="tx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547064109"/>
                  </a:ext>
                </a:extLst>
              </a:tr>
              <a:tr h="184150">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0507383"/>
                  </a:ext>
                </a:extLst>
              </a:tr>
              <a:tr h="184150">
                <a:tc>
                  <a:txBody>
                    <a:bodyPr/>
                    <a:lstStyle/>
                    <a:p>
                      <a:pPr algn="l" fontAlgn="b"/>
                      <a:endParaRPr lang="en-IE" sz="14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267217"/>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Income</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tc>
                  <a:txBody>
                    <a:bodyPr/>
                    <a:lstStyle/>
                    <a:p>
                      <a:pPr algn="ctr" fontAlgn="b"/>
                      <a:r>
                        <a:rPr lang="en-IE" sz="1400" b="0" i="0" u="none" strike="noStrike" dirty="0" smtClean="0">
                          <a:solidFill>
                            <a:schemeClr val="bg1"/>
                          </a:solidFill>
                          <a:effectLst/>
                          <a:latin typeface="Calibri" panose="020F0502020204030204" pitchFamily="34" charset="0"/>
                        </a:rPr>
                        <a:t>€</a:t>
                      </a:r>
                      <a:r>
                        <a:rPr lang="en-IE" sz="1400" b="0" i="0" u="none" strike="noStrike" dirty="0" smtClean="0">
                          <a:solidFill>
                            <a:schemeClr val="bg1"/>
                          </a:solidFill>
                          <a:effectLst/>
                          <a:latin typeface="Calibri" panose="020F0502020204030204" pitchFamily="34" charset="0"/>
                        </a:rPr>
                        <a:t>28,496.25</a:t>
                      </a:r>
                      <a:endParaRPr lang="en-IE" sz="1400" b="0" i="0" u="none" strike="noStrike" dirty="0" smtClean="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extLst>
                  <a:ext uri="{0D108BD9-81ED-4DB2-BD59-A6C34878D82A}">
                    <a16:rowId xmlns:a16="http://schemas.microsoft.com/office/drawing/2014/main" val="302017463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9485598"/>
              </p:ext>
            </p:extLst>
          </p:nvPr>
        </p:nvGraphicFramePr>
        <p:xfrm>
          <a:off x="7956619" y="2523512"/>
          <a:ext cx="4114800" cy="1977390"/>
        </p:xfrm>
        <a:graphic>
          <a:graphicData uri="http://schemas.openxmlformats.org/drawingml/2006/table">
            <a:tbl>
              <a:tblPr/>
              <a:tblGrid>
                <a:gridCol w="1891676">
                  <a:extLst>
                    <a:ext uri="{9D8B030D-6E8A-4147-A177-3AD203B41FA5}">
                      <a16:colId xmlns:a16="http://schemas.microsoft.com/office/drawing/2014/main" val="446598019"/>
                    </a:ext>
                  </a:extLst>
                </a:gridCol>
                <a:gridCol w="2223124">
                  <a:extLst>
                    <a:ext uri="{9D8B030D-6E8A-4147-A177-3AD203B41FA5}">
                      <a16:colId xmlns:a16="http://schemas.microsoft.com/office/drawing/2014/main" val="1473533438"/>
                    </a:ext>
                  </a:extLst>
                </a:gridCol>
              </a:tblGrid>
              <a:tr h="184150">
                <a:tc gridSpan="2">
                  <a:txBody>
                    <a:bodyPr/>
                    <a:lstStyle/>
                    <a:p>
                      <a:pPr algn="ctr" fontAlgn="b"/>
                      <a:r>
                        <a:rPr lang="en-IE" sz="1400" b="0" i="0" u="none" strike="noStrike" dirty="0" smtClean="0">
                          <a:solidFill>
                            <a:srgbClr val="000000"/>
                          </a:solidFill>
                          <a:effectLst/>
                          <a:latin typeface="Calibri" panose="020F0502020204030204" pitchFamily="34" charset="0"/>
                        </a:rPr>
                        <a:t>New Funding</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hMerge="1">
                  <a:txBody>
                    <a:bodyPr/>
                    <a:lstStyle/>
                    <a:p>
                      <a:pPr algn="ctr" fontAlgn="ctr"/>
                      <a:endParaRPr lang="en-IE" sz="1100" b="0" i="0" u="none" strike="noStrike" dirty="0" smtClean="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8681094"/>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ELC</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€12,347.52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632397"/>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SAC</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IE" sz="1400" b="0" i="0" u="none" strike="noStrike" dirty="0" smtClean="0">
                          <a:solidFill>
                            <a:schemeClr val="tx1"/>
                          </a:solidFill>
                          <a:effectLst/>
                          <a:latin typeface="Calibri" panose="020F0502020204030204" pitchFamily="34" charset="0"/>
                        </a:rPr>
                        <a:t>€1,567.50</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614939"/>
                  </a:ext>
                </a:extLst>
              </a:tr>
              <a:tr h="184150">
                <a:tc>
                  <a:txBody>
                    <a:bodyPr/>
                    <a:lstStyle/>
                    <a:p>
                      <a:pPr algn="l" fontAlgn="b"/>
                      <a:r>
                        <a:rPr lang="en-IE" sz="1400" b="0" i="0" u="none" strike="noStrike" dirty="0" smtClean="0">
                          <a:solidFill>
                            <a:schemeClr val="bg1"/>
                          </a:solidFill>
                          <a:effectLst/>
                          <a:latin typeface="Calibri" panose="020F0502020204030204" pitchFamily="34" charset="0"/>
                        </a:rPr>
                        <a:t>Core Funding</a:t>
                      </a:r>
                      <a:endParaRPr lang="en-IE" sz="1400" b="0" i="0" u="none" strike="noStrike" dirty="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€13,915.02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48375170"/>
                  </a:ext>
                </a:extLst>
              </a:tr>
              <a:tr h="184150">
                <a:tc>
                  <a:txBody>
                    <a:bodyPr/>
                    <a:lstStyle/>
                    <a:p>
                      <a:pPr algn="l" fontAlgn="b"/>
                      <a:r>
                        <a:rPr lang="en-IE" sz="1400" b="0" i="0" u="none" strike="noStrike" dirty="0" smtClean="0">
                          <a:solidFill>
                            <a:srgbClr val="000000"/>
                          </a:solidFill>
                          <a:effectLst/>
                          <a:latin typeface="Calibri" panose="020F0502020204030204" pitchFamily="34" charset="0"/>
                        </a:rPr>
                        <a:t>NCS</a:t>
                      </a:r>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000000"/>
                          </a:solidFill>
                          <a:effectLst/>
                          <a:latin typeface="Calibri" panose="020F0502020204030204" pitchFamily="34" charset="0"/>
                        </a:rPr>
                        <a:t>€2,160.00*</a:t>
                      </a:r>
                      <a:endParaRPr lang="en-IE"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7710494"/>
                  </a:ext>
                </a:extLst>
              </a:tr>
              <a:tr h="184150">
                <a:tc>
                  <a:txBody>
                    <a:bodyPr/>
                    <a:lstStyle/>
                    <a:p>
                      <a:pPr algn="l" fontAlgn="b"/>
                      <a:r>
                        <a:rPr lang="en-IE" sz="1400" b="0" i="0" u="none" strike="noStrike" dirty="0">
                          <a:solidFill>
                            <a:srgbClr val="FFFFFF"/>
                          </a:solidFill>
                          <a:effectLst/>
                          <a:latin typeface="Calibri" panose="020F0502020204030204" pitchFamily="34" charset="0"/>
                        </a:rPr>
                        <a:t>Total DCEDIY</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€16,075.02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691033437"/>
                  </a:ext>
                </a:extLst>
              </a:tr>
              <a:tr h="184150">
                <a:tc>
                  <a:txBody>
                    <a:bodyPr/>
                    <a:lstStyle/>
                    <a:p>
                      <a:pPr algn="l" fontAlgn="b"/>
                      <a:endParaRPr lang="en-IE" sz="14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dirty="0" smtClean="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3838945"/>
                  </a:ext>
                </a:extLst>
              </a:tr>
              <a:tr h="184150">
                <a:tc>
                  <a:txBody>
                    <a:bodyPr/>
                    <a:lstStyle/>
                    <a:p>
                      <a:pPr algn="l" fontAlgn="b"/>
                      <a:r>
                        <a:rPr lang="en-IE" sz="1400" b="0" i="0" u="none" strike="noStrike" dirty="0">
                          <a:solidFill>
                            <a:schemeClr val="bg1"/>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dirty="0" smtClean="0">
                          <a:solidFill>
                            <a:schemeClr val="bg1"/>
                          </a:solidFill>
                          <a:effectLst/>
                          <a:latin typeface="Calibri" panose="020F0502020204030204" pitchFamily="34" charset="0"/>
                        </a:rPr>
                        <a:t>€</a:t>
                      </a:r>
                      <a:r>
                        <a:rPr lang="en-IE" sz="1400" b="0" i="0" u="none" strike="noStrike" dirty="0" smtClean="0">
                          <a:solidFill>
                            <a:schemeClr val="bg1"/>
                          </a:solidFill>
                          <a:effectLst/>
                          <a:latin typeface="Calibri" panose="020F0502020204030204" pitchFamily="34" charset="0"/>
                        </a:rPr>
                        <a:t>26,280.00</a:t>
                      </a:r>
                      <a:endParaRPr lang="en-IE" sz="1400" b="0" i="0" u="none" strike="noStrike" dirty="0" smtClean="0">
                        <a:solidFill>
                          <a:schemeClr val="bg1"/>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657012330"/>
                  </a:ext>
                </a:extLst>
              </a:tr>
              <a:tr h="122348">
                <a:tc>
                  <a:txBody>
                    <a:bodyPr/>
                    <a:lstStyle/>
                    <a:p>
                      <a:pPr algn="l" fontAlgn="b"/>
                      <a:r>
                        <a:rPr lang="en-IE" sz="1400" b="0" i="0" u="none" strike="noStrike" dirty="0">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tc>
                  <a:txBody>
                    <a:bodyPr/>
                    <a:lstStyle/>
                    <a:p>
                      <a:pPr algn="ctr" fontAlgn="b"/>
                      <a:r>
                        <a:rPr lang="en-IE" sz="1400" b="0" i="0" u="none" strike="noStrike" dirty="0" smtClean="0">
                          <a:solidFill>
                            <a:schemeClr val="bg1"/>
                          </a:solidFill>
                          <a:effectLst/>
                          <a:latin typeface="Calibri" panose="020F0502020204030204" pitchFamily="34" charset="0"/>
                        </a:rPr>
                        <a:t>€</a:t>
                      </a:r>
                      <a:r>
                        <a:rPr lang="en-IE" sz="1400" b="0" i="0" u="none" strike="noStrike" dirty="0" smtClean="0">
                          <a:solidFill>
                            <a:schemeClr val="bg1"/>
                          </a:solidFill>
                          <a:effectLst/>
                          <a:latin typeface="Calibri" panose="020F0502020204030204" pitchFamily="34" charset="0"/>
                        </a:rPr>
                        <a:t>42,355.02</a:t>
                      </a:r>
                      <a:endParaRPr lang="en-IE" sz="1400" b="0" i="0" u="none" strike="noStrike" dirty="0" smtClean="0">
                        <a:solidFill>
                          <a:schemeClr val="bg1"/>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476B1"/>
                    </a:solidFill>
                  </a:tcPr>
                </a:tc>
                <a:extLst>
                  <a:ext uri="{0D108BD9-81ED-4DB2-BD59-A6C34878D82A}">
                    <a16:rowId xmlns:a16="http://schemas.microsoft.com/office/drawing/2014/main" val="1811286861"/>
                  </a:ext>
                </a:extLst>
              </a:tr>
            </a:tbl>
          </a:graphicData>
        </a:graphic>
      </p:graphicFrame>
      <p:sp>
        <p:nvSpPr>
          <p:cNvPr id="11" name="TextBox 10"/>
          <p:cNvSpPr txBox="1"/>
          <p:nvPr/>
        </p:nvSpPr>
        <p:spPr>
          <a:xfrm>
            <a:off x="5096812" y="5368035"/>
            <a:ext cx="2576592" cy="369332"/>
          </a:xfrm>
          <a:prstGeom prst="rect">
            <a:avLst/>
          </a:prstGeom>
          <a:solidFill>
            <a:srgbClr val="3476B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Calibri"/>
                <a:ea typeface="+mn-ea"/>
                <a:cs typeface="+mn-cs"/>
              </a:rPr>
              <a:t>Increase </a:t>
            </a:r>
            <a:r>
              <a:rPr kumimoji="0" lang="en-IE" sz="1800" b="1" i="0" u="none" strike="noStrike" kern="1200" cap="none" spc="0" normalizeH="0" baseline="0" noProof="0" dirty="0" smtClean="0">
                <a:ln>
                  <a:noFill/>
                </a:ln>
                <a:solidFill>
                  <a:prstClr val="white"/>
                </a:solidFill>
                <a:effectLst/>
                <a:uLnTx/>
                <a:uFillTx/>
                <a:latin typeface="Calibri"/>
                <a:ea typeface="+mn-ea"/>
                <a:cs typeface="+mn-cs"/>
              </a:rPr>
              <a:t>	</a:t>
            </a:r>
            <a:r>
              <a:rPr kumimoji="0" lang="en-IE" sz="1800" b="1" i="0" u="none" strike="noStrike" kern="1200" cap="none" spc="0" normalizeH="0" baseline="0" noProof="0" dirty="0" smtClean="0">
                <a:ln>
                  <a:noFill/>
                </a:ln>
                <a:solidFill>
                  <a:schemeClr val="bg1"/>
                </a:solidFill>
                <a:effectLst/>
                <a:uLnTx/>
                <a:uFillTx/>
                <a:latin typeface="Calibri"/>
                <a:ea typeface="+mn-ea"/>
                <a:cs typeface="+mn-cs"/>
              </a:rPr>
              <a:t>€13,858.77</a:t>
            </a:r>
            <a:endParaRPr kumimoji="0" lang="en-IE" sz="1800" b="1" i="0" u="none" strike="noStrike" kern="1200" cap="none" spc="0" normalizeH="0" baseline="0" noProof="0" dirty="0">
              <a:ln>
                <a:noFill/>
              </a:ln>
              <a:solidFill>
                <a:schemeClr val="bg1"/>
              </a:solidFill>
              <a:effectLst/>
              <a:uLnTx/>
              <a:uFillTx/>
              <a:latin typeface="Calibri"/>
              <a:ea typeface="+mn-ea"/>
              <a:cs typeface="+mn-cs"/>
            </a:endParaRPr>
          </a:p>
        </p:txBody>
      </p:sp>
      <p:sp>
        <p:nvSpPr>
          <p:cNvPr id="13" name="TextBox 12"/>
          <p:cNvSpPr txBox="1"/>
          <p:nvPr/>
        </p:nvSpPr>
        <p:spPr>
          <a:xfrm>
            <a:off x="143236" y="5996637"/>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0" cap="none" spc="0" normalizeH="0" baseline="0" noProof="0" dirty="0">
                <a:ln>
                  <a:noFill/>
                </a:ln>
                <a:solidFill>
                  <a:prstClr val="black"/>
                </a:solidFill>
                <a:effectLst/>
                <a:uLnTx/>
                <a:uFillTx/>
                <a:latin typeface="Calibri"/>
                <a:ea typeface="+mn-ea"/>
                <a:cs typeface="+mn-cs"/>
              </a:rPr>
              <a:t>*The </a:t>
            </a:r>
            <a:r>
              <a:rPr kumimoji="0" lang="en-IE" sz="1800" b="0" i="0" u="none" strike="noStrike" kern="0" cap="none" spc="0" normalizeH="0" baseline="0" noProof="0" dirty="0" smtClean="0">
                <a:ln>
                  <a:noFill/>
                </a:ln>
                <a:solidFill>
                  <a:prstClr val="black"/>
                </a:solidFill>
                <a:effectLst/>
                <a:uLnTx/>
                <a:uFillTx/>
                <a:latin typeface="Calibri"/>
                <a:ea typeface="+mn-ea"/>
                <a:cs typeface="+mn-cs"/>
              </a:rPr>
              <a:t>NCS </a:t>
            </a:r>
            <a:r>
              <a:rPr kumimoji="0" lang="en-IE" sz="1800" b="0" i="0" u="none" strike="noStrike" kern="0" cap="none" spc="0" normalizeH="0" baseline="0" noProof="0" dirty="0">
                <a:ln>
                  <a:noFill/>
                </a:ln>
                <a:solidFill>
                  <a:prstClr val="black"/>
                </a:solidFill>
                <a:effectLst/>
                <a:uLnTx/>
                <a:uFillTx/>
                <a:latin typeface="Calibri"/>
                <a:ea typeface="+mn-ea"/>
                <a:cs typeface="+mn-cs"/>
              </a:rPr>
              <a:t>new contract value is based on the assumption that registrations will remain the same as this programme year.</a:t>
            </a:r>
          </a:p>
        </p:txBody>
      </p:sp>
      <p:sp>
        <p:nvSpPr>
          <p:cNvPr id="8" name="Rounded Rectangular Callout 7"/>
          <p:cNvSpPr/>
          <p:nvPr/>
        </p:nvSpPr>
        <p:spPr>
          <a:xfrm>
            <a:off x="4968377" y="1794865"/>
            <a:ext cx="2888602" cy="1457295"/>
          </a:xfrm>
          <a:prstGeom prst="wedgeRoundRectCallout">
            <a:avLst/>
          </a:prstGeom>
          <a:ln w="57150">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defRPr/>
            </a:pPr>
            <a:r>
              <a:rPr lang="en-IE" sz="1200" dirty="0">
                <a:solidFill>
                  <a:prstClr val="black"/>
                </a:solidFill>
              </a:rPr>
              <a:t>Parents Fee Income remains the same in both years – 2 Assumptions:</a:t>
            </a:r>
          </a:p>
          <a:p>
            <a:pPr lvl="0">
              <a:defRPr/>
            </a:pPr>
            <a:r>
              <a:rPr lang="en-IE" sz="1200" dirty="0">
                <a:solidFill>
                  <a:prstClr val="black"/>
                </a:solidFill>
              </a:rPr>
              <a:t> 1 – Registration/Attendance levels remain static</a:t>
            </a:r>
          </a:p>
          <a:p>
            <a:pPr lvl="0">
              <a:defRPr/>
            </a:pPr>
            <a:r>
              <a:rPr lang="en-IE" sz="1200" dirty="0">
                <a:solidFill>
                  <a:prstClr val="black"/>
                </a:solidFill>
              </a:rPr>
              <a:t>2 – </a:t>
            </a:r>
            <a:r>
              <a:rPr lang="en-IE" sz="1200" dirty="0" smtClean="0">
                <a:solidFill>
                  <a:prstClr val="black"/>
                </a:solidFill>
              </a:rPr>
              <a:t>Treasa </a:t>
            </a:r>
            <a:r>
              <a:rPr lang="en-IE" sz="1200" dirty="0">
                <a:solidFill>
                  <a:prstClr val="black"/>
                </a:solidFill>
              </a:rPr>
              <a:t>is adhering to the Core Funding Requirement of a Fee Management System which in year 1 is a Fee Freeze</a:t>
            </a:r>
          </a:p>
        </p:txBody>
      </p:sp>
      <p:cxnSp>
        <p:nvCxnSpPr>
          <p:cNvPr id="9" name="Straight Arrow Connector 8"/>
          <p:cNvCxnSpPr/>
          <p:nvPr/>
        </p:nvCxnSpPr>
        <p:spPr>
          <a:xfrm flipV="1">
            <a:off x="4631001" y="3312210"/>
            <a:ext cx="931621" cy="1093383"/>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400441" y="3252160"/>
            <a:ext cx="3022169" cy="978877"/>
          </a:xfrm>
          <a:prstGeom prst="straightConnector1">
            <a:avLst/>
          </a:prstGeom>
          <a:ln w="571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0602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5208" y="2618910"/>
            <a:ext cx="7798019" cy="2240812"/>
          </a:xfrm>
        </p:spPr>
        <p:txBody>
          <a:bodyPr>
            <a:normAutofit/>
          </a:bodyPr>
          <a:lstStyle/>
          <a:p>
            <a:r>
              <a:rPr lang="en-IE" sz="3600" dirty="0"/>
              <a:t>Model Service </a:t>
            </a:r>
            <a:r>
              <a:rPr lang="en-IE" sz="3600" dirty="0" smtClean="0"/>
              <a:t>Example</a:t>
            </a:r>
            <a:r>
              <a:rPr lang="en-IE" sz="3600" dirty="0"/>
              <a:t/>
            </a:r>
            <a:br>
              <a:rPr lang="en-IE" sz="3600" dirty="0"/>
            </a:br>
            <a:r>
              <a:rPr lang="en-IE" sz="3600" dirty="0"/>
              <a:t>SAC AM &amp; PM, Summer Camps –  Capacity 24 </a:t>
            </a:r>
            <a:br>
              <a:rPr lang="en-IE" sz="3600" dirty="0"/>
            </a:br>
            <a:r>
              <a:rPr lang="en-IE" sz="3600" dirty="0"/>
              <a:t>Current </a:t>
            </a:r>
            <a:r>
              <a:rPr lang="en-IE" sz="3600" dirty="0" smtClean="0"/>
              <a:t>Registrations -  </a:t>
            </a:r>
            <a:r>
              <a:rPr lang="en-IE" sz="3600" dirty="0"/>
              <a:t>60 </a:t>
            </a:r>
            <a:r>
              <a:rPr lang="en-IE" sz="3600" dirty="0" smtClean="0"/>
              <a:t>SAC Children</a:t>
            </a:r>
            <a:endParaRPr lang="en-IE" sz="3600" dirty="0"/>
          </a:p>
        </p:txBody>
      </p:sp>
      <p:sp>
        <p:nvSpPr>
          <p:cNvPr id="3" name="Subtitle 2"/>
          <p:cNvSpPr>
            <a:spLocks noGrp="1"/>
          </p:cNvSpPr>
          <p:nvPr>
            <p:ph type="subTitle" idx="1"/>
          </p:nvPr>
        </p:nvSpPr>
        <p:spPr>
          <a:xfrm>
            <a:off x="2667000" y="4859722"/>
            <a:ext cx="6858000" cy="437735"/>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17660764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smtClean="0"/>
              <a:t>Ciara’s Service</a:t>
            </a:r>
            <a:endParaRPr lang="en-IE"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Rectangle 1"/>
          <p:cNvSpPr>
            <a:spLocks noChangeArrowheads="1"/>
          </p:cNvSpPr>
          <p:nvPr/>
        </p:nvSpPr>
        <p:spPr bwMode="auto">
          <a:xfrm>
            <a:off x="220116" y="1029716"/>
            <a:ext cx="6545543"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Ciara's Service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provides a breakfast club, homework club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camps</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 is registered with Tusla as a School Age Childcare (SAC) service. </a:t>
            </a:r>
            <a:r>
              <a:rPr lang="en-IE" altLang="en-US"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Ciara caters for school going children aged 4 to 12 years.</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Breakfast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lub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is open from 8 until 9 am.</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Homework club is open from 2 until 6 in the afternoon</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IE" altLang="en-US"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Ciara’s operating hours are 5 hours per day, 5 days per week, a total of 25 hours for 38 weeks per year during term time</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Out of term, Ciara operates camps these run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from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9am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until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3pm, 6 hours per day, 5 days per week, a total of 30 hours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 10 weeks of the year.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Ciara's Service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is open 38 weeks per year during term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time</a:t>
            </a:r>
            <a:r>
              <a:rPr kumimoji="0" lang="en-IE" altLang="en-US"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10 weeks out of term.</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Ciara's Service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charges a fee of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€75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per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week during</a:t>
            </a:r>
            <a:r>
              <a:rPr kumimoji="0" lang="en-IE" altLang="en-US"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term time and €90 for the camps</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Ciara's Service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has capacity for 24 children but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has</a:t>
            </a:r>
            <a:r>
              <a:rPr kumimoji="0" lang="en-IE" altLang="en-US" sz="1600" b="0" i="0" u="none" strike="noStrike" kern="1200" cap="none" spc="0" normalizeH="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20 children enrolled.</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Ciara's Service has vacancies </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Although, Ciara has an ELC qualification a QQI Level 8, Ciara's Service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is not eligible for the </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Lead Educator Graduate Premium nor Graduate Manager </a:t>
            </a:r>
            <a:r>
              <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premium as it is solely a SAC service</a:t>
            </a:r>
            <a:r>
              <a:rPr kumimoji="0" lang="en-IE" altLang="en-US"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IE" altLang="en-US"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Due to the removal of the NCS ‘wrap-around’ and the increase in the eligible age to 15 for the Universal subsidy, Ciara intends to join the national Childcare Scheme for the next programme year which will make her eligible to apply for Core Funding.</a:t>
            </a:r>
            <a:endParaRPr kumimoji="0" lang="en-IE" alt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IE"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2529418690"/>
              </p:ext>
            </p:extLst>
          </p:nvPr>
        </p:nvGraphicFramePr>
        <p:xfrm>
          <a:off x="6994259" y="1850927"/>
          <a:ext cx="5003800" cy="2946400"/>
        </p:xfrm>
        <a:graphic>
          <a:graphicData uri="http://schemas.openxmlformats.org/drawingml/2006/table">
            <a:tbl>
              <a:tblPr/>
              <a:tblGrid>
                <a:gridCol w="1280527">
                  <a:extLst>
                    <a:ext uri="{9D8B030D-6E8A-4147-A177-3AD203B41FA5}">
                      <a16:colId xmlns:a16="http://schemas.microsoft.com/office/drawing/2014/main" val="3739033324"/>
                    </a:ext>
                  </a:extLst>
                </a:gridCol>
                <a:gridCol w="1336203">
                  <a:extLst>
                    <a:ext uri="{9D8B030D-6E8A-4147-A177-3AD203B41FA5}">
                      <a16:colId xmlns:a16="http://schemas.microsoft.com/office/drawing/2014/main" val="121400516"/>
                    </a:ext>
                  </a:extLst>
                </a:gridCol>
                <a:gridCol w="953436">
                  <a:extLst>
                    <a:ext uri="{9D8B030D-6E8A-4147-A177-3AD203B41FA5}">
                      <a16:colId xmlns:a16="http://schemas.microsoft.com/office/drawing/2014/main" val="474825360"/>
                    </a:ext>
                  </a:extLst>
                </a:gridCol>
                <a:gridCol w="1433634">
                  <a:extLst>
                    <a:ext uri="{9D8B030D-6E8A-4147-A177-3AD203B41FA5}">
                      <a16:colId xmlns:a16="http://schemas.microsoft.com/office/drawing/2014/main" val="946930683"/>
                    </a:ext>
                  </a:extLst>
                </a:gridCol>
              </a:tblGrid>
              <a:tr h="184150">
                <a:tc gridSpan="4">
                  <a:txBody>
                    <a:bodyPr/>
                    <a:lstStyle/>
                    <a:p>
                      <a:pPr algn="ctr" fontAlgn="ctr"/>
                      <a:r>
                        <a:rPr lang="en-IE" sz="1100" b="0" i="0" u="none" strike="noStrike" dirty="0" smtClean="0">
                          <a:solidFill>
                            <a:srgbClr val="FFFFFF"/>
                          </a:solidFill>
                          <a:effectLst/>
                          <a:latin typeface="Calibri" panose="020F0502020204030204" pitchFamily="34" charset="0"/>
                        </a:rPr>
                        <a:t>Ciara's Service</a:t>
                      </a:r>
                      <a:endParaRPr lang="en-IE" sz="11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FC4E3"/>
                    </a:solidFill>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748264190"/>
                  </a:ext>
                </a:extLst>
              </a:tr>
              <a:tr h="184150">
                <a:tc gridSpan="4">
                  <a:txBody>
                    <a:bodyPr/>
                    <a:lstStyle/>
                    <a:p>
                      <a:pPr algn="ctr" fontAlgn="ctr"/>
                      <a:r>
                        <a:rPr lang="en-IE" sz="1100" b="0" i="0" u="none" strike="noStrike">
                          <a:solidFill>
                            <a:srgbClr val="FFFFFF"/>
                          </a:solidFill>
                          <a:effectLst/>
                          <a:latin typeface="Calibri" panose="020F0502020204030204" pitchFamily="34" charset="0"/>
                        </a:rPr>
                        <a:t>LTD/Employer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361999681"/>
                  </a:ext>
                </a:extLst>
              </a:tr>
              <a:tr h="184150">
                <a:tc>
                  <a:txBody>
                    <a:bodyPr/>
                    <a:lstStyle/>
                    <a:p>
                      <a:pPr algn="l" fontAlgn="b"/>
                      <a:r>
                        <a:rPr lang="en-IE" sz="11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100" b="0" i="0" u="none" strike="noStrike" dirty="0">
                          <a:solidFill>
                            <a:srgbClr val="000000"/>
                          </a:solidFill>
                          <a:effectLst/>
                          <a:latin typeface="Calibri" panose="020F0502020204030204" pitchFamily="34" charset="0"/>
                        </a:rPr>
                        <a:t>SAC, Morning </a:t>
                      </a:r>
                      <a:r>
                        <a:rPr lang="en-IE" sz="1100" b="0" i="0" u="none" strike="noStrike" dirty="0" smtClean="0">
                          <a:solidFill>
                            <a:srgbClr val="000000"/>
                          </a:solidFill>
                          <a:effectLst/>
                          <a:latin typeface="Calibri" panose="020F0502020204030204" pitchFamily="34" charset="0"/>
                        </a:rPr>
                        <a:t>Club,</a:t>
                      </a:r>
                      <a:r>
                        <a:rPr lang="en-IE" sz="1100" b="0" i="0" u="none" strike="noStrike" baseline="0" dirty="0" smtClean="0">
                          <a:solidFill>
                            <a:srgbClr val="000000"/>
                          </a:solidFill>
                          <a:effectLst/>
                          <a:latin typeface="Calibri" panose="020F0502020204030204" pitchFamily="34" charset="0"/>
                        </a:rPr>
                        <a:t> </a:t>
                      </a:r>
                      <a:r>
                        <a:rPr lang="en-IE" sz="1100" b="0" i="0" u="none" strike="noStrike" dirty="0" smtClean="0">
                          <a:solidFill>
                            <a:srgbClr val="000000"/>
                          </a:solidFill>
                          <a:effectLst/>
                          <a:latin typeface="Calibri" panose="020F0502020204030204" pitchFamily="34" charset="0"/>
                        </a:rPr>
                        <a:t>Camps</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95109332"/>
                  </a:ext>
                </a:extLst>
              </a:tr>
              <a:tr h="184150">
                <a:tc>
                  <a:txBody>
                    <a:bodyPr/>
                    <a:lstStyle/>
                    <a:p>
                      <a:pPr algn="l" fontAlgn="b"/>
                      <a:r>
                        <a:rPr lang="en-IE" sz="11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IE" sz="1100" b="0" i="0" u="none" strike="noStrike">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694878979"/>
                  </a:ext>
                </a:extLst>
              </a:tr>
              <a:tr h="184150">
                <a:tc>
                  <a:txBody>
                    <a:bodyPr/>
                    <a:lstStyle/>
                    <a:p>
                      <a:pPr algn="ctr" fontAlgn="ctr"/>
                      <a:r>
                        <a:rPr lang="en-IE" sz="1100" b="0" i="0" u="none" strike="noStrike">
                          <a:solidFill>
                            <a:srgbClr val="FFFFFF"/>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a:solidFill>
                            <a:srgbClr val="000000"/>
                          </a:solidFill>
                          <a:effectLst/>
                          <a:latin typeface="Calibri" panose="020F0502020204030204" pitchFamily="34" charset="0"/>
                        </a:rPr>
                        <a:t>Room 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a:solidFill>
                            <a:srgbClr val="000000"/>
                          </a:solidFill>
                          <a:effectLst/>
                          <a:latin typeface="Calibri" panose="020F0502020204030204" pitchFamily="34" charset="0"/>
                        </a:rPr>
                        <a:t>Room </a:t>
                      </a:r>
                      <a:r>
                        <a:rPr lang="en-IE" sz="1100" b="0" i="0" u="none" strike="noStrike" dirty="0" smtClean="0">
                          <a:solidFill>
                            <a:srgbClr val="000000"/>
                          </a:solidFill>
                          <a:effectLst/>
                          <a:latin typeface="Calibri" panose="020F0502020204030204" pitchFamily="34" charset="0"/>
                        </a:rPr>
                        <a:t>1</a:t>
                      </a:r>
                      <a:r>
                        <a:rPr lang="en-IE" sz="1100" b="0" i="0" u="none" strike="noStrike" baseline="0" dirty="0" smtClean="0">
                          <a:solidFill>
                            <a:srgbClr val="000000"/>
                          </a:solidFill>
                          <a:effectLst/>
                          <a:latin typeface="Calibri" panose="020F0502020204030204" pitchFamily="34" charset="0"/>
                        </a:rPr>
                        <a:t> </a:t>
                      </a:r>
                      <a:r>
                        <a:rPr lang="en-IE" sz="1100" b="0" i="0" u="none" strike="noStrike" dirty="0" smtClean="0">
                          <a:solidFill>
                            <a:srgbClr val="000000"/>
                          </a:solidFill>
                          <a:effectLst/>
                          <a:latin typeface="Calibri" panose="020F0502020204030204" pitchFamily="34" charset="0"/>
                        </a:rPr>
                        <a:t>a</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a:txBody>
                    <a:bodyPr/>
                    <a:lstStyle/>
                    <a:p>
                      <a:pPr algn="ctr" fontAlgn="ctr"/>
                      <a:r>
                        <a:rPr lang="en-IE" sz="1100" b="0" i="0" u="none" strike="noStrike" dirty="0">
                          <a:solidFill>
                            <a:srgbClr val="000000"/>
                          </a:solidFill>
                          <a:effectLst/>
                          <a:latin typeface="Calibri" panose="020F0502020204030204" pitchFamily="34" charset="0"/>
                        </a:rPr>
                        <a:t>Room </a:t>
                      </a:r>
                      <a:r>
                        <a:rPr lang="en-IE" sz="1100" b="0" i="0" u="none" strike="noStrike" dirty="0" smtClean="0">
                          <a:solidFill>
                            <a:srgbClr val="000000"/>
                          </a:solidFill>
                          <a:effectLst/>
                          <a:latin typeface="Calibri" panose="020F0502020204030204" pitchFamily="34" charset="0"/>
                        </a:rPr>
                        <a:t>1</a:t>
                      </a:r>
                      <a:r>
                        <a:rPr lang="en-IE" sz="1100" b="0" i="0" u="none" strike="noStrike" baseline="0" dirty="0" smtClean="0">
                          <a:solidFill>
                            <a:srgbClr val="000000"/>
                          </a:solidFill>
                          <a:effectLst/>
                          <a:latin typeface="Calibri" panose="020F0502020204030204" pitchFamily="34" charset="0"/>
                        </a:rPr>
                        <a:t> b</a:t>
                      </a:r>
                      <a:endParaRPr lang="en-IE" sz="11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extLst>
                  <a:ext uri="{0D108BD9-81ED-4DB2-BD59-A6C34878D82A}">
                    <a16:rowId xmlns:a16="http://schemas.microsoft.com/office/drawing/2014/main" val="3413780479"/>
                  </a:ext>
                </a:extLst>
              </a:tr>
              <a:tr h="184150">
                <a:tc>
                  <a:txBody>
                    <a:bodyPr/>
                    <a:lstStyle/>
                    <a:p>
                      <a:pPr algn="l" fontAlgn="b"/>
                      <a:r>
                        <a:rPr lang="en-IE" sz="11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a:t>
                      </a:r>
                      <a:r>
                        <a:rPr lang="en-IE" sz="11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a:t>
                      </a:r>
                      <a:r>
                        <a:rPr lang="en-IE" sz="11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smtClean="0">
                          <a:solidFill>
                            <a:srgbClr val="000000"/>
                          </a:solidFill>
                          <a:effectLst/>
                          <a:latin typeface="Calibri" panose="020F0502020204030204" pitchFamily="34" charset="0"/>
                        </a:rPr>
                        <a:t>2</a:t>
                      </a:r>
                      <a:r>
                        <a:rPr lang="en-IE" sz="11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381081"/>
                  </a:ext>
                </a:extLst>
              </a:tr>
              <a:tr h="184150">
                <a:tc>
                  <a:txBody>
                    <a:bodyPr/>
                    <a:lstStyle/>
                    <a:p>
                      <a:pPr algn="l" fontAlgn="b"/>
                      <a:r>
                        <a:rPr lang="en-IE" sz="1100" b="0" i="0" u="none" strike="noStrike">
                          <a:solidFill>
                            <a:srgbClr val="000000"/>
                          </a:solidFill>
                          <a:effectLst/>
                          <a:latin typeface="Calibri" panose="020F0502020204030204" pitchFamily="34" charset="0"/>
                        </a:rPr>
                        <a:t>ELC Graduate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n/a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n/a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n/a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3596126"/>
                  </a:ext>
                </a:extLst>
              </a:tr>
              <a:tr h="184150">
                <a:tc>
                  <a:txBody>
                    <a:bodyPr/>
                    <a:lstStyle/>
                    <a:p>
                      <a:pPr algn="l" fontAlgn="b"/>
                      <a:r>
                        <a:rPr lang="en-IE" sz="1100" b="0" i="0" u="none" strike="noStrike">
                          <a:solidFill>
                            <a:srgbClr val="000000"/>
                          </a:solidFill>
                          <a:effectLst/>
                          <a:latin typeface="Calibri" panose="020F0502020204030204" pitchFamily="34" charset="0"/>
                        </a:rPr>
                        <a:t>ELC Manager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628036"/>
                  </a:ext>
                </a:extLst>
              </a:tr>
              <a:tr h="184150">
                <a:tc>
                  <a:txBody>
                    <a:bodyPr/>
                    <a:lstStyle/>
                    <a:p>
                      <a:pPr algn="l" fontAlgn="b"/>
                      <a:r>
                        <a:rPr lang="en-IE" sz="1100" b="0" i="0" u="none" strike="noStrike">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605712"/>
                  </a:ext>
                </a:extLst>
              </a:tr>
              <a:tr h="184150">
                <a:tc>
                  <a:txBody>
                    <a:bodyPr/>
                    <a:lstStyle/>
                    <a:p>
                      <a:pPr algn="l" fontAlgn="b"/>
                      <a:r>
                        <a:rPr lang="en-IE" sz="11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a:solidFill>
                            <a:srgbClr val="000000"/>
                          </a:solidFill>
                          <a:effectLst/>
                          <a:latin typeface="Calibri" panose="020F0502020204030204"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3108100"/>
                  </a:ext>
                </a:extLst>
              </a:tr>
              <a:tr h="184150">
                <a:tc>
                  <a:txBody>
                    <a:bodyPr/>
                    <a:lstStyle/>
                    <a:p>
                      <a:pPr algn="l" fontAlgn="b"/>
                      <a:r>
                        <a:rPr lang="en-IE" sz="11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8473135"/>
                  </a:ext>
                </a:extLst>
              </a:tr>
              <a:tr h="184150">
                <a:tc>
                  <a:txBody>
                    <a:bodyPr/>
                    <a:lstStyle/>
                    <a:p>
                      <a:pPr algn="l" fontAlgn="b"/>
                      <a:r>
                        <a:rPr lang="en-IE" sz="11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SAC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620811"/>
                  </a:ext>
                </a:extLst>
              </a:tr>
              <a:tr h="368300">
                <a:tc>
                  <a:txBody>
                    <a:bodyPr/>
                    <a:lstStyle/>
                    <a:p>
                      <a:pPr algn="l" fontAlgn="b"/>
                      <a:r>
                        <a:rPr lang="en-IE" sz="1100" b="0" i="0" u="none" strike="noStrike">
                          <a:solidFill>
                            <a:srgbClr val="000000"/>
                          </a:solidFill>
                          <a:effectLst/>
                          <a:latin typeface="Calibri" panose="020F0502020204030204" pitchFamily="34" charset="0"/>
                        </a:rPr>
                        <a:t>Number of </a:t>
                      </a:r>
                      <a:br>
                        <a:rPr lang="en-IE" sz="1100" b="0" i="0" u="none" strike="noStrike">
                          <a:solidFill>
                            <a:srgbClr val="000000"/>
                          </a:solidFill>
                          <a:effectLst/>
                          <a:latin typeface="Calibri" panose="020F0502020204030204" pitchFamily="34" charset="0"/>
                        </a:rPr>
                      </a:br>
                      <a:r>
                        <a:rPr lang="en-IE" sz="1100" b="0" i="0" u="none" strike="noStrike">
                          <a:solidFill>
                            <a:srgbClr val="000000"/>
                          </a:solidFill>
                          <a:effectLst/>
                          <a:latin typeface="Calibri" panose="020F0502020204030204" pitchFamily="34" charset="0"/>
                        </a:rPr>
                        <a:t>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9322751"/>
                  </a:ext>
                </a:extLst>
              </a:tr>
              <a:tr h="368300">
                <a:tc>
                  <a:txBody>
                    <a:bodyPr/>
                    <a:lstStyle/>
                    <a:p>
                      <a:pPr algn="l" fontAlgn="b"/>
                      <a:r>
                        <a:rPr lang="en-IE" sz="1100" b="0" i="0" u="none" strike="noStrike">
                          <a:solidFill>
                            <a:srgbClr val="000000"/>
                          </a:solidFill>
                          <a:effectLst/>
                          <a:latin typeface="Calibri" panose="020F0502020204030204" pitchFamily="34" charset="0"/>
                        </a:rPr>
                        <a:t>Current </a:t>
                      </a:r>
                      <a:br>
                        <a:rPr lang="en-IE" sz="1100" b="0" i="0" u="none" strike="noStrike">
                          <a:solidFill>
                            <a:srgbClr val="000000"/>
                          </a:solidFill>
                          <a:effectLst/>
                          <a:latin typeface="Calibri" panose="020F0502020204030204" pitchFamily="34" charset="0"/>
                        </a:rPr>
                      </a:br>
                      <a:r>
                        <a:rPr lang="en-IE" sz="1100" b="0" i="0" u="none" strike="noStrike">
                          <a:solidFill>
                            <a:srgbClr val="000000"/>
                          </a:solidFill>
                          <a:effectLst/>
                          <a:latin typeface="Calibri" panose="020F0502020204030204" pitchFamily="34" charset="0"/>
                        </a:rPr>
                        <a:t>Attendance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a:solidFill>
                            <a:srgbClr val="00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a:solidFill>
                            <a:srgbClr val="00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100" b="0" i="0" u="none" strike="noStrike" dirty="0">
                          <a:solidFill>
                            <a:srgbClr val="000000"/>
                          </a:solidFill>
                          <a:effectLst/>
                          <a:latin typeface="Calibri" panose="020F0502020204030204"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2400196"/>
                  </a:ext>
                </a:extLst>
              </a:tr>
            </a:tbl>
          </a:graphicData>
        </a:graphic>
      </p:graphicFrame>
    </p:spTree>
    <p:extLst>
      <p:ext uri="{BB962C8B-B14F-4D97-AF65-F5344CB8AC3E}">
        <p14:creationId xmlns:p14="http://schemas.microsoft.com/office/powerpoint/2010/main" val="20235644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479D7-0864-4508-9C9A-D390CFFA20C7}" type="slidenum">
              <a:rPr kumimoji="0" lang="en-IE" sz="675"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IE" sz="675"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Title 2"/>
          <p:cNvSpPr>
            <a:spLocks noGrp="1"/>
          </p:cNvSpPr>
          <p:nvPr>
            <p:ph type="title"/>
          </p:nvPr>
        </p:nvSpPr>
        <p:spPr/>
        <p:txBody>
          <a:bodyPr/>
          <a:lstStyle/>
          <a:p>
            <a:r>
              <a:rPr lang="en-IE" dirty="0" smtClean="0"/>
              <a:t>Ciara’s Service</a:t>
            </a:r>
            <a:endParaRPr lang="en-IE"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675"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43103774"/>
              </p:ext>
            </p:extLst>
          </p:nvPr>
        </p:nvGraphicFramePr>
        <p:xfrm>
          <a:off x="920303" y="1651873"/>
          <a:ext cx="4690179" cy="2938600"/>
        </p:xfrm>
        <a:graphic>
          <a:graphicData uri="http://schemas.openxmlformats.org/drawingml/2006/table">
            <a:tbl>
              <a:tblPr/>
              <a:tblGrid>
                <a:gridCol w="1693676">
                  <a:extLst>
                    <a:ext uri="{9D8B030D-6E8A-4147-A177-3AD203B41FA5}">
                      <a16:colId xmlns:a16="http://schemas.microsoft.com/office/drawing/2014/main" val="462554486"/>
                    </a:ext>
                  </a:extLst>
                </a:gridCol>
                <a:gridCol w="1780531">
                  <a:extLst>
                    <a:ext uri="{9D8B030D-6E8A-4147-A177-3AD203B41FA5}">
                      <a16:colId xmlns:a16="http://schemas.microsoft.com/office/drawing/2014/main" val="843976264"/>
                    </a:ext>
                  </a:extLst>
                </a:gridCol>
                <a:gridCol w="1215972">
                  <a:extLst>
                    <a:ext uri="{9D8B030D-6E8A-4147-A177-3AD203B41FA5}">
                      <a16:colId xmlns:a16="http://schemas.microsoft.com/office/drawing/2014/main" val="3705713636"/>
                    </a:ext>
                  </a:extLst>
                </a:gridCol>
              </a:tblGrid>
              <a:tr h="209900">
                <a:tc>
                  <a:txBody>
                    <a:bodyPr/>
                    <a:lstStyle/>
                    <a:p>
                      <a:pPr algn="l" fontAlgn="b"/>
                      <a:r>
                        <a:rPr lang="en-IE" sz="1300" b="0" i="0" u="none" strike="noStrike">
                          <a:solidFill>
                            <a:srgbClr val="000000"/>
                          </a:solidFill>
                          <a:effectLst/>
                          <a:latin typeface="Calibri" panose="020F0502020204030204" pitchFamily="34" charset="0"/>
                        </a:rPr>
                        <a:t>Contracts</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300" b="0" i="0" u="none" strike="noStrike">
                          <a:solidFill>
                            <a:srgbClr val="000000"/>
                          </a:solidFill>
                          <a:effectLst/>
                          <a:latin typeface="Calibri" panose="020F0502020204030204" pitchFamily="34" charset="0"/>
                        </a:rPr>
                        <a:t>ECCE</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CEE"/>
                    </a:solidFill>
                  </a:tcPr>
                </a:tc>
                <a:tc>
                  <a:txBody>
                    <a:bodyPr/>
                    <a:lstStyle/>
                    <a:p>
                      <a:pPr algn="ctr" fontAlgn="ctr"/>
                      <a:r>
                        <a:rPr lang="en-IE" sz="1300" b="0" i="0" u="none" strike="noStrike">
                          <a:solidFill>
                            <a:srgbClr val="000000"/>
                          </a:solidFill>
                          <a:effectLst/>
                          <a:latin typeface="Calibri" panose="020F0502020204030204" pitchFamily="34" charset="0"/>
                        </a:rPr>
                        <a:t>NCS</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0011814"/>
                  </a:ext>
                </a:extLst>
              </a:tr>
              <a:tr h="209900">
                <a:tc>
                  <a:txBody>
                    <a:bodyPr/>
                    <a:lstStyle/>
                    <a:p>
                      <a:pPr algn="l" fontAlgn="b"/>
                      <a:r>
                        <a:rPr lang="en-IE" sz="1300" b="0" i="0" u="none" strike="noStrike">
                          <a:solidFill>
                            <a:srgbClr val="000000"/>
                          </a:solidFill>
                          <a:effectLst/>
                          <a:latin typeface="Calibri" panose="020F0502020204030204" pitchFamily="34" charset="0"/>
                        </a:rPr>
                        <a:t>Number of Registrations</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FFFFFF"/>
                          </a:solidFill>
                          <a:effectLst/>
                          <a:latin typeface="Calibri" panose="020F0502020204030204" pitchFamily="34" charset="0"/>
                        </a:rPr>
                        <a:t>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300" b="0" i="0" u="none" strike="noStrike">
                          <a:solidFill>
                            <a:srgbClr val="000000"/>
                          </a:solidFill>
                          <a:effectLst/>
                          <a:latin typeface="Calibri" panose="020F0502020204030204" pitchFamily="34" charset="0"/>
                        </a:rPr>
                        <a:t>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6807360"/>
                  </a:ext>
                </a:extLst>
              </a:tr>
              <a:tr h="209900">
                <a:tc>
                  <a:txBody>
                    <a:bodyPr/>
                    <a:lstStyle/>
                    <a:p>
                      <a:pPr algn="l" fontAlgn="b"/>
                      <a:r>
                        <a:rPr lang="en-IE" sz="1300" b="0" i="0" u="none" strike="noStrike">
                          <a:solidFill>
                            <a:srgbClr val="FFFFFF"/>
                          </a:solidFill>
                          <a:effectLst/>
                          <a:latin typeface="Calibri" panose="020F0502020204030204" pitchFamily="34" charset="0"/>
                        </a:rPr>
                        <a:t>Value of Contract</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300" b="0" i="0" u="none" strike="noStrike">
                          <a:solidFill>
                            <a:srgbClr val="FFFFFF"/>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300" b="0" i="0" u="none" strike="noStrike">
                          <a:solidFill>
                            <a:srgbClr val="000000"/>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6126380"/>
                  </a:ext>
                </a:extLst>
              </a:tr>
              <a:tr h="209900">
                <a:tc>
                  <a:txBody>
                    <a:bodyPr/>
                    <a:lstStyle/>
                    <a:p>
                      <a:pPr algn="l" fontAlgn="b"/>
                      <a:r>
                        <a:rPr lang="en-IE" sz="1300" b="0" i="0" u="none" strike="noStrike">
                          <a:solidFill>
                            <a:srgbClr val="000000"/>
                          </a:solidFill>
                          <a:effectLst/>
                          <a:latin typeface="Calibri" panose="020F0502020204030204" pitchFamily="34" charset="0"/>
                        </a:rPr>
                        <a:t>Higher Cap</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 </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566727"/>
                  </a:ext>
                </a:extLst>
              </a:tr>
              <a:tr h="209900">
                <a:tc>
                  <a:txBody>
                    <a:bodyPr/>
                    <a:lstStyle/>
                    <a:p>
                      <a:pPr algn="l" fontAlgn="b"/>
                      <a:r>
                        <a:rPr lang="en-IE" sz="1300" b="0" i="0" u="none" strike="noStrike">
                          <a:solidFill>
                            <a:srgbClr val="FFFFFF"/>
                          </a:solidFill>
                          <a:effectLst/>
                          <a:latin typeface="Calibri" panose="020F0502020204030204" pitchFamily="34" charset="0"/>
                        </a:rPr>
                        <a:t>PSP</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300" b="0" i="0" u="none" strike="noStrike">
                          <a:solidFill>
                            <a:srgbClr val="FFFFFF"/>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a:txBody>
                    <a:bodyPr/>
                    <a:lstStyle/>
                    <a:p>
                      <a:pPr algn="ctr" fontAlgn="ctr"/>
                      <a:r>
                        <a:rPr lang="en-IE" sz="1300" b="0" i="0" u="none" strike="noStrike">
                          <a:solidFill>
                            <a:srgbClr val="000000"/>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0198191"/>
                  </a:ext>
                </a:extLst>
              </a:tr>
              <a:tr h="209900">
                <a:tc>
                  <a:txBody>
                    <a:bodyPr/>
                    <a:lstStyle/>
                    <a:p>
                      <a:pPr algn="l" fontAlgn="b"/>
                      <a:r>
                        <a:rPr lang="en-IE" sz="1300" b="0" i="0" u="none" strike="noStrike">
                          <a:solidFill>
                            <a:srgbClr val="000000"/>
                          </a:solidFill>
                          <a:effectLst/>
                          <a:latin typeface="Calibri" panose="020F0502020204030204" pitchFamily="34" charset="0"/>
                        </a:rPr>
                        <a:t> </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 </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 </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1823087"/>
                  </a:ext>
                </a:extLst>
              </a:tr>
              <a:tr h="209900">
                <a:tc>
                  <a:txBody>
                    <a:bodyPr/>
                    <a:lstStyle/>
                    <a:p>
                      <a:pPr algn="l" fontAlgn="b"/>
                      <a:r>
                        <a:rPr lang="en-IE" sz="1300" b="0" i="0" u="none" strike="noStrike">
                          <a:solidFill>
                            <a:srgbClr val="FFFFFF"/>
                          </a:solidFill>
                          <a:effectLst/>
                          <a:latin typeface="Calibri" panose="020F0502020204030204" pitchFamily="34" charset="0"/>
                        </a:rPr>
                        <a:t>Total</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300" b="0" i="0" u="none" strike="noStrike">
                          <a:solidFill>
                            <a:srgbClr val="FFFFFF"/>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300" b="0" i="0" u="none" strike="noStrike">
                          <a:solidFill>
                            <a:srgbClr val="000000"/>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016344"/>
                  </a:ext>
                </a:extLst>
              </a:tr>
              <a:tr h="209900">
                <a:tc>
                  <a:txBody>
                    <a:bodyPr/>
                    <a:lstStyle/>
                    <a:p>
                      <a:pPr algn="l" fontAlgn="b"/>
                      <a:r>
                        <a:rPr lang="en-IE" sz="1300" b="0" i="0" u="none" strike="noStrike">
                          <a:solidFill>
                            <a:srgbClr val="000000"/>
                          </a:solidFill>
                          <a:effectLst/>
                          <a:latin typeface="Calibri" panose="020F0502020204030204" pitchFamily="34" charset="0"/>
                        </a:rPr>
                        <a:t>Total DCEDIY</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300" b="0" i="0" u="none" strike="noStrike">
                          <a:solidFill>
                            <a:srgbClr val="FFFFFF"/>
                          </a:solidFill>
                          <a:effectLst/>
                          <a:latin typeface="Calibri" panose="020F0502020204030204" pitchFamily="34" charset="0"/>
                        </a:rPr>
                        <a:t>€0.00</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tc hMerge="1">
                  <a:txBody>
                    <a:bodyPr/>
                    <a:lstStyle/>
                    <a:p>
                      <a:endParaRPr lang="en-IE"/>
                    </a:p>
                  </a:txBody>
                  <a:tcPr/>
                </a:tc>
                <a:extLst>
                  <a:ext uri="{0D108BD9-81ED-4DB2-BD59-A6C34878D82A}">
                    <a16:rowId xmlns:a16="http://schemas.microsoft.com/office/drawing/2014/main" val="3147505210"/>
                  </a:ext>
                </a:extLst>
              </a:tr>
              <a:tr h="209900">
                <a:tc>
                  <a:txBody>
                    <a:bodyPr/>
                    <a:lstStyle/>
                    <a:p>
                      <a:pPr algn="l" fontAlgn="b"/>
                      <a:endParaRPr lang="en-IE" sz="1300" b="0" i="0" u="none" strike="noStrike">
                        <a:solidFill>
                          <a:srgbClr val="000000"/>
                        </a:solidFill>
                        <a:effectLst/>
                        <a:latin typeface="Calibri" panose="020F0502020204030204" pitchFamily="34" charset="0"/>
                      </a:endParaRP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FFFFFF"/>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FFFFFF"/>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227806"/>
                  </a:ext>
                </a:extLst>
              </a:tr>
              <a:tr h="209900">
                <a:tc>
                  <a:txBody>
                    <a:bodyPr/>
                    <a:lstStyle/>
                    <a:p>
                      <a:pPr algn="l" fontAlgn="b"/>
                      <a:r>
                        <a:rPr lang="en-IE" sz="1300" b="0" i="0" u="none" strike="noStrike">
                          <a:solidFill>
                            <a:srgbClr val="000000"/>
                          </a:solidFill>
                          <a:effectLst/>
                          <a:latin typeface="Calibri" panose="020F0502020204030204" pitchFamily="34" charset="0"/>
                        </a:rPr>
                        <a:t>Parents Fees</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a:solidFill>
                            <a:srgbClr val="000000"/>
                          </a:solidFill>
                          <a:effectLst/>
                          <a:latin typeface="Calibri" panose="020F0502020204030204" pitchFamily="34" charset="0"/>
                        </a:rPr>
                        <a:t>SAC</a:t>
                      </a: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300" b="0" i="0" u="none" strike="noStrike" dirty="0" smtClean="0">
                          <a:solidFill>
                            <a:srgbClr val="000000"/>
                          </a:solidFill>
                          <a:effectLst/>
                          <a:latin typeface="Calibri" panose="020F0502020204030204" pitchFamily="34" charset="0"/>
                        </a:rPr>
                        <a:t>€75,000</a:t>
                      </a:r>
                      <a:endParaRPr lang="en-IE" sz="1300" b="0" i="0" u="none" strike="noStrike" dirty="0">
                        <a:solidFill>
                          <a:srgbClr val="000000"/>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9051021"/>
                  </a:ext>
                </a:extLst>
              </a:tr>
              <a:tr h="209900">
                <a:tc>
                  <a:txBody>
                    <a:bodyPr/>
                    <a:lstStyle/>
                    <a:p>
                      <a:pPr algn="l" fontAlgn="b"/>
                      <a:endParaRPr lang="en-IE" sz="1300" b="0" i="0" u="none" strike="noStrike">
                        <a:solidFill>
                          <a:srgbClr val="000000"/>
                        </a:solidFill>
                        <a:effectLst/>
                        <a:latin typeface="Calibri" panose="020F0502020204030204" pitchFamily="34" charset="0"/>
                      </a:endParaRP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000000"/>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000000"/>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8002962"/>
                  </a:ext>
                </a:extLst>
              </a:tr>
              <a:tr h="209900">
                <a:tc>
                  <a:txBody>
                    <a:bodyPr/>
                    <a:lstStyle/>
                    <a:p>
                      <a:pPr algn="l" fontAlgn="b"/>
                      <a:endParaRPr lang="en-IE" sz="1300" b="0" i="0" u="none" strike="noStrike">
                        <a:solidFill>
                          <a:srgbClr val="000000"/>
                        </a:solidFill>
                        <a:effectLst/>
                        <a:latin typeface="Calibri" panose="020F0502020204030204" pitchFamily="34" charset="0"/>
                      </a:endParaRP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000000"/>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300" b="0" i="0" u="none" strike="noStrike">
                        <a:solidFill>
                          <a:srgbClr val="000000"/>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7141553"/>
                  </a:ext>
                </a:extLst>
              </a:tr>
              <a:tr h="209900">
                <a:tc>
                  <a:txBody>
                    <a:bodyPr/>
                    <a:lstStyle/>
                    <a:p>
                      <a:pPr algn="l" fontAlgn="b"/>
                      <a:r>
                        <a:rPr lang="en-IE" sz="1300" b="0" i="0" u="none" strike="noStrike">
                          <a:solidFill>
                            <a:srgbClr val="000000"/>
                          </a:solidFill>
                          <a:effectLst/>
                          <a:latin typeface="Calibri" panose="020F0502020204030204" pitchFamily="34" charset="0"/>
                        </a:rPr>
                        <a:t>Total Parents Fees</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n-IE" sz="1300" b="0" i="0" u="none" strike="noStrike" dirty="0" smtClean="0">
                          <a:solidFill>
                            <a:srgbClr val="FFFFFF"/>
                          </a:solidFill>
                          <a:effectLst/>
                          <a:latin typeface="Calibri" panose="020F0502020204030204" pitchFamily="34" charset="0"/>
                        </a:rPr>
                        <a:t>€75,000.00</a:t>
                      </a:r>
                      <a:endParaRPr lang="en-IE" sz="1300" b="0" i="0" u="none" strike="noStrike" dirty="0">
                        <a:solidFill>
                          <a:srgbClr val="FFFFFF"/>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62B7"/>
                    </a:solidFill>
                  </a:tcPr>
                </a:tc>
                <a:tc hMerge="1">
                  <a:txBody>
                    <a:bodyPr/>
                    <a:lstStyle/>
                    <a:p>
                      <a:endParaRPr lang="en-IE"/>
                    </a:p>
                  </a:txBody>
                  <a:tcPr/>
                </a:tc>
                <a:extLst>
                  <a:ext uri="{0D108BD9-81ED-4DB2-BD59-A6C34878D82A}">
                    <a16:rowId xmlns:a16="http://schemas.microsoft.com/office/drawing/2014/main" val="2067822424"/>
                  </a:ext>
                </a:extLst>
              </a:tr>
              <a:tr h="209900">
                <a:tc>
                  <a:txBody>
                    <a:bodyPr/>
                    <a:lstStyle/>
                    <a:p>
                      <a:pPr algn="l" fontAlgn="b"/>
                      <a:r>
                        <a:rPr lang="en-IE" sz="1300" b="0" i="0" u="none" strike="noStrike">
                          <a:solidFill>
                            <a:srgbClr val="FFFFFF"/>
                          </a:solidFill>
                          <a:effectLst/>
                          <a:latin typeface="Calibri" panose="020F0502020204030204" pitchFamily="34" charset="0"/>
                        </a:rPr>
                        <a:t>Total Current Income</a:t>
                      </a:r>
                    </a:p>
                  </a:txBody>
                  <a:tcPr marL="7238" marR="7238" marT="72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gridSpan="2">
                  <a:txBody>
                    <a:bodyPr/>
                    <a:lstStyle/>
                    <a:p>
                      <a:pPr algn="ctr" fontAlgn="ctr"/>
                      <a:r>
                        <a:rPr lang="en-IE" sz="1300" b="0" i="0" u="none" strike="noStrike" dirty="0" smtClean="0">
                          <a:solidFill>
                            <a:srgbClr val="FFFFFF"/>
                          </a:solidFill>
                          <a:effectLst/>
                          <a:latin typeface="Calibri" panose="020F0502020204030204" pitchFamily="34" charset="0"/>
                        </a:rPr>
                        <a:t>€75,</a:t>
                      </a:r>
                      <a:r>
                        <a:rPr lang="en-IE" sz="1300" b="0" i="0" u="none" strike="noStrike" baseline="0" dirty="0" smtClean="0">
                          <a:solidFill>
                            <a:srgbClr val="FFFFFF"/>
                          </a:solidFill>
                          <a:effectLst/>
                          <a:latin typeface="Calibri" panose="020F0502020204030204" pitchFamily="34" charset="0"/>
                        </a:rPr>
                        <a:t>000</a:t>
                      </a:r>
                      <a:r>
                        <a:rPr lang="en-IE" sz="1300" b="0" i="0" u="none" strike="noStrike" dirty="0" smtClean="0">
                          <a:solidFill>
                            <a:srgbClr val="FFFFFF"/>
                          </a:solidFill>
                          <a:effectLst/>
                          <a:latin typeface="Calibri" panose="020F0502020204030204" pitchFamily="34" charset="0"/>
                        </a:rPr>
                        <a:t>.00</a:t>
                      </a:r>
                      <a:endParaRPr lang="en-IE" sz="1300" b="0" i="0" u="none" strike="noStrike" dirty="0">
                        <a:solidFill>
                          <a:srgbClr val="FFFFFF"/>
                        </a:solidFill>
                        <a:effectLst/>
                        <a:latin typeface="Calibri" panose="020F0502020204030204" pitchFamily="34" charset="0"/>
                      </a:endParaRPr>
                    </a:p>
                  </a:txBody>
                  <a:tcPr marL="7238" marR="7238" marT="72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hMerge="1">
                  <a:txBody>
                    <a:bodyPr/>
                    <a:lstStyle/>
                    <a:p>
                      <a:endParaRPr lang="en-IE"/>
                    </a:p>
                  </a:txBody>
                  <a:tcPr/>
                </a:tc>
                <a:extLst>
                  <a:ext uri="{0D108BD9-81ED-4DB2-BD59-A6C34878D82A}">
                    <a16:rowId xmlns:a16="http://schemas.microsoft.com/office/drawing/2014/main" val="421353308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23517877"/>
              </p:ext>
            </p:extLst>
          </p:nvPr>
        </p:nvGraphicFramePr>
        <p:xfrm>
          <a:off x="6433979" y="2504714"/>
          <a:ext cx="5178439" cy="2085759"/>
        </p:xfrm>
        <a:graphic>
          <a:graphicData uri="http://schemas.openxmlformats.org/drawingml/2006/table">
            <a:tbl>
              <a:tblPr/>
              <a:tblGrid>
                <a:gridCol w="1874331">
                  <a:extLst>
                    <a:ext uri="{9D8B030D-6E8A-4147-A177-3AD203B41FA5}">
                      <a16:colId xmlns:a16="http://schemas.microsoft.com/office/drawing/2014/main" val="566701051"/>
                    </a:ext>
                  </a:extLst>
                </a:gridCol>
                <a:gridCol w="3304108">
                  <a:extLst>
                    <a:ext uri="{9D8B030D-6E8A-4147-A177-3AD203B41FA5}">
                      <a16:colId xmlns:a16="http://schemas.microsoft.com/office/drawing/2014/main" val="2610669783"/>
                    </a:ext>
                  </a:extLst>
                </a:gridCol>
              </a:tblGrid>
              <a:tr h="231751">
                <a:tc gridSpan="2">
                  <a:txBody>
                    <a:bodyPr/>
                    <a:lstStyle/>
                    <a:p>
                      <a:pPr algn="ctr" fontAlgn="ctr"/>
                      <a:r>
                        <a:rPr lang="en-IE" sz="1400" b="0" i="0" u="none" strike="noStrike">
                          <a:solidFill>
                            <a:srgbClr val="000000"/>
                          </a:solidFill>
                          <a:effectLst/>
                          <a:latin typeface="Calibri" panose="020F0502020204030204" pitchFamily="34" charset="0"/>
                        </a:rPr>
                        <a:t>Core Funding</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7CE"/>
                    </a:solidFill>
                  </a:tcPr>
                </a:tc>
                <a:tc hMerge="1">
                  <a:txBody>
                    <a:bodyPr/>
                    <a:lstStyle/>
                    <a:p>
                      <a:endParaRPr lang="en-IE"/>
                    </a:p>
                  </a:txBody>
                  <a:tcPr/>
                </a:tc>
                <a:extLst>
                  <a:ext uri="{0D108BD9-81ED-4DB2-BD59-A6C34878D82A}">
                    <a16:rowId xmlns:a16="http://schemas.microsoft.com/office/drawing/2014/main" val="500689218"/>
                  </a:ext>
                </a:extLst>
              </a:tr>
              <a:tr h="231751">
                <a:tc>
                  <a:txBody>
                    <a:bodyPr/>
                    <a:lstStyle/>
                    <a:p>
                      <a:pPr algn="l" fontAlgn="b"/>
                      <a:r>
                        <a:rPr lang="en-IE" sz="1400" b="0" i="0" u="none" strike="noStrike">
                          <a:solidFill>
                            <a:srgbClr val="000000"/>
                          </a:solidFill>
                          <a:effectLst/>
                          <a:latin typeface="Calibri" panose="020F0502020204030204" pitchFamily="34" charset="0"/>
                        </a:rPr>
                        <a:t>Term time</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€12,540.00</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7439684"/>
                  </a:ext>
                </a:extLst>
              </a:tr>
              <a:tr h="231751">
                <a:tc>
                  <a:txBody>
                    <a:bodyPr/>
                    <a:lstStyle/>
                    <a:p>
                      <a:pPr algn="l" fontAlgn="b"/>
                      <a:r>
                        <a:rPr lang="en-IE" sz="1400" b="0" i="0" u="none" strike="noStrike">
                          <a:solidFill>
                            <a:srgbClr val="000000"/>
                          </a:solidFill>
                          <a:effectLst/>
                          <a:latin typeface="Calibri" panose="020F0502020204030204" pitchFamily="34" charset="0"/>
                        </a:rPr>
                        <a:t>Camp</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a:solidFill>
                            <a:srgbClr val="000000"/>
                          </a:solidFill>
                          <a:effectLst/>
                          <a:latin typeface="Calibri" panose="020F0502020204030204" pitchFamily="34" charset="0"/>
                        </a:rPr>
                        <a:t>€3,960.00</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668181"/>
                  </a:ext>
                </a:extLst>
              </a:tr>
              <a:tr h="231751">
                <a:tc>
                  <a:txBody>
                    <a:bodyPr/>
                    <a:lstStyle/>
                    <a:p>
                      <a:pPr algn="l" fontAlgn="b"/>
                      <a:r>
                        <a:rPr lang="en-IE" sz="1400" b="0" i="0" u="none" strike="noStrike">
                          <a:solidFill>
                            <a:srgbClr val="000000"/>
                          </a:solidFill>
                          <a:effectLst/>
                          <a:latin typeface="Calibri" panose="020F0502020204030204" pitchFamily="34" charset="0"/>
                        </a:rPr>
                        <a:t>Total Core Funding</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FFFFFF"/>
                          </a:solidFill>
                          <a:effectLst/>
                          <a:latin typeface="Calibri" panose="020F0502020204030204" pitchFamily="34" charset="0"/>
                        </a:rPr>
                        <a:t>€16,500.00</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2880712378"/>
                  </a:ext>
                </a:extLst>
              </a:tr>
              <a:tr h="231751">
                <a:tc>
                  <a:txBody>
                    <a:bodyPr/>
                    <a:lstStyle/>
                    <a:p>
                      <a:pPr algn="l" fontAlgn="b"/>
                      <a:endParaRPr lang="en-IE" sz="1400" b="0" i="0" u="none" strike="noStrike">
                        <a:solidFill>
                          <a:srgbClr val="000000"/>
                        </a:solidFill>
                        <a:effectLst/>
                        <a:latin typeface="Calibri" panose="020F0502020204030204" pitchFamily="34" charset="0"/>
                      </a:endParaRP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IE" sz="1400" b="0" i="0" u="none" strike="noStrike">
                        <a:solidFill>
                          <a:srgbClr val="000000"/>
                        </a:solidFill>
                        <a:effectLst/>
                        <a:latin typeface="Calibri" panose="020F0502020204030204" pitchFamily="34" charset="0"/>
                      </a:endParaRP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9355566"/>
                  </a:ext>
                </a:extLst>
              </a:tr>
              <a:tr h="231751">
                <a:tc>
                  <a:txBody>
                    <a:bodyPr/>
                    <a:lstStyle/>
                    <a:p>
                      <a:pPr algn="l" fontAlgn="b"/>
                      <a:r>
                        <a:rPr lang="en-IE" sz="1400" b="0" i="0" u="none" strike="noStrike">
                          <a:solidFill>
                            <a:srgbClr val="000000"/>
                          </a:solidFill>
                          <a:effectLst/>
                          <a:latin typeface="Calibri" panose="020F0502020204030204" pitchFamily="34" charset="0"/>
                        </a:rPr>
                        <a:t>ECCE</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a:solidFill>
                            <a:srgbClr val="000000"/>
                          </a:solidFill>
                          <a:effectLst/>
                          <a:latin typeface="Calibri" panose="020F0502020204030204" pitchFamily="34" charset="0"/>
                        </a:rPr>
                        <a:t>€0.00</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2423609"/>
                  </a:ext>
                </a:extLst>
              </a:tr>
              <a:tr h="231751">
                <a:tc>
                  <a:txBody>
                    <a:bodyPr/>
                    <a:lstStyle/>
                    <a:p>
                      <a:pPr algn="l" fontAlgn="b"/>
                      <a:r>
                        <a:rPr lang="en-IE" sz="1400" b="0" i="0" u="none" strike="noStrike">
                          <a:solidFill>
                            <a:srgbClr val="FFFFFF"/>
                          </a:solidFill>
                          <a:effectLst/>
                          <a:latin typeface="Calibri" panose="020F0502020204030204" pitchFamily="34" charset="0"/>
                        </a:rPr>
                        <a:t>Total DCEDIY</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ctr"/>
                      <a:r>
                        <a:rPr lang="en-IE" sz="1400" b="0" i="0" u="none" strike="noStrike">
                          <a:solidFill>
                            <a:srgbClr val="FFFFFF"/>
                          </a:solidFill>
                          <a:effectLst/>
                          <a:latin typeface="Calibri" panose="020F0502020204030204" pitchFamily="34" charset="0"/>
                        </a:rPr>
                        <a:t>€16,500.00</a:t>
                      </a: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3942782372"/>
                  </a:ext>
                </a:extLst>
              </a:tr>
              <a:tr h="231751">
                <a:tc>
                  <a:txBody>
                    <a:bodyPr/>
                    <a:lstStyle/>
                    <a:p>
                      <a:pPr algn="l" fontAlgn="b"/>
                      <a:r>
                        <a:rPr lang="en-IE" sz="1400" b="0" i="0" u="none" strike="noStrike">
                          <a:solidFill>
                            <a:srgbClr val="000000"/>
                          </a:solidFill>
                          <a:effectLst/>
                          <a:latin typeface="Calibri" panose="020F0502020204030204" pitchFamily="34" charset="0"/>
                        </a:rPr>
                        <a:t>Parents fees</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400" b="0" i="0" u="none" strike="noStrike" dirty="0" smtClean="0">
                          <a:solidFill>
                            <a:srgbClr val="FFFFFF"/>
                          </a:solidFill>
                          <a:effectLst/>
                          <a:latin typeface="Calibri" panose="020F0502020204030204" pitchFamily="34" charset="0"/>
                        </a:rPr>
                        <a:t>€75,000.00*</a:t>
                      </a:r>
                      <a:endParaRPr lang="en-IE" sz="1400" b="0" i="0" u="none" strike="noStrike" dirty="0">
                        <a:solidFill>
                          <a:srgbClr val="FFFFFF"/>
                        </a:solidFill>
                        <a:effectLst/>
                        <a:latin typeface="Calibri" panose="020F0502020204030204" pitchFamily="34" charset="0"/>
                      </a:endParaRPr>
                    </a:p>
                  </a:txBody>
                  <a:tcPr marL="7991" marR="7991" marT="799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613023209"/>
                  </a:ext>
                </a:extLst>
              </a:tr>
              <a:tr h="231751">
                <a:tc>
                  <a:txBody>
                    <a:bodyPr/>
                    <a:lstStyle/>
                    <a:p>
                      <a:pPr algn="l" fontAlgn="b"/>
                      <a:r>
                        <a:rPr lang="en-IE" sz="1400" b="0" i="0" u="none" strike="noStrike">
                          <a:solidFill>
                            <a:srgbClr val="FFFFFF"/>
                          </a:solidFill>
                          <a:effectLst/>
                          <a:latin typeface="Calibri" panose="020F0502020204030204" pitchFamily="34" charset="0"/>
                        </a:rPr>
                        <a:t>Total</a:t>
                      </a: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400" b="0" i="0" u="none" strike="noStrike" dirty="0" smtClean="0">
                          <a:solidFill>
                            <a:srgbClr val="FFFFFF"/>
                          </a:solidFill>
                          <a:effectLst/>
                          <a:latin typeface="Calibri" panose="020F0502020204030204" pitchFamily="34" charset="0"/>
                        </a:rPr>
                        <a:t>€91,500.00</a:t>
                      </a:r>
                      <a:endParaRPr lang="en-IE" sz="1400" b="0" i="0" u="none" strike="noStrike" dirty="0">
                        <a:solidFill>
                          <a:srgbClr val="FFFFFF"/>
                        </a:solidFill>
                        <a:effectLst/>
                        <a:latin typeface="Calibri" panose="020F0502020204030204" pitchFamily="34" charset="0"/>
                      </a:endParaRPr>
                    </a:p>
                  </a:txBody>
                  <a:tcPr marL="7991" marR="7991" marT="799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493443333"/>
                  </a:ext>
                </a:extLst>
              </a:tr>
            </a:tbl>
          </a:graphicData>
        </a:graphic>
      </p:graphicFrame>
      <p:sp>
        <p:nvSpPr>
          <p:cNvPr id="8" name="TextBox 7"/>
          <p:cNvSpPr txBox="1"/>
          <p:nvPr/>
        </p:nvSpPr>
        <p:spPr>
          <a:xfrm>
            <a:off x="4038600" y="5012159"/>
            <a:ext cx="4165600" cy="369332"/>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white"/>
                </a:solidFill>
                <a:effectLst/>
                <a:uLnTx/>
                <a:uFillTx/>
                <a:latin typeface="Calibri"/>
                <a:ea typeface="+mn-ea"/>
                <a:cs typeface="+mn-cs"/>
              </a:rPr>
              <a:t>Increase 			€16,500</a:t>
            </a:r>
            <a:endParaRPr kumimoji="0" lang="en-I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TextBox 8"/>
          <p:cNvSpPr txBox="1"/>
          <p:nvPr/>
        </p:nvSpPr>
        <p:spPr>
          <a:xfrm>
            <a:off x="362527" y="5934670"/>
            <a:ext cx="11249891" cy="923330"/>
          </a:xfrm>
          <a:prstGeom prst="rect">
            <a:avLst/>
          </a:prstGeom>
          <a:noFill/>
        </p:spPr>
        <p:txBody>
          <a:bodyPr wrap="square" rtlCol="0">
            <a:spAutoFit/>
          </a:bodyPr>
          <a:lstStyle/>
          <a:p>
            <a:pPr lvl="0">
              <a:defRPr/>
            </a:pPr>
            <a:r>
              <a:rPr kumimoji="0" lang="en-IE" sz="1800" b="0" i="0" u="none" strike="noStrike" kern="0" cap="none" spc="0" normalizeH="0" baseline="0" noProof="0" dirty="0" smtClean="0">
                <a:ln>
                  <a:noFill/>
                </a:ln>
                <a:solidFill>
                  <a:prstClr val="black"/>
                </a:solidFill>
                <a:effectLst/>
                <a:uLnTx/>
                <a:uFillTx/>
                <a:latin typeface="Calibri"/>
                <a:ea typeface="+mn-ea"/>
                <a:cs typeface="+mn-cs"/>
              </a:rPr>
              <a:t>*</a:t>
            </a:r>
            <a:r>
              <a:rPr lang="en-IE" kern="0" dirty="0">
                <a:solidFill>
                  <a:prstClr val="black"/>
                </a:solidFill>
              </a:rPr>
              <a:t>Parents Fee Income remains the same in both years – 2 Assumptions:</a:t>
            </a:r>
          </a:p>
          <a:p>
            <a:pPr lvl="0">
              <a:defRPr/>
            </a:pPr>
            <a:r>
              <a:rPr lang="en-IE" kern="0" dirty="0" smtClean="0">
                <a:solidFill>
                  <a:prstClr val="black"/>
                </a:solidFill>
              </a:rPr>
              <a:t>1 </a:t>
            </a:r>
            <a:r>
              <a:rPr lang="en-IE" kern="0" dirty="0">
                <a:solidFill>
                  <a:prstClr val="black"/>
                </a:solidFill>
              </a:rPr>
              <a:t>– Registration/Attendance levels remain static</a:t>
            </a:r>
          </a:p>
          <a:p>
            <a:pPr lvl="0">
              <a:defRPr/>
            </a:pPr>
            <a:r>
              <a:rPr lang="en-IE" kern="0" dirty="0">
                <a:solidFill>
                  <a:prstClr val="black"/>
                </a:solidFill>
              </a:rPr>
              <a:t>2 – </a:t>
            </a:r>
            <a:r>
              <a:rPr lang="en-IE" kern="0" dirty="0" smtClean="0">
                <a:solidFill>
                  <a:prstClr val="black"/>
                </a:solidFill>
              </a:rPr>
              <a:t>Ciara </a:t>
            </a:r>
            <a:r>
              <a:rPr lang="en-IE" kern="0" dirty="0">
                <a:solidFill>
                  <a:prstClr val="black"/>
                </a:solidFill>
              </a:rPr>
              <a:t>is adhering to the Core Funding Requirement of a Fee Management System which in year 1 is a Fee Freeze</a:t>
            </a:r>
          </a:p>
        </p:txBody>
      </p:sp>
    </p:spTree>
    <p:extLst>
      <p:ext uri="{BB962C8B-B14F-4D97-AF65-F5344CB8AC3E}">
        <p14:creationId xmlns:p14="http://schemas.microsoft.com/office/powerpoint/2010/main" val="2957765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Jill’s Pre-school</a:t>
            </a:r>
            <a:endParaRPr lang="en-IE" dirty="0"/>
          </a:p>
        </p:txBody>
      </p:sp>
      <p:sp>
        <p:nvSpPr>
          <p:cNvPr id="3" name="TextBox 2"/>
          <p:cNvSpPr txBox="1"/>
          <p:nvPr/>
        </p:nvSpPr>
        <p:spPr>
          <a:xfrm>
            <a:off x="262048" y="1225689"/>
            <a:ext cx="7440610" cy="5262979"/>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trader/ employer running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service that offers sessional pre-school only, in a purpose built</a:t>
            </a:r>
            <a:r>
              <a:rPr kumimoji="0" lang="en-IE" sz="1600" b="0" i="0" u="none" strike="noStrike" kern="1200" cap="none" spc="0" normalizeH="0" noProof="0" dirty="0" smtClean="0">
                <a:ln>
                  <a:noFill/>
                </a:ln>
                <a:solidFill>
                  <a:prstClr val="black"/>
                </a:solidFill>
                <a:effectLst/>
                <a:uLnTx/>
                <a:uFillTx/>
                <a:latin typeface="Calibri" panose="020F0502020204030204"/>
                <a:ea typeface="+mn-ea"/>
                <a:cs typeface="+mn-cs"/>
              </a:rPr>
              <a:t> extension to her own home</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 is registered with Tusla as a sessional pre-school service and she operates from 9.00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to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12.00</a:t>
            </a:r>
            <a:r>
              <a:rPr lang="en-IE" sz="1600" dirty="0" smtClean="0">
                <a:solidFill>
                  <a:prstClr val="black"/>
                </a:solidFill>
              </a:rPr>
              <a:t>, 3 </a:t>
            </a:r>
            <a:r>
              <a:rPr lang="en-IE" sz="1600" dirty="0">
                <a:solidFill>
                  <a:prstClr val="black"/>
                </a:solidFill>
              </a:rPr>
              <a:t>hours per day, 5 days per week a total </a:t>
            </a:r>
            <a:r>
              <a:rPr lang="en-IE" sz="1600" dirty="0" smtClean="0">
                <a:solidFill>
                  <a:prstClr val="black"/>
                </a:solidFill>
              </a:rPr>
              <a:t>of 15 operating hours per week.</a:t>
            </a:r>
            <a:endPar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employs one person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as a Lead Educator with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QQI Level 8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ELC qualification</a:t>
            </a:r>
            <a:r>
              <a:rPr lang="en-IE" sz="1600" dirty="0">
                <a:solidFill>
                  <a:prstClr val="black"/>
                </a:solidFill>
              </a:rPr>
              <a:t>. </a:t>
            </a:r>
            <a:r>
              <a:rPr lang="en-IE" sz="1600" dirty="0" smtClean="0">
                <a:solidFill>
                  <a:prstClr val="black"/>
                </a:solidFill>
              </a:rPr>
              <a:t>The Lead Educator will attract the Lead Educator Premium under Core Funding.</a:t>
            </a:r>
          </a:p>
          <a:p>
            <a:pPr marL="285750" lvl="0" indent="-285750">
              <a:lnSpc>
                <a:spcPct val="150000"/>
              </a:lnSpc>
              <a:buFont typeface="Arial" panose="020B0604020202020204" pitchFamily="34" charset="0"/>
              <a:buChar char="•"/>
              <a:defRPr/>
            </a:pPr>
            <a:r>
              <a:rPr lang="en-IE" sz="1600" dirty="0" smtClean="0">
                <a:solidFill>
                  <a:prstClr val="black"/>
                </a:solidFill>
              </a:rPr>
              <a:t>Jill </a:t>
            </a:r>
            <a:r>
              <a:rPr lang="en-IE" sz="1600" dirty="0">
                <a:solidFill>
                  <a:prstClr val="black"/>
                </a:solidFill>
              </a:rPr>
              <a:t>is </a:t>
            </a:r>
            <a:r>
              <a:rPr lang="en-IE" sz="1600" dirty="0" smtClean="0">
                <a:solidFill>
                  <a:prstClr val="black"/>
                </a:solidFill>
              </a:rPr>
              <a:t>currently contracted </a:t>
            </a:r>
            <a:r>
              <a:rPr lang="en-IE" sz="1600" dirty="0">
                <a:solidFill>
                  <a:prstClr val="black"/>
                </a:solidFill>
              </a:rPr>
              <a:t>to deliver ECCE at Higher Capitation rates.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 has a QQI Level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8</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ELC qualification</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and Jill is the designated person in charge as per the Tusla requirements and is therefore eligible for the Graduate Manager Premium.</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her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Jill’s service is not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3703824038"/>
              </p:ext>
            </p:extLst>
          </p:nvPr>
        </p:nvGraphicFramePr>
        <p:xfrm>
          <a:off x="7939532" y="1769926"/>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Jill’s Pre-School</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a:t>
                      </a:r>
                      <a:r>
                        <a:rPr lang="en-IE" sz="1600" b="0" i="0" u="none" strike="noStrike" dirty="0" smtClean="0">
                          <a:solidFill>
                            <a:srgbClr val="FFFFFF"/>
                          </a:solidFill>
                          <a:effectLst/>
                          <a:latin typeface="Calibri" panose="020F0502020204030204" pitchFamily="34" charset="0"/>
                        </a:rPr>
                        <a:t>Trader/Employer</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472926"/>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Yes</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22</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19</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2123582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Jill’s Pre-school</a:t>
            </a:r>
            <a:endParaRPr lang="en-IE" dirty="0"/>
          </a:p>
        </p:txBody>
      </p:sp>
      <p:sp>
        <p:nvSpPr>
          <p:cNvPr id="11" name="TextBox 10"/>
          <p:cNvSpPr txBox="1"/>
          <p:nvPr/>
        </p:nvSpPr>
        <p:spPr>
          <a:xfrm>
            <a:off x="149772" y="5949551"/>
            <a:ext cx="117189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ECCE new contract value is based on the assumption that registrations will remain the same as this programme year.</a:t>
            </a:r>
            <a:endParaRPr kumimoji="0" lang="en-I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Table 3"/>
          <p:cNvGraphicFramePr>
            <a:graphicFrameLocks noGrp="1"/>
          </p:cNvGraphicFramePr>
          <p:nvPr>
            <p:extLst/>
          </p:nvPr>
        </p:nvGraphicFramePr>
        <p:xfrm>
          <a:off x="827280" y="1392738"/>
          <a:ext cx="3854669" cy="3639397"/>
        </p:xfrm>
        <a:graphic>
          <a:graphicData uri="http://schemas.openxmlformats.org/drawingml/2006/table">
            <a:tbl>
              <a:tblPr/>
              <a:tblGrid>
                <a:gridCol w="1708319">
                  <a:extLst>
                    <a:ext uri="{9D8B030D-6E8A-4147-A177-3AD203B41FA5}">
                      <a16:colId xmlns:a16="http://schemas.microsoft.com/office/drawing/2014/main" val="2905430968"/>
                    </a:ext>
                  </a:extLst>
                </a:gridCol>
                <a:gridCol w="2146350">
                  <a:extLst>
                    <a:ext uri="{9D8B030D-6E8A-4147-A177-3AD203B41FA5}">
                      <a16:colId xmlns:a16="http://schemas.microsoft.com/office/drawing/2014/main" val="1502387281"/>
                    </a:ext>
                  </a:extLst>
                </a:gridCol>
              </a:tblGrid>
              <a:tr h="281051">
                <a:tc>
                  <a:txBody>
                    <a:bodyPr/>
                    <a:lstStyle/>
                    <a:p>
                      <a:pPr algn="l" fontAlgn="b"/>
                      <a:r>
                        <a:rPr lang="en-IE" sz="1600" b="0" i="0" u="none" strike="noStrike" dirty="0">
                          <a:solidFill>
                            <a:srgbClr val="000000"/>
                          </a:solidFill>
                          <a:effectLst/>
                          <a:latin typeface="Calibri" panose="020F0502020204030204" pitchFamily="34" charset="0"/>
                        </a:rPr>
                        <a:t>Name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1" i="0" u="none" strike="noStrike" dirty="0" smtClean="0">
                          <a:solidFill>
                            <a:srgbClr val="000000"/>
                          </a:solidFill>
                          <a:effectLst/>
                          <a:latin typeface="Calibri" panose="020F0502020204030204" pitchFamily="34" charset="0"/>
                        </a:rPr>
                        <a:t>Jill's </a:t>
                      </a:r>
                      <a:r>
                        <a:rPr lang="en-IE" sz="1600" b="1" i="0" u="none" strike="noStrike" dirty="0">
                          <a:solidFill>
                            <a:srgbClr val="000000"/>
                          </a:solidFill>
                          <a:effectLst/>
                          <a:latin typeface="Calibri" panose="020F0502020204030204" pitchFamily="34" charset="0"/>
                        </a:rPr>
                        <a:t>Pre-School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2930964648"/>
                  </a:ext>
                </a:extLst>
              </a:tr>
              <a:tr h="554969">
                <a:tc>
                  <a:txBody>
                    <a:bodyPr/>
                    <a:lstStyle/>
                    <a:p>
                      <a:pPr algn="l" fontAlgn="b"/>
                      <a:r>
                        <a:rPr lang="en-IE" sz="1600" b="0" i="0" u="none" strike="noStrike">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sole </a:t>
                      </a:r>
                      <a:r>
                        <a:rPr lang="en-IE" sz="1600" b="0" i="0" u="none" strike="noStrike" dirty="0" smtClean="0">
                          <a:solidFill>
                            <a:srgbClr val="000000"/>
                          </a:solidFill>
                          <a:effectLst/>
                          <a:latin typeface="Calibri" panose="020F0502020204030204" pitchFamily="34" charset="0"/>
                        </a:rPr>
                        <a:t>trader/ employer</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718831"/>
                  </a:ext>
                </a:extLst>
              </a:tr>
              <a:tr h="281051">
                <a:tc>
                  <a:txBody>
                    <a:bodyPr/>
                    <a:lstStyle/>
                    <a:p>
                      <a:pPr algn="l" fontAlgn="b"/>
                      <a:r>
                        <a:rPr lang="en-IE" sz="1600" b="0" i="0" u="none" strike="noStrike">
                          <a:solidFill>
                            <a:srgbClr val="000000"/>
                          </a:solidFill>
                          <a:effectLst/>
                          <a:latin typeface="Calibri" panose="020F0502020204030204" pitchFamily="34" charset="0"/>
                        </a:rPr>
                        <a:t>Contracts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tc>
                  <a:txBody>
                    <a:bodyPr/>
                    <a:lstStyle/>
                    <a:p>
                      <a:pPr algn="ctr" fontAlgn="ctr"/>
                      <a:r>
                        <a:rPr lang="en-IE" sz="1600" b="0" i="0" u="none" strike="noStrike">
                          <a:solidFill>
                            <a:srgbClr val="000000"/>
                          </a:solidFill>
                          <a:effectLst/>
                          <a:latin typeface="Calibri" panose="020F0502020204030204" pitchFamily="34" charset="0"/>
                        </a:rPr>
                        <a:t>ECCE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CEE"/>
                    </a:solidFill>
                  </a:tcPr>
                </a:tc>
                <a:extLst>
                  <a:ext uri="{0D108BD9-81ED-4DB2-BD59-A6C34878D82A}">
                    <a16:rowId xmlns:a16="http://schemas.microsoft.com/office/drawing/2014/main" val="1771809680"/>
                  </a:ext>
                </a:extLst>
              </a:tr>
              <a:tr h="554969">
                <a:tc>
                  <a:txBody>
                    <a:bodyPr/>
                    <a:lstStyle/>
                    <a:p>
                      <a:pPr algn="l" fontAlgn="b"/>
                      <a:r>
                        <a:rPr lang="en-IE" sz="1600" b="0" i="0" u="none" strike="noStrike">
                          <a:solidFill>
                            <a:srgbClr val="000000"/>
                          </a:solidFill>
                          <a:effectLst/>
                          <a:latin typeface="Calibri" panose="020F0502020204030204" pitchFamily="34" charset="0"/>
                        </a:rPr>
                        <a:t>Number of Registrations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19</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2591369725"/>
                  </a:ext>
                </a:extLst>
              </a:tr>
              <a:tr h="281051">
                <a:tc>
                  <a:txBody>
                    <a:bodyPr/>
                    <a:lstStyle/>
                    <a:p>
                      <a:pPr algn="l" fontAlgn="b"/>
                      <a:r>
                        <a:rPr lang="en-IE" sz="1600" b="0" i="0" u="none" strike="noStrike">
                          <a:solidFill>
                            <a:srgbClr val="FFFFFF"/>
                          </a:solidFill>
                          <a:effectLst/>
                          <a:latin typeface="Calibri" panose="020F0502020204030204" pitchFamily="34" charset="0"/>
                        </a:rPr>
                        <a:t>Value of Contract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€49,818.00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154678605"/>
                  </a:ext>
                </a:extLst>
              </a:tr>
              <a:tr h="281051">
                <a:tc>
                  <a:txBody>
                    <a:bodyPr/>
                    <a:lstStyle/>
                    <a:p>
                      <a:pPr algn="l" fontAlgn="b"/>
                      <a:r>
                        <a:rPr lang="en-IE" sz="1600" b="0" i="0" u="none" strike="noStrike">
                          <a:solidFill>
                            <a:srgbClr val="000000"/>
                          </a:solidFill>
                          <a:effectLst/>
                          <a:latin typeface="Calibri" panose="020F0502020204030204" pitchFamily="34" charset="0"/>
                        </a:rPr>
                        <a:t>Higher Cap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€8,122.50</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218515"/>
                  </a:ext>
                </a:extLst>
              </a:tr>
              <a:tr h="281051">
                <a:tc>
                  <a:txBody>
                    <a:bodyPr/>
                    <a:lstStyle/>
                    <a:p>
                      <a:pPr algn="l" fontAlgn="b"/>
                      <a:r>
                        <a:rPr lang="en-IE" sz="1600" b="0" i="0" u="none" strike="noStrike">
                          <a:solidFill>
                            <a:srgbClr val="FFFFFF"/>
                          </a:solidFill>
                          <a:effectLst/>
                          <a:latin typeface="Calibri" panose="020F0502020204030204" pitchFamily="34" charset="0"/>
                        </a:rPr>
                        <a:t>PSP ECCE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€2,097.60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7CE"/>
                    </a:solidFill>
                  </a:tcPr>
                </a:tc>
                <a:extLst>
                  <a:ext uri="{0D108BD9-81ED-4DB2-BD59-A6C34878D82A}">
                    <a16:rowId xmlns:a16="http://schemas.microsoft.com/office/drawing/2014/main" val="3637337246"/>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752369"/>
                  </a:ext>
                </a:extLst>
              </a:tr>
              <a:tr h="281051">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tc>
                  <a:txBody>
                    <a:bodyPr/>
                    <a:lstStyle/>
                    <a:p>
                      <a:pPr algn="ctr" fontAlgn="ctr"/>
                      <a:r>
                        <a:rPr lang="en-IE" sz="1600" b="0" i="0" u="none" strike="noStrike" dirty="0" smtClean="0">
                          <a:solidFill>
                            <a:srgbClr val="FFFFFF"/>
                          </a:solidFill>
                          <a:effectLst/>
                          <a:latin typeface="Calibri" panose="020F0502020204030204" pitchFamily="34" charset="0"/>
                        </a:rPr>
                        <a:t>€60,038.10</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AA2AE"/>
                    </a:solidFill>
                  </a:tcPr>
                </a:tc>
                <a:extLst>
                  <a:ext uri="{0D108BD9-81ED-4DB2-BD59-A6C34878D82A}">
                    <a16:rowId xmlns:a16="http://schemas.microsoft.com/office/drawing/2014/main" val="1271015279"/>
                  </a:ext>
                </a:extLst>
              </a:tr>
              <a:tr h="281051">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051870"/>
                  </a:ext>
                </a:extLst>
              </a:tr>
              <a:tr h="281051">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IE" sz="1600" b="0" i="0" u="none" strike="noStrike" dirty="0" smtClean="0">
                          <a:solidFill>
                            <a:srgbClr val="FFFFFF"/>
                          </a:solidFill>
                          <a:effectLst/>
                          <a:latin typeface="Calibri" panose="020F0502020204030204" pitchFamily="34" charset="0"/>
                        </a:rPr>
                        <a:t>€60,038.10</a:t>
                      </a:r>
                      <a:endParaRPr lang="en-IE" sz="1600" b="0" i="0" u="none" strike="noStrike" dirty="0">
                        <a:solidFill>
                          <a:srgbClr val="FFFFFF"/>
                        </a:solidFill>
                        <a:effectLst/>
                        <a:latin typeface="Calibri" panose="020F0502020204030204" pitchFamily="34"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solidFill>
                      <a:srgbClr val="4A66AC"/>
                    </a:solidFill>
                  </a:tcPr>
                </a:tc>
                <a:extLst>
                  <a:ext uri="{0D108BD9-81ED-4DB2-BD59-A6C34878D82A}">
                    <a16:rowId xmlns:a16="http://schemas.microsoft.com/office/drawing/2014/main" val="2230958393"/>
                  </a:ext>
                </a:extLst>
              </a:tr>
            </a:tbl>
          </a:graphicData>
        </a:graphic>
      </p:graphicFrame>
      <p:graphicFrame>
        <p:nvGraphicFramePr>
          <p:cNvPr id="5" name="Table 4"/>
          <p:cNvGraphicFramePr>
            <a:graphicFrameLocks noGrp="1"/>
          </p:cNvGraphicFramePr>
          <p:nvPr>
            <p:extLst/>
          </p:nvPr>
        </p:nvGraphicFramePr>
        <p:xfrm>
          <a:off x="6739202" y="3030615"/>
          <a:ext cx="3352800" cy="2001520"/>
        </p:xfrm>
        <a:graphic>
          <a:graphicData uri="http://schemas.openxmlformats.org/drawingml/2006/table">
            <a:tbl>
              <a:tblPr/>
              <a:tblGrid>
                <a:gridCol w="1490133">
                  <a:extLst>
                    <a:ext uri="{9D8B030D-6E8A-4147-A177-3AD203B41FA5}">
                      <a16:colId xmlns:a16="http://schemas.microsoft.com/office/drawing/2014/main" val="3131145522"/>
                    </a:ext>
                  </a:extLst>
                </a:gridCol>
                <a:gridCol w="1862667">
                  <a:extLst>
                    <a:ext uri="{9D8B030D-6E8A-4147-A177-3AD203B41FA5}">
                      <a16:colId xmlns:a16="http://schemas.microsoft.com/office/drawing/2014/main" val="3727069627"/>
                    </a:ext>
                  </a:extLst>
                </a:gridCol>
              </a:tblGrid>
              <a:tr h="184150">
                <a:tc gridSpan="2">
                  <a:txBody>
                    <a:bodyPr/>
                    <a:lstStyle/>
                    <a:p>
                      <a:pPr algn="ctr" fontAlgn="ctr"/>
                      <a:r>
                        <a:rPr lang="en-IE" sz="1600" b="1" i="0" u="none" strike="noStrike" dirty="0">
                          <a:solidFill>
                            <a:srgbClr val="FFFFFF"/>
                          </a:solidFill>
                          <a:effectLst/>
                          <a:latin typeface="Calibri" panose="020F0502020204030204" pitchFamily="34" charset="0"/>
                        </a:rPr>
                        <a:t>New Funding</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17A85"/>
                    </a:solidFill>
                  </a:tcPr>
                </a:tc>
                <a:tc hMerge="1">
                  <a:txBody>
                    <a:bodyPr/>
                    <a:lstStyle/>
                    <a:p>
                      <a:endParaRPr lang="en-IE"/>
                    </a:p>
                  </a:txBody>
                  <a:tcPr/>
                </a:tc>
                <a:extLst>
                  <a:ext uri="{0D108BD9-81ED-4DB2-BD59-A6C34878D82A}">
                    <a16:rowId xmlns:a16="http://schemas.microsoft.com/office/drawing/2014/main" val="2493090707"/>
                  </a:ext>
                </a:extLst>
              </a:tr>
              <a:tr h="184150">
                <a:tc>
                  <a:txBody>
                    <a:bodyPr/>
                    <a:lstStyle/>
                    <a:p>
                      <a:pPr algn="l" fontAlgn="b"/>
                      <a:r>
                        <a:rPr lang="en-IE" sz="1600" b="0" i="0" u="none" strike="noStrike" dirty="0">
                          <a:solidFill>
                            <a:srgbClr val="000000"/>
                          </a:solidFill>
                          <a:effectLst/>
                          <a:latin typeface="Calibri" panose="020F0502020204030204" pitchFamily="34" charset="0"/>
                        </a:rPr>
                        <a:t>Core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€13,200.06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856182"/>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228723"/>
                  </a:ext>
                </a:extLst>
              </a:tr>
              <a:tr h="184150">
                <a:tc>
                  <a:txBody>
                    <a:bodyPr/>
                    <a:lstStyle/>
                    <a:p>
                      <a:pPr algn="l" fontAlgn="b"/>
                      <a:r>
                        <a:rPr lang="en-IE" sz="1600" b="0" i="0" u="none" strike="noStrike">
                          <a:solidFill>
                            <a:srgbClr val="000000"/>
                          </a:solidFill>
                          <a:effectLst/>
                          <a:latin typeface="Calibri" panose="020F0502020204030204" pitchFamily="34" charset="0"/>
                        </a:rPr>
                        <a:t>ECCE Funding</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€49,818.00*</a:t>
                      </a:r>
                      <a:endParaRPr lang="en-IE" sz="16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5946206"/>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IE" sz="16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7521027"/>
                  </a:ext>
                </a:extLst>
              </a:tr>
              <a:tr h="184150">
                <a:tc>
                  <a:txBody>
                    <a:bodyPr/>
                    <a:lstStyle/>
                    <a:p>
                      <a:pPr algn="l" fontAlgn="b"/>
                      <a:r>
                        <a:rPr lang="en-IE" sz="1600" b="0" i="0" u="none" strike="noStrike">
                          <a:solidFill>
                            <a:srgbClr val="FFFFFF"/>
                          </a:solidFill>
                          <a:effectLst/>
                          <a:latin typeface="Calibri" panose="020F0502020204030204" pitchFamily="34" charset="0"/>
                        </a:rPr>
                        <a:t>Total</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tc>
                  <a:txBody>
                    <a:bodyPr/>
                    <a:lstStyle/>
                    <a:p>
                      <a:pPr algn="ctr" fontAlgn="b"/>
                      <a:r>
                        <a:rPr lang="en-IE" sz="1600" b="0" i="0" u="none" strike="noStrike" dirty="0" smtClean="0">
                          <a:solidFill>
                            <a:srgbClr val="FFFFFF"/>
                          </a:solidFill>
                          <a:effectLst/>
                          <a:latin typeface="Calibri" panose="020F0502020204030204" pitchFamily="34" charset="0"/>
                        </a:rPr>
                        <a:t>€63,018.06</a:t>
                      </a:r>
                      <a:endParaRPr lang="en-IE" sz="1600" b="0" i="0" u="none" strike="noStrike" dirty="0">
                        <a:solidFill>
                          <a:srgbClr val="FFFFFF"/>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AA2AE"/>
                    </a:solidFill>
                  </a:tcPr>
                </a:tc>
                <a:extLst>
                  <a:ext uri="{0D108BD9-81ED-4DB2-BD59-A6C34878D82A}">
                    <a16:rowId xmlns:a16="http://schemas.microsoft.com/office/drawing/2014/main" val="2983137447"/>
                  </a:ext>
                </a:extLst>
              </a:tr>
              <a:tr h="184150">
                <a:tc>
                  <a:txBody>
                    <a:bodyPr/>
                    <a:lstStyle/>
                    <a:p>
                      <a:pPr algn="l" fontAlgn="b"/>
                      <a:r>
                        <a:rPr lang="en-IE" sz="1600" b="0" i="0" u="none" strike="noStrike">
                          <a:solidFill>
                            <a:srgbClr val="000000"/>
                          </a:solidFill>
                          <a:effectLst/>
                          <a:latin typeface="Calibri" panose="020F0502020204030204" pitchFamily="34" charset="0"/>
                        </a:rPr>
                        <a:t>Parents Fees</a:t>
                      </a: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623345"/>
                  </a:ext>
                </a:extLst>
              </a:tr>
              <a:tr h="184150">
                <a:tc>
                  <a:txBody>
                    <a:bodyPr/>
                    <a:lstStyle/>
                    <a:p>
                      <a:pPr algn="l" fontAlgn="b"/>
                      <a:endParaRPr lang="en-IE" sz="16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IE" sz="1600" b="0" i="0" u="none" strike="noStrike" dirty="0" smtClean="0">
                          <a:solidFill>
                            <a:srgbClr val="FFFFFF"/>
                          </a:solidFill>
                          <a:effectLst/>
                          <a:latin typeface="Calibri" panose="020F0502020204030204" pitchFamily="34" charset="0"/>
                        </a:rPr>
                        <a:t>€63,018.06</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A66AC"/>
                    </a:solidFill>
                  </a:tcPr>
                </a:tc>
                <a:extLst>
                  <a:ext uri="{0D108BD9-81ED-4DB2-BD59-A6C34878D82A}">
                    <a16:rowId xmlns:a16="http://schemas.microsoft.com/office/drawing/2014/main" val="517303651"/>
                  </a:ext>
                </a:extLst>
              </a:tr>
            </a:tbl>
          </a:graphicData>
        </a:graphic>
      </p:graphicFrame>
      <p:sp>
        <p:nvSpPr>
          <p:cNvPr id="3" name="TextBox 2"/>
          <p:cNvSpPr txBox="1"/>
          <p:nvPr/>
        </p:nvSpPr>
        <p:spPr>
          <a:xfrm>
            <a:off x="4315716" y="5310448"/>
            <a:ext cx="3387067" cy="400110"/>
          </a:xfrm>
          <a:prstGeom prst="rect">
            <a:avLst/>
          </a:prstGeom>
          <a:solidFill>
            <a:srgbClr val="4A66A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2000" b="0" i="0" u="none" strike="noStrike" kern="1200" cap="none" spc="0" normalizeH="0" baseline="0" noProof="0" dirty="0" smtClean="0">
                <a:ln>
                  <a:noFill/>
                </a:ln>
                <a:solidFill>
                  <a:prstClr val="white"/>
                </a:solidFill>
                <a:effectLst/>
                <a:uLnTx/>
                <a:uFillTx/>
                <a:latin typeface="Calibri" panose="020F0502020204030204"/>
                <a:ea typeface="+mn-ea"/>
                <a:cs typeface="+mn-cs"/>
              </a:rPr>
              <a:t>Increase 	€2,296.83</a:t>
            </a:r>
            <a:endParaRPr kumimoji="0" lang="en-IE"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823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276" y="2348879"/>
            <a:ext cx="10397358" cy="2499017"/>
          </a:xfrm>
        </p:spPr>
        <p:txBody>
          <a:bodyPr>
            <a:normAutofit fontScale="90000"/>
          </a:bodyPr>
          <a:lstStyle/>
          <a:p>
            <a:r>
              <a:rPr lang="en-IE" sz="4800" dirty="0" smtClean="0"/>
              <a:t>Model Service Example</a:t>
            </a:r>
            <a:br>
              <a:rPr lang="en-IE" sz="4800" dirty="0" smtClean="0"/>
            </a:br>
            <a:r>
              <a:rPr lang="en-IE" sz="4800" dirty="0" smtClean="0"/>
              <a:t>Sessional Pre-School </a:t>
            </a:r>
            <a:r>
              <a:rPr lang="en-IE" sz="4800" dirty="0"/>
              <a:t>(</a:t>
            </a:r>
            <a:r>
              <a:rPr lang="en-IE" sz="4800" dirty="0" smtClean="0"/>
              <a:t>ECCE Only)</a:t>
            </a:r>
            <a:br>
              <a:rPr lang="en-IE" sz="4800" dirty="0" smtClean="0"/>
            </a:br>
            <a:r>
              <a:rPr lang="en-IE" sz="4800" dirty="0" smtClean="0"/>
              <a:t>1 ELC Qualified Adult –  Capacity 11 </a:t>
            </a:r>
            <a:br>
              <a:rPr lang="en-IE" sz="4800" dirty="0" smtClean="0"/>
            </a:br>
            <a:r>
              <a:rPr lang="en-IE" sz="4800" dirty="0" smtClean="0"/>
              <a:t>Current Registrations -  8 ECCE Children</a:t>
            </a:r>
            <a:endParaRPr lang="en-IE" sz="4800" dirty="0"/>
          </a:p>
        </p:txBody>
      </p:sp>
      <p:sp>
        <p:nvSpPr>
          <p:cNvPr id="3" name="Subtitle 2"/>
          <p:cNvSpPr>
            <a:spLocks noGrp="1"/>
          </p:cNvSpPr>
          <p:nvPr>
            <p:ph type="subTitle" idx="1"/>
          </p:nvPr>
        </p:nvSpPr>
        <p:spPr>
          <a:xfrm>
            <a:off x="1524000" y="4776952"/>
            <a:ext cx="9144000" cy="1143322"/>
          </a:xfrm>
        </p:spPr>
        <p:txBody>
          <a:bodyPr/>
          <a:lstStyle/>
          <a:p>
            <a:endParaRPr lang="en-IE" dirty="0"/>
          </a:p>
          <a:p>
            <a:r>
              <a:rPr lang="en-IE" dirty="0" smtClean="0"/>
              <a:t>Core Funding – April 2022</a:t>
            </a:r>
            <a:endParaRPr lang="en-IE" dirty="0"/>
          </a:p>
        </p:txBody>
      </p:sp>
    </p:spTree>
    <p:extLst>
      <p:ext uri="{BB962C8B-B14F-4D97-AF65-F5344CB8AC3E}">
        <p14:creationId xmlns:p14="http://schemas.microsoft.com/office/powerpoint/2010/main" val="1735065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Áine’s Naíonra</a:t>
            </a:r>
            <a:endParaRPr lang="en-IE" dirty="0"/>
          </a:p>
        </p:txBody>
      </p:sp>
      <p:sp>
        <p:nvSpPr>
          <p:cNvPr id="3" name="TextBox 2"/>
          <p:cNvSpPr txBox="1"/>
          <p:nvPr/>
        </p:nvSpPr>
        <p:spPr>
          <a:xfrm>
            <a:off x="243479" y="1853767"/>
            <a:ext cx="6362926" cy="4524315"/>
          </a:xfrm>
          <a:prstGeom prst="rect">
            <a:avLst/>
          </a:prstGeom>
          <a:noFill/>
        </p:spPr>
        <p:txBody>
          <a:bodyPr wrap="square" rtlCol="0">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Áine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is a sole trader/lone operator running a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Naíonra that offers sessional pre-school only, in a room rented from the local primary school under a license agreement. </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She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is registered with Tusla as pre-school sessional service and she operates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her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Naíonra from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9.30 to </a:t>
            </a:r>
            <a:r>
              <a:rPr lang="en-IE" sz="1600" dirty="0" smtClean="0">
                <a:solidFill>
                  <a:prstClr val="black"/>
                </a:solidFill>
              </a:rPr>
              <a:t>12.30, 3 </a:t>
            </a:r>
            <a:r>
              <a:rPr lang="en-IE" sz="1600" dirty="0">
                <a:solidFill>
                  <a:prstClr val="black"/>
                </a:solidFill>
              </a:rPr>
              <a:t>hours per day, 5 days per week a total of 15 operating hours per week.</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Áine has a QQI Level 6 ELC qualification, so she is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contracted to deliver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ECCE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at standard capitation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rates.</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Áine does not operate any camps during the school holidays.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Currently </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Áine has </a:t>
            </a:r>
            <a:r>
              <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rPr>
              <a:t>no plans to extend her operating hours per week or weeks per year</a:t>
            </a: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IE" sz="1600" b="0" i="0" u="none" strike="noStrike" kern="1200" cap="none" spc="0" normalizeH="0" baseline="0" noProof="0" dirty="0" smtClean="0">
                <a:ln>
                  <a:noFill/>
                </a:ln>
                <a:solidFill>
                  <a:prstClr val="black"/>
                </a:solidFill>
                <a:effectLst/>
                <a:uLnTx/>
                <a:uFillTx/>
                <a:latin typeface="Calibri" panose="020F0502020204030204"/>
                <a:ea typeface="+mn-ea"/>
                <a:cs typeface="+mn-cs"/>
              </a:rPr>
              <a:t>Áine’s service is not currently full.</a:t>
            </a:r>
            <a:endParaRPr kumimoji="0" lang="en-IE"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Table 4"/>
          <p:cNvGraphicFramePr>
            <a:graphicFrameLocks noGrp="1"/>
          </p:cNvGraphicFramePr>
          <p:nvPr>
            <p:extLst/>
          </p:nvPr>
        </p:nvGraphicFramePr>
        <p:xfrm>
          <a:off x="7284456" y="1853767"/>
          <a:ext cx="4031074" cy="3252470"/>
        </p:xfrm>
        <a:graphic>
          <a:graphicData uri="http://schemas.openxmlformats.org/drawingml/2006/table">
            <a:tbl>
              <a:tblPr/>
              <a:tblGrid>
                <a:gridCol w="2540852">
                  <a:extLst>
                    <a:ext uri="{9D8B030D-6E8A-4147-A177-3AD203B41FA5}">
                      <a16:colId xmlns:a16="http://schemas.microsoft.com/office/drawing/2014/main" val="3830761022"/>
                    </a:ext>
                  </a:extLst>
                </a:gridCol>
                <a:gridCol w="1490222">
                  <a:extLst>
                    <a:ext uri="{9D8B030D-6E8A-4147-A177-3AD203B41FA5}">
                      <a16:colId xmlns:a16="http://schemas.microsoft.com/office/drawing/2014/main" val="3023111586"/>
                    </a:ext>
                  </a:extLst>
                </a:gridCol>
              </a:tblGrid>
              <a:tr h="184150">
                <a:tc gridSpan="2">
                  <a:txBody>
                    <a:bodyPr/>
                    <a:lstStyle/>
                    <a:p>
                      <a:pPr algn="ctr" fontAlgn="ctr"/>
                      <a:r>
                        <a:rPr lang="en-IE" sz="1600" b="0" i="0" u="none" strike="noStrike" dirty="0" smtClean="0">
                          <a:solidFill>
                            <a:srgbClr val="FFFFFF"/>
                          </a:solidFill>
                          <a:effectLst/>
                          <a:latin typeface="Calibri" panose="020F0502020204030204" pitchFamily="34" charset="0"/>
                        </a:rPr>
                        <a:t>Áine’s Naíonra</a:t>
                      </a:r>
                      <a:endParaRPr lang="en-IE" sz="1600" b="0"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FC4E3"/>
                    </a:solidFill>
                  </a:tcPr>
                </a:tc>
                <a:tc hMerge="1">
                  <a:txBody>
                    <a:bodyPr/>
                    <a:lstStyle/>
                    <a:p>
                      <a:endParaRPr lang="en-IE"/>
                    </a:p>
                  </a:txBody>
                  <a:tcPr/>
                </a:tc>
                <a:extLst>
                  <a:ext uri="{0D108BD9-81ED-4DB2-BD59-A6C34878D82A}">
                    <a16:rowId xmlns:a16="http://schemas.microsoft.com/office/drawing/2014/main" val="1022240615"/>
                  </a:ext>
                </a:extLst>
              </a:tr>
              <a:tr h="184150">
                <a:tc gridSpan="2">
                  <a:txBody>
                    <a:bodyPr/>
                    <a:lstStyle/>
                    <a:p>
                      <a:pPr algn="ctr" fontAlgn="ctr"/>
                      <a:r>
                        <a:rPr lang="en-IE" sz="1600" b="0" i="0" u="none" strike="noStrike" dirty="0">
                          <a:solidFill>
                            <a:srgbClr val="FFFFFF"/>
                          </a:solidFill>
                          <a:effectLst/>
                          <a:latin typeface="Calibri" panose="020F0502020204030204" pitchFamily="34" charset="0"/>
                        </a:rPr>
                        <a:t>Sole Trader/Lone Operator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29DD1"/>
                    </a:solidFill>
                  </a:tcPr>
                </a:tc>
                <a:tc hMerge="1">
                  <a:txBody>
                    <a:bodyPr/>
                    <a:lstStyle/>
                    <a:p>
                      <a:endParaRPr lang="en-IE"/>
                    </a:p>
                  </a:txBody>
                  <a:tcPr/>
                </a:tc>
                <a:extLst>
                  <a:ext uri="{0D108BD9-81ED-4DB2-BD59-A6C34878D82A}">
                    <a16:rowId xmlns:a16="http://schemas.microsoft.com/office/drawing/2014/main" val="240101241"/>
                  </a:ext>
                </a:extLst>
              </a:tr>
              <a:tr h="184150">
                <a:tc>
                  <a:txBody>
                    <a:bodyPr/>
                    <a:lstStyle/>
                    <a:p>
                      <a:pPr algn="l" fontAlgn="b"/>
                      <a:r>
                        <a:rPr lang="en-IE" sz="1600" b="0" i="0" u="none" strike="noStrike" dirty="0">
                          <a:solidFill>
                            <a:srgbClr val="000000"/>
                          </a:solidFill>
                          <a:effectLst/>
                          <a:latin typeface="Calibri" panose="020F0502020204030204" pitchFamily="34" charset="0"/>
                        </a:rPr>
                        <a:t>Type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ECCE Contract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0252640"/>
                  </a:ext>
                </a:extLst>
              </a:tr>
              <a:tr h="184150">
                <a:tc>
                  <a:txBody>
                    <a:bodyPr/>
                    <a:lstStyle/>
                    <a:p>
                      <a:pPr algn="l" fontAlgn="b"/>
                      <a:r>
                        <a:rPr lang="en-IE" sz="1600" b="0" i="0" u="none" strike="noStrike">
                          <a:solidFill>
                            <a:srgbClr val="000000"/>
                          </a:solidFill>
                          <a:effectLst/>
                          <a:latin typeface="Calibri" panose="020F0502020204030204" pitchFamily="34" charset="0"/>
                        </a:rPr>
                        <a:t>Number of Rooms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4812"/>
                  </a:ext>
                </a:extLst>
              </a:tr>
              <a:tr h="184150">
                <a:tc>
                  <a:txBody>
                    <a:bodyPr/>
                    <a:lstStyle/>
                    <a:p>
                      <a:pPr algn="l" fontAlgn="b"/>
                      <a:r>
                        <a:rPr lang="en-IE" sz="1600" b="0" i="0" u="none" strike="noStrike">
                          <a:solidFill>
                            <a:srgbClr val="000000"/>
                          </a:solidFill>
                          <a:effectLst/>
                          <a:latin typeface="Calibri" panose="020F0502020204030204" pitchFamily="34" charset="0"/>
                        </a:rPr>
                        <a:t>Staff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167999"/>
                  </a:ext>
                </a:extLst>
              </a:tr>
              <a:tr h="184150">
                <a:tc>
                  <a:txBody>
                    <a:bodyPr/>
                    <a:lstStyle/>
                    <a:p>
                      <a:pPr algn="l" fontAlgn="b"/>
                      <a:r>
                        <a:rPr lang="en-IE" sz="1600" b="0" i="0" u="none" strike="noStrike" dirty="0" smtClean="0">
                          <a:solidFill>
                            <a:srgbClr val="000000"/>
                          </a:solidFill>
                          <a:effectLst/>
                          <a:latin typeface="Calibri" panose="020F0502020204030204" pitchFamily="34" charset="0"/>
                        </a:rPr>
                        <a:t>ELC Graduate Manager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No</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8015277"/>
                  </a:ext>
                </a:extLst>
              </a:tr>
              <a:tr h="184150">
                <a:tc>
                  <a:txBody>
                    <a:bodyPr/>
                    <a:lstStyle/>
                    <a:p>
                      <a:pPr algn="l" fontAlgn="b"/>
                      <a:r>
                        <a:rPr lang="en-IE" sz="1600" b="0" i="0" u="none" strike="noStrike" dirty="0">
                          <a:solidFill>
                            <a:srgbClr val="000000"/>
                          </a:solidFill>
                          <a:effectLst/>
                          <a:latin typeface="Calibri" panose="020F0502020204030204" pitchFamily="34" charset="0"/>
                        </a:rPr>
                        <a:t>ELC </a:t>
                      </a:r>
                      <a:r>
                        <a:rPr lang="en-IE" sz="1600" b="0" i="0" u="none" strike="noStrike" dirty="0" smtClean="0">
                          <a:solidFill>
                            <a:srgbClr val="000000"/>
                          </a:solidFill>
                          <a:effectLst/>
                          <a:latin typeface="Calibri" panose="020F0502020204030204" pitchFamily="34" charset="0"/>
                        </a:rPr>
                        <a:t>Graduate Room Leader</a:t>
                      </a:r>
                      <a:endParaRPr lang="en-IE"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n/a</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6522544"/>
                  </a:ext>
                </a:extLst>
              </a:tr>
              <a:tr h="184150">
                <a:tc>
                  <a:txBody>
                    <a:bodyPr/>
                    <a:lstStyle/>
                    <a:p>
                      <a:pPr algn="l" fontAlgn="b"/>
                      <a:r>
                        <a:rPr lang="en-IE" sz="1600" b="0" i="0" u="none" strike="noStrike" dirty="0">
                          <a:solidFill>
                            <a:srgbClr val="000000"/>
                          </a:solidFill>
                          <a:effectLst/>
                          <a:latin typeface="Calibri" panose="020F0502020204030204" pitchFamily="34" charset="0"/>
                        </a:rPr>
                        <a:t>Sessions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AM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771184"/>
                  </a:ext>
                </a:extLst>
              </a:tr>
              <a:tr h="184150">
                <a:tc>
                  <a:txBody>
                    <a:bodyPr/>
                    <a:lstStyle/>
                    <a:p>
                      <a:pPr algn="l" fontAlgn="b"/>
                      <a:r>
                        <a:rPr lang="en-IE" sz="1600" b="0" i="0" u="none" strike="noStrike">
                          <a:solidFill>
                            <a:srgbClr val="000000"/>
                          </a:solidFill>
                          <a:effectLst/>
                          <a:latin typeface="Calibri" panose="020F0502020204030204" pitchFamily="34" charset="0"/>
                        </a:rPr>
                        <a:t>Hours per  week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024624"/>
                  </a:ext>
                </a:extLst>
              </a:tr>
              <a:tr h="184150">
                <a:tc>
                  <a:txBody>
                    <a:bodyPr/>
                    <a:lstStyle/>
                    <a:p>
                      <a:pPr algn="l" fontAlgn="b"/>
                      <a:r>
                        <a:rPr lang="en-IE" sz="1600" b="0" i="0" u="none" strike="noStrike">
                          <a:solidFill>
                            <a:srgbClr val="000000"/>
                          </a:solidFill>
                          <a:effectLst/>
                          <a:latin typeface="Calibri" panose="020F0502020204030204" pitchFamily="34" charset="0"/>
                        </a:rPr>
                        <a:t>Weeks per 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38936"/>
                  </a:ext>
                </a:extLst>
              </a:tr>
              <a:tr h="184150">
                <a:tc>
                  <a:txBody>
                    <a:bodyPr/>
                    <a:lstStyle/>
                    <a:p>
                      <a:pPr algn="l" fontAlgn="b"/>
                      <a:r>
                        <a:rPr lang="en-IE" sz="1600" b="0" i="0" u="none" strike="noStrike">
                          <a:solidFill>
                            <a:srgbClr val="000000"/>
                          </a:solidFill>
                          <a:effectLst/>
                          <a:latin typeface="Calibri" panose="020F0502020204030204" pitchFamily="34" charset="0"/>
                        </a:rPr>
                        <a:t>Age Range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2.5 to 6 years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35184"/>
                  </a:ext>
                </a:extLst>
              </a:tr>
              <a:tr h="184150">
                <a:tc>
                  <a:txBody>
                    <a:bodyPr/>
                    <a:lstStyle/>
                    <a:p>
                      <a:pPr algn="l" fontAlgn="b"/>
                      <a:r>
                        <a:rPr lang="en-IE" sz="1600" b="0" i="0" u="none" strike="noStrike">
                          <a:solidFill>
                            <a:srgbClr val="000000"/>
                          </a:solidFill>
                          <a:effectLst/>
                          <a:latin typeface="Calibri" panose="020F0502020204030204" pitchFamily="34" charset="0"/>
                        </a:rPr>
                        <a:t>Number of Child Places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a:solidFill>
                            <a:srgbClr val="000000"/>
                          </a:solidFill>
                          <a:effectLst/>
                          <a:latin typeface="Calibri" panose="020F050202020403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34209"/>
                  </a:ext>
                </a:extLst>
              </a:tr>
              <a:tr h="184150">
                <a:tc>
                  <a:txBody>
                    <a:bodyPr/>
                    <a:lstStyle/>
                    <a:p>
                      <a:pPr algn="l" fontAlgn="ctr"/>
                      <a:r>
                        <a:rPr lang="en-IE" sz="1600" b="0" i="0" u="none" strike="noStrike">
                          <a:solidFill>
                            <a:srgbClr val="000000"/>
                          </a:solidFill>
                          <a:effectLst/>
                          <a:latin typeface="Calibri" panose="020F0502020204030204" pitchFamily="34" charset="0"/>
                        </a:rPr>
                        <a:t>Current Attendance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E" sz="1600" b="0" i="0" u="none" strike="noStrike" dirty="0" smtClean="0">
                          <a:solidFill>
                            <a:srgbClr val="000000"/>
                          </a:solidFill>
                          <a:effectLst/>
                          <a:latin typeface="Calibri" panose="020F0502020204030204" pitchFamily="34" charset="0"/>
                        </a:rPr>
                        <a:t>8</a:t>
                      </a:r>
                      <a:endParaRPr lang="en-IE"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58560"/>
                  </a:ext>
                </a:extLst>
              </a:tr>
            </a:tbl>
          </a:graphicData>
        </a:graphic>
      </p:graphicFrame>
    </p:spTree>
    <p:extLst>
      <p:ext uri="{BB962C8B-B14F-4D97-AF65-F5344CB8AC3E}">
        <p14:creationId xmlns:p14="http://schemas.microsoft.com/office/powerpoint/2010/main" val="1433457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DCYA_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62F20DF-05DE-41F7-8877-E04F8DCE49BE}" vid="{7CF113A6-0403-4930-9F6B-EFE2248A1CDD}"/>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CYA_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62F20DF-05DE-41F7-8877-E04F8DCE49BE}" vid="{7CF113A6-0403-4930-9F6B-EFE2248A1CD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4033</TotalTime>
  <Words>7284</Words>
  <Application>Microsoft Office PowerPoint</Application>
  <PresentationFormat>Widescreen</PresentationFormat>
  <Paragraphs>1585</Paragraphs>
  <Slides>56</Slides>
  <Notes>40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56</vt:i4>
      </vt:variant>
    </vt:vector>
  </HeadingPairs>
  <TitlesOfParts>
    <vt:vector size="63" baseType="lpstr">
      <vt:lpstr>Arial</vt:lpstr>
      <vt:lpstr>Calibri</vt:lpstr>
      <vt:lpstr>Calibri Light</vt:lpstr>
      <vt:lpstr>Times New Roman</vt:lpstr>
      <vt:lpstr>DCYA_Template</vt:lpstr>
      <vt:lpstr>1_Office Theme</vt:lpstr>
      <vt:lpstr>1_DCYA_Template</vt:lpstr>
      <vt:lpstr>Model Service Examples for Core Funding 2022</vt:lpstr>
      <vt:lpstr>Model Service Example Sessional Pre-School (ECCE Only – Higher Capitation) 1 ELC Graduate –  Capacity 22  Current Registrations -  19 ECCE Children</vt:lpstr>
      <vt:lpstr>Seana’s Pre-school</vt:lpstr>
      <vt:lpstr>Seana’s Pre-school</vt:lpstr>
      <vt:lpstr>Model Service Example Sessional Pre-School (ECCE Only – Higher Capitation) 2 ELC Graduates –  Capacity 22  Current Registrations -  19 ECCE Children</vt:lpstr>
      <vt:lpstr>Jill’s Pre-school</vt:lpstr>
      <vt:lpstr>Jill’s Pre-school</vt:lpstr>
      <vt:lpstr>Model Service Example Sessional Pre-School (ECCE Only) 1 ELC Qualified Adult –  Capacity 11  Current Registrations -  8 ECCE Children</vt:lpstr>
      <vt:lpstr>Áine’s Naíonra</vt:lpstr>
      <vt:lpstr>Áine’s Naíonra</vt:lpstr>
      <vt:lpstr>Model Service Example Sessional Pre-School (ECCE Only – Higher Capitation) 1 ELC Graduate–  Capacity 11  Current Registrations -  8 ECCE Children</vt:lpstr>
      <vt:lpstr>Sean’s Pre-school</vt:lpstr>
      <vt:lpstr>Sean’s Pre-school</vt:lpstr>
      <vt:lpstr>Sean’s Pre-school</vt:lpstr>
      <vt:lpstr>Model Service Example Sessional Pre-School (ECCE Only – Higher Capitation) 1 ELC Graduate–  Capacity 11  Current Registrations -  11 ECCE Children</vt:lpstr>
      <vt:lpstr>Lámha Beaga</vt:lpstr>
      <vt:lpstr>Lámha Beaga</vt:lpstr>
      <vt:lpstr>Model Service Example Sessional Pre-School (ECCE Only) 1 ELC Qualified Adult –  Capacity 11  Current Registrations -  11 ECCE Children</vt:lpstr>
      <vt:lpstr>Mary’s Pre-School</vt:lpstr>
      <vt:lpstr>Mary’s Pre-school</vt:lpstr>
      <vt:lpstr>Model Service Example Sessional Pre-School (ECCE Only – Higher Capitation) 1 ELC Graduate–  Capacity 22  Current Registrations -  22 ECCE Children</vt:lpstr>
      <vt:lpstr>Emily’s Pre-school</vt:lpstr>
      <vt:lpstr>Emily’s Pre-school</vt:lpstr>
      <vt:lpstr>Model Service Example Sessional Pre-School (ECCE Only – Higher Capitation) 1 ELC Graduate–  Capacity 22  Current Registration 22 ECCE Places</vt:lpstr>
      <vt:lpstr>Alex’s Pre-school</vt:lpstr>
      <vt:lpstr>Alex’s Pre-school</vt:lpstr>
      <vt:lpstr>Model Service Example Sessional Pre-School (ECCE Only) 2 ELC Adults–  Capacity 22  Current Registration 22 ECCE Places</vt:lpstr>
      <vt:lpstr>Jessica’s Pre-school</vt:lpstr>
      <vt:lpstr>Jessica’s Pre-school</vt:lpstr>
      <vt:lpstr>Model Service Example Sessional Pre-School (ECCE Only) 2 Sessions AM and PM 1 ELC Qualified Adult –  Capacity 11 AM and 11 PM Current Registrations 19 ECCE Children</vt:lpstr>
      <vt:lpstr>Sunflowers Kindergarten</vt:lpstr>
      <vt:lpstr>Sunflowers Kindergarten</vt:lpstr>
      <vt:lpstr>Model Service Example Pre-School Sessional (ECCE only) 2 Room Service ECCE Higher Capitation in both rooms Capacity 30 Current Registrations – 24 ECCE Children</vt:lpstr>
      <vt:lpstr>Bluebell Montessori LTD</vt:lpstr>
      <vt:lpstr>Bluebell Montessori LTD.</vt:lpstr>
      <vt:lpstr>Model Service Example Happy days Full day, Sessional Pre-School (ECCE – Standard Capitation) 1 ELC Qualified Graduate Capacity FDC- 16, Pre-school Sessional- 22 Current Registrations -FDC 16, Sessional 22</vt:lpstr>
      <vt:lpstr>Happy Days Crèche</vt:lpstr>
      <vt:lpstr>Happy Days Crèche</vt:lpstr>
      <vt:lpstr>Happy Days Crèche</vt:lpstr>
      <vt:lpstr>Model Service Example Tír na nÓg Full day, Sessional and School Age ECCE – Standard Capitation 1 ELC Qualified Graduate  4 Room Service Capacity  20, 22, 22,12 Current Registration 20, 22, 22,12</vt:lpstr>
      <vt:lpstr>Tír na nÓg</vt:lpstr>
      <vt:lpstr>Tír na nÓg</vt:lpstr>
      <vt:lpstr>Tír na nÓg</vt:lpstr>
      <vt:lpstr>Model Service Example Sessional Pre-School Part time (ECCE Only – Higher Capitation) 1 ELC Qualified Adult –  Capacity 11  Current Registrations -  11 ECCE Children</vt:lpstr>
      <vt:lpstr>Karen’s Montessori Academy</vt:lpstr>
      <vt:lpstr>Karen’s Montessori Academy</vt:lpstr>
      <vt:lpstr>Karen’s Montessori Academy</vt:lpstr>
      <vt:lpstr>Model Service Example Sharon Tusla Registered Childminder 1 ELC Qualified Adult –  Capacity 5 Current Registration 4 NCS Eligible Children</vt:lpstr>
      <vt:lpstr>Sharon’s Childminding Service</vt:lpstr>
      <vt:lpstr>Sharon’s Childminding Service</vt:lpstr>
      <vt:lpstr>Model Service Example Tusla Registered Childminder 1 ELC Qualified Graduate –  Capacity 7 2 ELC Places 5 SAC Places Current Registrations -  2 NCS Universal Eligible Children</vt:lpstr>
      <vt:lpstr>Treasa’s Childminding Service</vt:lpstr>
      <vt:lpstr>Treasa’s Childminding Service</vt:lpstr>
      <vt:lpstr>Model Service Example SAC AM &amp; PM, Summer Camps –  Capacity 24  Current Registrations -  60 SAC Children</vt:lpstr>
      <vt:lpstr>Ciara’s Service</vt:lpstr>
      <vt:lpstr>Ciara’s Service</vt:lpstr>
    </vt:vector>
  </TitlesOfParts>
  <Company>PER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Twomey (DCEDIY)</dc:creator>
  <cp:lastModifiedBy>Oonagh Fleming (DCYA)</cp:lastModifiedBy>
  <cp:revision>65</cp:revision>
  <dcterms:created xsi:type="dcterms:W3CDTF">2022-04-14T13:35:19Z</dcterms:created>
  <dcterms:modified xsi:type="dcterms:W3CDTF">2022-04-26T16:32:40Z</dcterms:modified>
</cp:coreProperties>
</file>