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8" r:id="rId4"/>
  </p:sldMasterIdLst>
  <p:notesMasterIdLst>
    <p:notesMasterId r:id="rId33"/>
  </p:notesMasterIdLst>
  <p:sldIdLst>
    <p:sldId id="256" r:id="rId5"/>
    <p:sldId id="293" r:id="rId6"/>
    <p:sldId id="323" r:id="rId7"/>
    <p:sldId id="342" r:id="rId8"/>
    <p:sldId id="322" r:id="rId9"/>
    <p:sldId id="324" r:id="rId10"/>
    <p:sldId id="326" r:id="rId11"/>
    <p:sldId id="340" r:id="rId12"/>
    <p:sldId id="356" r:id="rId13"/>
    <p:sldId id="359" r:id="rId14"/>
    <p:sldId id="361" r:id="rId15"/>
    <p:sldId id="327" r:id="rId16"/>
    <p:sldId id="362" r:id="rId17"/>
    <p:sldId id="329" r:id="rId18"/>
    <p:sldId id="330" r:id="rId19"/>
    <p:sldId id="331" r:id="rId20"/>
    <p:sldId id="338" r:id="rId21"/>
    <p:sldId id="345" r:id="rId22"/>
    <p:sldId id="347" r:id="rId23"/>
    <p:sldId id="348" r:id="rId24"/>
    <p:sldId id="346" r:id="rId25"/>
    <p:sldId id="349" r:id="rId26"/>
    <p:sldId id="333" r:id="rId27"/>
    <p:sldId id="334" r:id="rId28"/>
    <p:sldId id="335" r:id="rId29"/>
    <p:sldId id="336" r:id="rId30"/>
    <p:sldId id="341" r:id="rId31"/>
    <p:sldId id="363"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onagh Fleming (DCYA)" initials="OF(" lastIdx="1" clrIdx="0">
    <p:extLst>
      <p:ext uri="{19B8F6BF-5375-455C-9EA6-DF929625EA0E}">
        <p15:presenceInfo xmlns:p15="http://schemas.microsoft.com/office/powerpoint/2012/main" userId="Oonagh Fleming (DCYA)" providerId="None"/>
      </p:ext>
    </p:extLst>
  </p:cmAuthor>
  <p:cmAuthor id="2" name="Yan Bourke (DCYA)" initials="YB(" lastIdx="23" clrIdx="1">
    <p:extLst>
      <p:ext uri="{19B8F6BF-5375-455C-9EA6-DF929625EA0E}">
        <p15:presenceInfo xmlns:p15="http://schemas.microsoft.com/office/powerpoint/2012/main" userId="Yan Bourke (DCYA)" providerId="None"/>
      </p:ext>
    </p:extLst>
  </p:cmAuthor>
  <p:cmAuthor id="3" name="Matthew Duffy (DCEDIY)" initials="MD(" lastIdx="3" clrIdx="2">
    <p:extLst>
      <p:ext uri="{19B8F6BF-5375-455C-9EA6-DF929625EA0E}">
        <p15:presenceInfo xmlns:p15="http://schemas.microsoft.com/office/powerpoint/2012/main" userId="Matthew Duffy (DCEDIY)" providerId="None"/>
      </p:ext>
    </p:extLst>
  </p:cmAuthor>
  <p:cmAuthor id="4" name="Jenny Eades" initials="JE" lastIdx="10" clrIdx="3">
    <p:extLst>
      <p:ext uri="{19B8F6BF-5375-455C-9EA6-DF929625EA0E}">
        <p15:presenceInfo xmlns:p15="http://schemas.microsoft.com/office/powerpoint/2012/main" userId="S-1-5-21-2175119121-3578348258-1479407439-1286" providerId="AD"/>
      </p:ext>
    </p:extLst>
  </p:cmAuthor>
  <p:cmAuthor id="5" name="Lorna Gillard" initials="LG" lastIdx="10" clrIdx="4">
    <p:extLst>
      <p:ext uri="{19B8F6BF-5375-455C-9EA6-DF929625EA0E}">
        <p15:presenceInfo xmlns:p15="http://schemas.microsoft.com/office/powerpoint/2012/main" userId="S-1-5-21-2175119121-3578348258-1479407439-3067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64" autoAdjust="0"/>
    <p:restoredTop sz="76324" autoAdjust="0"/>
  </p:normalViewPr>
  <p:slideViewPr>
    <p:cSldViewPr>
      <p:cViewPr varScale="1">
        <p:scale>
          <a:sx n="90" d="100"/>
          <a:sy n="90" d="100"/>
        </p:scale>
        <p:origin x="2096" y="44"/>
      </p:cViewPr>
      <p:guideLst>
        <p:guide orient="horz" pos="2160"/>
        <p:guide pos="2880"/>
      </p:guideLst>
    </p:cSldViewPr>
  </p:slideViewPr>
  <p:outlineViewPr>
    <p:cViewPr>
      <p:scale>
        <a:sx n="33" d="100"/>
        <a:sy n="33" d="100"/>
      </p:scale>
      <p:origin x="42" y="0"/>
    </p:cViewPr>
  </p:outlineViewPr>
  <p:notesTextViewPr>
    <p:cViewPr>
      <p:scale>
        <a:sx n="1" d="1"/>
        <a:sy n="1" d="1"/>
      </p:scale>
      <p:origin x="0" y="-216"/>
    </p:cViewPr>
  </p:notesTextViewPr>
  <p:sorterViewPr>
    <p:cViewPr varScale="1">
      <p:scale>
        <a:sx n="100" d="100"/>
        <a:sy n="100" d="100"/>
      </p:scale>
      <p:origin x="0" y="0"/>
    </p:cViewPr>
  </p:sorterViewPr>
  <p:notesViewPr>
    <p:cSldViewPr>
      <p:cViewPr varScale="1">
        <p:scale>
          <a:sx n="89" d="100"/>
          <a:sy n="89" d="100"/>
        </p:scale>
        <p:origin x="3788"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9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y O'Neill" userId="2e5dda6ab0d09b9b" providerId="Windows Live" clId="Web-{0C708AF3-E6B9-457F-997B-D3C126D74893}"/>
    <pc:docChg chg="modSld">
      <pc:chgData name="Ray O'Neill" userId="2e5dda6ab0d09b9b" providerId="Windows Live" clId="Web-{0C708AF3-E6B9-457F-997B-D3C126D74893}" dt="2018-09-26T15:38:47.251" v="76" actId="1076"/>
      <pc:docMkLst>
        <pc:docMk/>
      </pc:docMkLst>
      <pc:sldChg chg="addSp delSp modSp">
        <pc:chgData name="Ray O'Neill" userId="2e5dda6ab0d09b9b" providerId="Windows Live" clId="Web-{0C708AF3-E6B9-457F-997B-D3C126D74893}" dt="2018-09-26T15:20:19.260" v="63" actId="20577"/>
        <pc:sldMkLst>
          <pc:docMk/>
          <pc:sldMk cId="3484616422" sldId="317"/>
        </pc:sldMkLst>
        <pc:spChg chg="mod">
          <ac:chgData name="Ray O'Neill" userId="2e5dda6ab0d09b9b" providerId="Windows Live" clId="Web-{0C708AF3-E6B9-457F-997B-D3C126D74893}" dt="2018-09-26T15:17:17.505" v="31" actId="20577"/>
          <ac:spMkLst>
            <pc:docMk/>
            <pc:sldMk cId="3484616422" sldId="317"/>
            <ac:spMk id="2" creationId="{00000000-0000-0000-0000-000000000000}"/>
          </ac:spMkLst>
        </pc:spChg>
        <pc:spChg chg="mod">
          <ac:chgData name="Ray O'Neill" userId="2e5dda6ab0d09b9b" providerId="Windows Live" clId="Web-{0C708AF3-E6B9-457F-997B-D3C126D74893}" dt="2018-09-26T15:20:19.260" v="63" actId="20577"/>
          <ac:spMkLst>
            <pc:docMk/>
            <pc:sldMk cId="3484616422" sldId="317"/>
            <ac:spMk id="5" creationId="{00000000-0000-0000-0000-000000000000}"/>
          </ac:spMkLst>
        </pc:spChg>
        <pc:picChg chg="add del mod">
          <ac:chgData name="Ray O'Neill" userId="2e5dda6ab0d09b9b" providerId="Windows Live" clId="Web-{0C708AF3-E6B9-457F-997B-D3C126D74893}" dt="2018-09-26T15:16:37.739" v="25"/>
          <ac:picMkLst>
            <pc:docMk/>
            <pc:sldMk cId="3484616422" sldId="317"/>
            <ac:picMk id="6" creationId="{4CD3E093-0B1A-424E-A9CC-6AED22A71CA5}"/>
          </ac:picMkLst>
        </pc:picChg>
        <pc:picChg chg="add mod">
          <ac:chgData name="Ray O'Neill" userId="2e5dda6ab0d09b9b" providerId="Windows Live" clId="Web-{0C708AF3-E6B9-457F-997B-D3C126D74893}" dt="2018-09-26T15:19:05.522" v="56" actId="1076"/>
          <ac:picMkLst>
            <pc:docMk/>
            <pc:sldMk cId="3484616422" sldId="317"/>
            <ac:picMk id="8" creationId="{A0CE5CA9-245C-4D5B-BCB4-58BDA63D2DE6}"/>
          </ac:picMkLst>
        </pc:picChg>
        <pc:picChg chg="add mod">
          <ac:chgData name="Ray O'Neill" userId="2e5dda6ab0d09b9b" providerId="Windows Live" clId="Web-{0C708AF3-E6B9-457F-997B-D3C126D74893}" dt="2018-09-26T15:19:01.303" v="55" actId="14100"/>
          <ac:picMkLst>
            <pc:docMk/>
            <pc:sldMk cId="3484616422" sldId="317"/>
            <ac:picMk id="10" creationId="{C2353AA6-0402-4237-997C-3DF6BCE0163C}"/>
          </ac:picMkLst>
        </pc:picChg>
        <pc:picChg chg="del">
          <ac:chgData name="Ray O'Neill" userId="2e5dda6ab0d09b9b" providerId="Windows Live" clId="Web-{0C708AF3-E6B9-457F-997B-D3C126D74893}" dt="2018-09-26T15:13:35.939" v="0"/>
          <ac:picMkLst>
            <pc:docMk/>
            <pc:sldMk cId="3484616422" sldId="317"/>
            <ac:picMk id="1026" creationId="{00000000-0000-0000-0000-000000000000}"/>
          </ac:picMkLst>
        </pc:picChg>
      </pc:sldChg>
      <pc:sldChg chg="addSp delSp modSp">
        <pc:chgData name="Ray O'Neill" userId="2e5dda6ab0d09b9b" providerId="Windows Live" clId="Web-{0C708AF3-E6B9-457F-997B-D3C126D74893}" dt="2018-09-26T15:38:47.251" v="76" actId="1076"/>
        <pc:sldMkLst>
          <pc:docMk/>
          <pc:sldMk cId="2337043108" sldId="318"/>
        </pc:sldMkLst>
        <pc:spChg chg="mod">
          <ac:chgData name="Ray O'Neill" userId="2e5dda6ab0d09b9b" providerId="Windows Live" clId="Web-{0C708AF3-E6B9-457F-997B-D3C126D74893}" dt="2018-09-26T15:38:47.251" v="76" actId="1076"/>
          <ac:spMkLst>
            <pc:docMk/>
            <pc:sldMk cId="2337043108" sldId="318"/>
            <ac:spMk id="6" creationId="{00000000-0000-0000-0000-000000000000}"/>
          </ac:spMkLst>
        </pc:spChg>
        <pc:picChg chg="add del mod">
          <ac:chgData name="Ray O'Neill" userId="2e5dda6ab0d09b9b" providerId="Windows Live" clId="Web-{0C708AF3-E6B9-457F-997B-D3C126D74893}" dt="2018-09-26T15:36:35.522" v="70"/>
          <ac:picMkLst>
            <pc:docMk/>
            <pc:sldMk cId="2337043108" sldId="318"/>
            <ac:picMk id="5" creationId="{A2321820-4079-4031-BB1D-F5AE3E5ADD08}"/>
          </ac:picMkLst>
        </pc:picChg>
        <pc:picChg chg="add mod">
          <ac:chgData name="Ray O'Neill" userId="2e5dda6ab0d09b9b" providerId="Windows Live" clId="Web-{0C708AF3-E6B9-457F-997B-D3C126D74893}" dt="2018-09-26T15:36:50.100" v="73" actId="14100"/>
          <ac:picMkLst>
            <pc:docMk/>
            <pc:sldMk cId="2337043108" sldId="318"/>
            <ac:picMk id="8" creationId="{D6B6E575-3E44-4185-A0BC-536F80A004D0}"/>
          </ac:picMkLst>
        </pc:picChg>
        <pc:picChg chg="mod">
          <ac:chgData name="Ray O'Neill" userId="2e5dda6ab0d09b9b" providerId="Windows Live" clId="Web-{0C708AF3-E6B9-457F-997B-D3C126D74893}" dt="2018-09-26T15:38:43.547" v="75" actId="14100"/>
          <ac:picMkLst>
            <pc:docMk/>
            <pc:sldMk cId="2337043108" sldId="318"/>
            <ac:picMk id="2050" creationId="{00000000-0000-0000-0000-000000000000}"/>
          </ac:picMkLst>
        </pc:picChg>
      </pc:sldChg>
    </pc:docChg>
  </pc:docChgLst>
  <pc:docChgLst>
    <pc:chgData name="Ray O'Neill" userId="2e5dda6ab0d09b9b" providerId="Windows Live" clId="Web-{7E82FC74-431E-4CC4-B7F8-EEC6FA3D3D9D}"/>
    <pc:docChg chg="addSld modSld">
      <pc:chgData name="Ray O'Neill" userId="2e5dda6ab0d09b9b" providerId="Windows Live" clId="Web-{7E82FC74-431E-4CC4-B7F8-EEC6FA3D3D9D}" dt="2018-10-17T08:12:06.533" v="5" actId="1076"/>
      <pc:docMkLst>
        <pc:docMk/>
      </pc:docMkLst>
      <pc:sldChg chg="addSp delSp modSp new">
        <pc:chgData name="Ray O'Neill" userId="2e5dda6ab0d09b9b" providerId="Windows Live" clId="Web-{7E82FC74-431E-4CC4-B7F8-EEC6FA3D3D9D}" dt="2018-10-17T08:12:06.533" v="5" actId="1076"/>
        <pc:sldMkLst>
          <pc:docMk/>
          <pc:sldMk cId="2728288526" sldId="395"/>
        </pc:sldMkLst>
        <pc:spChg chg="del">
          <ac:chgData name="Ray O'Neill" userId="2e5dda6ab0d09b9b" providerId="Windows Live" clId="Web-{7E82FC74-431E-4CC4-B7F8-EEC6FA3D3D9D}" dt="2018-10-17T08:11:54.423" v="1"/>
          <ac:spMkLst>
            <pc:docMk/>
            <pc:sldMk cId="2728288526" sldId="395"/>
            <ac:spMk id="5" creationId="{F33AAC7C-E4F5-4C45-AA90-761914322514}"/>
          </ac:spMkLst>
        </pc:spChg>
        <pc:picChg chg="add mod">
          <ac:chgData name="Ray O'Neill" userId="2e5dda6ab0d09b9b" providerId="Windows Live" clId="Web-{7E82FC74-431E-4CC4-B7F8-EEC6FA3D3D9D}" dt="2018-10-17T08:12:06.533" v="5" actId="1076"/>
          <ac:picMkLst>
            <pc:docMk/>
            <pc:sldMk cId="2728288526" sldId="395"/>
            <ac:picMk id="6" creationId="{3AFFBCB3-D4EE-4935-90BD-EED4BED43902}"/>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1893C3-E5E5-439E-8A17-F2B6040F99A2}" type="datetimeFigureOut">
              <a:rPr lang="en-IE" smtClean="0"/>
              <a:t>26/04/2022</a:t>
            </a:fld>
            <a:endParaRPr lang="en-I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D781CD-5035-49B5-A7DD-E6B9B1E47ECE}" type="slidenum">
              <a:rPr lang="en-IE" smtClean="0"/>
              <a:t>‹#›</a:t>
            </a:fld>
            <a:endParaRPr lang="en-IE"/>
          </a:p>
        </p:txBody>
      </p:sp>
    </p:spTree>
    <p:extLst>
      <p:ext uri="{BB962C8B-B14F-4D97-AF65-F5344CB8AC3E}">
        <p14:creationId xmlns:p14="http://schemas.microsoft.com/office/powerpoint/2010/main" val="25395140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0D781CD-5035-49B5-A7DD-E6B9B1E47ECE}" type="slidenum">
              <a:rPr lang="en-IE" smtClean="0"/>
              <a:t>1</a:t>
            </a:fld>
            <a:endParaRPr lang="en-IE"/>
          </a:p>
        </p:txBody>
      </p:sp>
    </p:spTree>
    <p:extLst>
      <p:ext uri="{BB962C8B-B14F-4D97-AF65-F5344CB8AC3E}">
        <p14:creationId xmlns:p14="http://schemas.microsoft.com/office/powerpoint/2010/main" val="14908169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0D781CD-5035-49B5-A7DD-E6B9B1E47ECE}" type="slidenum">
              <a:rPr lang="en-IE" smtClean="0"/>
              <a:t>10</a:t>
            </a:fld>
            <a:endParaRPr lang="en-IE"/>
          </a:p>
        </p:txBody>
      </p:sp>
    </p:spTree>
    <p:extLst>
      <p:ext uri="{BB962C8B-B14F-4D97-AF65-F5344CB8AC3E}">
        <p14:creationId xmlns:p14="http://schemas.microsoft.com/office/powerpoint/2010/main" val="7547881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0D781CD-5035-49B5-A7DD-E6B9B1E47ECE}" type="slidenum">
              <a:rPr lang="en-IE" smtClean="0"/>
              <a:t>11</a:t>
            </a:fld>
            <a:endParaRPr lang="en-IE"/>
          </a:p>
        </p:txBody>
      </p:sp>
    </p:spTree>
    <p:extLst>
      <p:ext uri="{BB962C8B-B14F-4D97-AF65-F5344CB8AC3E}">
        <p14:creationId xmlns:p14="http://schemas.microsoft.com/office/powerpoint/2010/main" val="14011321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Core</a:t>
            </a:r>
            <a:r>
              <a:rPr lang="en-IE" baseline="0" dirty="0" smtClean="0"/>
              <a:t> Funding allocations will not fluctuate based on children’s attendance patterns, however the required/necessary staffing levels related to the capacity will need to be maintained.</a:t>
            </a:r>
          </a:p>
          <a:p>
            <a:endParaRPr lang="en-IE"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i="0" kern="1200" dirty="0" smtClean="0">
                <a:solidFill>
                  <a:schemeClr val="tx1"/>
                </a:solidFill>
                <a:effectLst/>
                <a:latin typeface="+mn-lt"/>
                <a:ea typeface="+mn-ea"/>
                <a:cs typeface="+mn-cs"/>
              </a:rPr>
              <a:t>Places do not have to be filled in order for Core Funding to be allocated. However, for capacity to be funded, the necessary levels of staff must be in place. The staffing required depends on the age group and session types of the places available. The capacity of a service is also limited by the regulatory space requirements. For more information see Question 1 of the Core Funding Ready Reckoner FAQ V1.  </a:t>
            </a:r>
          </a:p>
          <a:p>
            <a:endParaRPr lang="en-IE" baseline="0" dirty="0" smtClean="0"/>
          </a:p>
          <a:p>
            <a:endParaRPr lang="en-IE" baseline="0" dirty="0" smtClean="0"/>
          </a:p>
          <a:p>
            <a:r>
              <a:rPr lang="en-IE" baseline="0" dirty="0" smtClean="0"/>
              <a:t>The existing schemes will continue to paid according to their usual payment schedules</a:t>
            </a:r>
            <a:endParaRPr lang="en-IE" dirty="0"/>
          </a:p>
        </p:txBody>
      </p:sp>
      <p:sp>
        <p:nvSpPr>
          <p:cNvPr id="4" name="Slide Number Placeholder 3"/>
          <p:cNvSpPr>
            <a:spLocks noGrp="1"/>
          </p:cNvSpPr>
          <p:nvPr>
            <p:ph type="sldNum" sz="quarter" idx="10"/>
          </p:nvPr>
        </p:nvSpPr>
        <p:spPr/>
        <p:txBody>
          <a:bodyPr/>
          <a:lstStyle/>
          <a:p>
            <a:fld id="{90D781CD-5035-49B5-A7DD-E6B9B1E47ECE}" type="slidenum">
              <a:rPr lang="en-IE" smtClean="0"/>
              <a:t>12</a:t>
            </a:fld>
            <a:endParaRPr lang="en-IE"/>
          </a:p>
        </p:txBody>
      </p:sp>
    </p:spTree>
    <p:extLst>
      <p:ext uri="{BB962C8B-B14F-4D97-AF65-F5344CB8AC3E}">
        <p14:creationId xmlns:p14="http://schemas.microsoft.com/office/powerpoint/2010/main" val="24349424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90D781CD-5035-49B5-A7DD-E6B9B1E47ECE}" type="slidenum">
              <a:rPr lang="en-IE" smtClean="0"/>
              <a:t>13</a:t>
            </a:fld>
            <a:endParaRPr lang="en-IE"/>
          </a:p>
        </p:txBody>
      </p:sp>
    </p:spTree>
    <p:extLst>
      <p:ext uri="{BB962C8B-B14F-4D97-AF65-F5344CB8AC3E}">
        <p14:creationId xmlns:p14="http://schemas.microsoft.com/office/powerpoint/2010/main" val="12740674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Because of the different way Core Funding is calculated compared to ECCE Higher Capitation and the Programme Support Payment, there are a small number of services that would have seen a slight decrease in total funding under the new scheme. However, the Department has issued a Funding Guarantee – any service that has the same capacity in 2022 as in 2021 will receive at least as much in Core Funding as they received in Higher Cap and PSP.</a:t>
            </a:r>
          </a:p>
          <a:p>
            <a:endParaRPr lang="en-IE" dirty="0" smtClean="0"/>
          </a:p>
          <a:p>
            <a:r>
              <a:rPr lang="en-IE" dirty="0" smtClean="0"/>
              <a:t>This does mean that there are a proportion of services that will not see a very large increase in funding. However, they will still benefit from the stability offered by Core Funding. Services affected in this way will primarily be ECCE-only services with full graduate-led provision that are currently full; these services are already receiving about as much money as they will be eligible for under Core Funding. But crucially, under the other older schemes (ECCE, Higher Capitation, and Programme Support Payment) which are tied to attendance, all of their income streams would be reduced if a couple of children left and the places weren’t filled –. Core Funding offers greater stability: while ECCE payments will still decrease if registrations do, Core Funding will not. </a:t>
            </a:r>
          </a:p>
          <a:p>
            <a:endParaRPr lang="en-IE" dirty="0" smtClean="0"/>
          </a:p>
          <a:p>
            <a:r>
              <a:rPr lang="en-IE" dirty="0" smtClean="0"/>
              <a:t>The</a:t>
            </a:r>
            <a:r>
              <a:rPr lang="en-IE" baseline="0" dirty="0" smtClean="0"/>
              <a:t> details around the process for the Funding Guarantee will be available with the Application Form for Core Funding. </a:t>
            </a:r>
            <a:endParaRPr lang="en-IE" dirty="0"/>
          </a:p>
        </p:txBody>
      </p:sp>
      <p:sp>
        <p:nvSpPr>
          <p:cNvPr id="4" name="Slide Number Placeholder 3"/>
          <p:cNvSpPr>
            <a:spLocks noGrp="1"/>
          </p:cNvSpPr>
          <p:nvPr>
            <p:ph type="sldNum" sz="quarter" idx="10"/>
          </p:nvPr>
        </p:nvSpPr>
        <p:spPr/>
        <p:txBody>
          <a:bodyPr/>
          <a:lstStyle/>
          <a:p>
            <a:fld id="{90D781CD-5035-49B5-A7DD-E6B9B1E47ECE}" type="slidenum">
              <a:rPr lang="en-IE" smtClean="0"/>
              <a:t>14</a:t>
            </a:fld>
            <a:endParaRPr lang="en-IE"/>
          </a:p>
        </p:txBody>
      </p:sp>
    </p:spTree>
    <p:extLst>
      <p:ext uri="{BB962C8B-B14F-4D97-AF65-F5344CB8AC3E}">
        <p14:creationId xmlns:p14="http://schemas.microsoft.com/office/powerpoint/2010/main" val="40373368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r>
              <a:rPr lang="en-IE" b="1" dirty="0" smtClean="0"/>
              <a:t>Joint Labour Committee (JLC): </a:t>
            </a:r>
            <a:r>
              <a:rPr lang="en-IE" dirty="0" smtClean="0"/>
              <a:t>Joint Labour Committees (JLCs) are bodies established under the Industrial Relations Acts to provide a process for fixing statutory minimum rates of pay and conditions for employees in particular sectors. A JLC is made up of equal numbers of employer and worker representatives appointed by the Labour Court and a chairman and substitute chairman appointed by the Minister for Enterprise, Trade and Employment. </a:t>
            </a:r>
          </a:p>
          <a:p>
            <a:pPr marL="285750" indent="-285750">
              <a:buFont typeface="Arial" panose="020B0604020202020204" pitchFamily="34" charset="0"/>
              <a:buChar char="•"/>
            </a:pPr>
            <a:r>
              <a:rPr lang="en-IE" b="1" dirty="0" smtClean="0"/>
              <a:t>Employment Regulation Order (ERO): </a:t>
            </a:r>
            <a:r>
              <a:rPr lang="en-IE" dirty="0" smtClean="0"/>
              <a:t>An Employment Regulation Order (ERO) is an instrument drawn up by a Joint Labour Committee (JLC), adopted by the Labour Court, and given statutory effect by the Minister for Enterprise, Trade and Employment. The ERO fixes minimum rates of pay and conditions of employment for workers in specified business sectors: employers in those sectors are then obliged to pay wage rates and provide conditions of employment not less favourable than those prescribed.</a:t>
            </a:r>
            <a:endParaRPr lang="en-IE" b="1" dirty="0" smtClean="0"/>
          </a:p>
          <a:p>
            <a:endParaRPr lang="en-IE" dirty="0"/>
          </a:p>
        </p:txBody>
      </p:sp>
      <p:sp>
        <p:nvSpPr>
          <p:cNvPr id="4" name="Slide Number Placeholder 3"/>
          <p:cNvSpPr>
            <a:spLocks noGrp="1"/>
          </p:cNvSpPr>
          <p:nvPr>
            <p:ph type="sldNum" sz="quarter" idx="10"/>
          </p:nvPr>
        </p:nvSpPr>
        <p:spPr/>
        <p:txBody>
          <a:bodyPr/>
          <a:lstStyle/>
          <a:p>
            <a:fld id="{90D781CD-5035-49B5-A7DD-E6B9B1E47ECE}" type="slidenum">
              <a:rPr lang="en-IE" smtClean="0"/>
              <a:t>15</a:t>
            </a:fld>
            <a:endParaRPr lang="en-IE"/>
          </a:p>
        </p:txBody>
      </p:sp>
    </p:spTree>
    <p:extLst>
      <p:ext uri="{BB962C8B-B14F-4D97-AF65-F5344CB8AC3E}">
        <p14:creationId xmlns:p14="http://schemas.microsoft.com/office/powerpoint/2010/main" val="13555025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90D781CD-5035-49B5-A7DD-E6B9B1E47ECE}" type="slidenum">
              <a:rPr lang="en-IE" smtClean="0"/>
              <a:t>16</a:t>
            </a:fld>
            <a:endParaRPr lang="en-IE"/>
          </a:p>
        </p:txBody>
      </p:sp>
    </p:spTree>
    <p:extLst>
      <p:ext uri="{BB962C8B-B14F-4D97-AF65-F5344CB8AC3E}">
        <p14:creationId xmlns:p14="http://schemas.microsoft.com/office/powerpoint/2010/main" val="32318410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0D781CD-5035-49B5-A7DD-E6B9B1E47ECE}" type="slidenum">
              <a:rPr lang="en-IE" smtClean="0"/>
              <a:t>17</a:t>
            </a:fld>
            <a:endParaRPr lang="en-IE"/>
          </a:p>
        </p:txBody>
      </p:sp>
    </p:spTree>
    <p:extLst>
      <p:ext uri="{BB962C8B-B14F-4D97-AF65-F5344CB8AC3E}">
        <p14:creationId xmlns:p14="http://schemas.microsoft.com/office/powerpoint/2010/main" val="36056783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0D781CD-5035-49B5-A7DD-E6B9B1E47ECE}" type="slidenum">
              <a:rPr lang="en-IE" smtClean="0"/>
              <a:t>18</a:t>
            </a:fld>
            <a:endParaRPr lang="en-IE"/>
          </a:p>
        </p:txBody>
      </p:sp>
    </p:spTree>
    <p:extLst>
      <p:ext uri="{BB962C8B-B14F-4D97-AF65-F5344CB8AC3E}">
        <p14:creationId xmlns:p14="http://schemas.microsoft.com/office/powerpoint/2010/main" val="42012064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0D781CD-5035-49B5-A7DD-E6B9B1E47ECE}" type="slidenum">
              <a:rPr lang="en-IE" smtClean="0"/>
              <a:t>19</a:t>
            </a:fld>
            <a:endParaRPr lang="en-IE"/>
          </a:p>
        </p:txBody>
      </p:sp>
    </p:spTree>
    <p:extLst>
      <p:ext uri="{BB962C8B-B14F-4D97-AF65-F5344CB8AC3E}">
        <p14:creationId xmlns:p14="http://schemas.microsoft.com/office/powerpoint/2010/main" val="26569919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0D781CD-5035-49B5-A7DD-E6B9B1E47ECE}" type="slidenum">
              <a:rPr lang="en-IE" smtClean="0"/>
              <a:t>2</a:t>
            </a:fld>
            <a:endParaRPr lang="en-IE"/>
          </a:p>
        </p:txBody>
      </p:sp>
    </p:spTree>
    <p:extLst>
      <p:ext uri="{BB962C8B-B14F-4D97-AF65-F5344CB8AC3E}">
        <p14:creationId xmlns:p14="http://schemas.microsoft.com/office/powerpoint/2010/main" val="4243438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0D781CD-5035-49B5-A7DD-E6B9B1E47ECE}" type="slidenum">
              <a:rPr lang="en-IE" smtClean="0"/>
              <a:t>20</a:t>
            </a:fld>
            <a:endParaRPr lang="en-IE"/>
          </a:p>
        </p:txBody>
      </p:sp>
    </p:spTree>
    <p:extLst>
      <p:ext uri="{BB962C8B-B14F-4D97-AF65-F5344CB8AC3E}">
        <p14:creationId xmlns:p14="http://schemas.microsoft.com/office/powerpoint/2010/main" val="23379678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0D781CD-5035-49B5-A7DD-E6B9B1E47ECE}" type="slidenum">
              <a:rPr lang="en-IE" smtClean="0"/>
              <a:t>21</a:t>
            </a:fld>
            <a:endParaRPr lang="en-IE"/>
          </a:p>
        </p:txBody>
      </p:sp>
    </p:spTree>
    <p:extLst>
      <p:ext uri="{BB962C8B-B14F-4D97-AF65-F5344CB8AC3E}">
        <p14:creationId xmlns:p14="http://schemas.microsoft.com/office/powerpoint/2010/main" val="16040316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0D781CD-5035-49B5-A7DD-E6B9B1E47ECE}" type="slidenum">
              <a:rPr lang="en-IE" smtClean="0"/>
              <a:t>22</a:t>
            </a:fld>
            <a:endParaRPr lang="en-IE"/>
          </a:p>
        </p:txBody>
      </p:sp>
    </p:spTree>
    <p:extLst>
      <p:ext uri="{BB962C8B-B14F-4D97-AF65-F5344CB8AC3E}">
        <p14:creationId xmlns:p14="http://schemas.microsoft.com/office/powerpoint/2010/main" val="30860368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0D781CD-5035-49B5-A7DD-E6B9B1E47ECE}" type="slidenum">
              <a:rPr lang="en-IE" smtClean="0"/>
              <a:t>23</a:t>
            </a:fld>
            <a:endParaRPr lang="en-IE"/>
          </a:p>
        </p:txBody>
      </p:sp>
    </p:spTree>
    <p:extLst>
      <p:ext uri="{BB962C8B-B14F-4D97-AF65-F5344CB8AC3E}">
        <p14:creationId xmlns:p14="http://schemas.microsoft.com/office/powerpoint/2010/main" val="45830650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90D781CD-5035-49B5-A7DD-E6B9B1E47ECE}" type="slidenum">
              <a:rPr lang="en-IE" smtClean="0"/>
              <a:t>24</a:t>
            </a:fld>
            <a:endParaRPr lang="en-IE"/>
          </a:p>
        </p:txBody>
      </p:sp>
    </p:spTree>
    <p:extLst>
      <p:ext uri="{BB962C8B-B14F-4D97-AF65-F5344CB8AC3E}">
        <p14:creationId xmlns:p14="http://schemas.microsoft.com/office/powerpoint/2010/main" val="12421007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90D781CD-5035-49B5-A7DD-E6B9B1E47ECE}" type="slidenum">
              <a:rPr lang="en-IE" smtClean="0"/>
              <a:t>25</a:t>
            </a:fld>
            <a:endParaRPr lang="en-IE"/>
          </a:p>
        </p:txBody>
      </p:sp>
    </p:spTree>
    <p:extLst>
      <p:ext uri="{BB962C8B-B14F-4D97-AF65-F5344CB8AC3E}">
        <p14:creationId xmlns:p14="http://schemas.microsoft.com/office/powerpoint/2010/main" val="18603958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90D781CD-5035-49B5-A7DD-E6B9B1E47ECE}" type="slidenum">
              <a:rPr lang="en-IE" smtClean="0"/>
              <a:t>26</a:t>
            </a:fld>
            <a:endParaRPr lang="en-IE"/>
          </a:p>
        </p:txBody>
      </p:sp>
    </p:spTree>
    <p:extLst>
      <p:ext uri="{BB962C8B-B14F-4D97-AF65-F5344CB8AC3E}">
        <p14:creationId xmlns:p14="http://schemas.microsoft.com/office/powerpoint/2010/main" val="1790996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90D781CD-5035-49B5-A7DD-E6B9B1E47ECE}" type="slidenum">
              <a:rPr lang="en-IE" smtClean="0"/>
              <a:t>27</a:t>
            </a:fld>
            <a:endParaRPr lang="en-IE"/>
          </a:p>
        </p:txBody>
      </p:sp>
    </p:spTree>
    <p:extLst>
      <p:ext uri="{BB962C8B-B14F-4D97-AF65-F5344CB8AC3E}">
        <p14:creationId xmlns:p14="http://schemas.microsoft.com/office/powerpoint/2010/main" val="249035799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90D781CD-5035-49B5-A7DD-E6B9B1E47ECE}" type="slidenum">
              <a:rPr lang="en-IE" smtClean="0"/>
              <a:t>28</a:t>
            </a:fld>
            <a:endParaRPr lang="en-IE"/>
          </a:p>
        </p:txBody>
      </p:sp>
    </p:spTree>
    <p:extLst>
      <p:ext uri="{BB962C8B-B14F-4D97-AF65-F5344CB8AC3E}">
        <p14:creationId xmlns:p14="http://schemas.microsoft.com/office/powerpoint/2010/main" val="14722765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Introduction to Core Funding</a:t>
            </a:r>
          </a:p>
          <a:p>
            <a:pPr marL="171450" indent="-171450">
              <a:buFont typeface="Arial" panose="020B0604020202020204" pitchFamily="34" charset="0"/>
              <a:buChar char="•"/>
            </a:pPr>
            <a:r>
              <a:rPr lang="en-IE" dirty="0" smtClean="0"/>
              <a:t>Principles of the New Funding Model</a:t>
            </a:r>
          </a:p>
          <a:p>
            <a:pPr marL="171450" indent="-171450">
              <a:buFont typeface="Arial" panose="020B0604020202020204" pitchFamily="34" charset="0"/>
              <a:buChar char="•"/>
            </a:pPr>
            <a:r>
              <a:rPr lang="en-IE" dirty="0" smtClean="0"/>
              <a:t>The New Funding Model &amp; Core Funding </a:t>
            </a:r>
          </a:p>
          <a:p>
            <a:pPr marL="171450" indent="-171450">
              <a:buFont typeface="Arial" panose="020B0604020202020204" pitchFamily="34" charset="0"/>
              <a:buChar char="•"/>
            </a:pPr>
            <a:r>
              <a:rPr lang="en-IE" dirty="0" smtClean="0"/>
              <a:t>Aims of Core Funding</a:t>
            </a:r>
          </a:p>
          <a:p>
            <a:pPr marL="171450" indent="-171450">
              <a:buFont typeface="Arial" panose="020B0604020202020204" pitchFamily="34" charset="0"/>
              <a:buChar char="•"/>
            </a:pPr>
            <a:r>
              <a:rPr lang="en-IE" dirty="0" smtClean="0"/>
              <a:t>Requirements of Core Funding</a:t>
            </a:r>
          </a:p>
          <a:p>
            <a:pPr marL="171450" indent="-171450">
              <a:buFont typeface="Arial" panose="020B0604020202020204" pitchFamily="34" charset="0"/>
              <a:buChar char="•"/>
            </a:pPr>
            <a:r>
              <a:rPr lang="en-IE" dirty="0" smtClean="0"/>
              <a:t>Core Funding Application Process</a:t>
            </a:r>
          </a:p>
          <a:p>
            <a:pPr marL="0" indent="0">
              <a:buFont typeface="Arial" panose="020B0604020202020204" pitchFamily="34" charset="0"/>
              <a:buNone/>
            </a:pPr>
            <a:r>
              <a:rPr lang="en-IE" dirty="0" smtClean="0"/>
              <a:t>Core Funding’s Budget</a:t>
            </a:r>
          </a:p>
          <a:p>
            <a:pPr marL="171450" indent="-171450">
              <a:buFont typeface="Arial" panose="020B0604020202020204" pitchFamily="34" charset="0"/>
              <a:buChar char="•"/>
            </a:pPr>
            <a:r>
              <a:rPr lang="en-IE" dirty="0" smtClean="0"/>
              <a:t>DCEDIY Budget</a:t>
            </a:r>
          </a:p>
          <a:p>
            <a:pPr marL="171450" indent="-171450">
              <a:buFont typeface="Arial" panose="020B0604020202020204" pitchFamily="34" charset="0"/>
              <a:buChar char="•"/>
            </a:pPr>
            <a:r>
              <a:rPr lang="en-IE" dirty="0" smtClean="0"/>
              <a:t>Core Funding Budget</a:t>
            </a:r>
          </a:p>
          <a:p>
            <a:pPr marL="171450" indent="-171450">
              <a:buFont typeface="Arial" panose="020B0604020202020204" pitchFamily="34" charset="0"/>
              <a:buChar char="•"/>
            </a:pPr>
            <a:r>
              <a:rPr lang="en-IE" dirty="0" smtClean="0"/>
              <a:t>Base Rate Funding distribution</a:t>
            </a:r>
          </a:p>
          <a:p>
            <a:pPr marL="171450" indent="-171450">
              <a:buFont typeface="Arial" panose="020B0604020202020204" pitchFamily="34" charset="0"/>
              <a:buChar char="•"/>
            </a:pPr>
            <a:r>
              <a:rPr lang="en-IE" dirty="0" smtClean="0"/>
              <a:t>What does Capacity mean?</a:t>
            </a:r>
          </a:p>
          <a:p>
            <a:pPr marL="171450" indent="-171450">
              <a:buFont typeface="Arial" panose="020B0604020202020204" pitchFamily="34" charset="0"/>
              <a:buChar char="•"/>
            </a:pPr>
            <a:r>
              <a:rPr lang="en-IE" dirty="0" smtClean="0"/>
              <a:t>Funding Guarantee</a:t>
            </a:r>
          </a:p>
          <a:p>
            <a:pPr marL="171450" indent="-171450">
              <a:buFont typeface="Arial" panose="020B0604020202020204" pitchFamily="34" charset="0"/>
              <a:buChar char="•"/>
            </a:pPr>
            <a:endParaRPr lang="en-IE" dirty="0"/>
          </a:p>
        </p:txBody>
      </p:sp>
      <p:sp>
        <p:nvSpPr>
          <p:cNvPr id="4" name="Slide Number Placeholder 3"/>
          <p:cNvSpPr>
            <a:spLocks noGrp="1"/>
          </p:cNvSpPr>
          <p:nvPr>
            <p:ph type="sldNum" sz="quarter" idx="10"/>
          </p:nvPr>
        </p:nvSpPr>
        <p:spPr/>
        <p:txBody>
          <a:bodyPr/>
          <a:lstStyle/>
          <a:p>
            <a:fld id="{90D781CD-5035-49B5-A7DD-E6B9B1E47ECE}" type="slidenum">
              <a:rPr lang="en-IE" smtClean="0"/>
              <a:t>3</a:t>
            </a:fld>
            <a:endParaRPr lang="en-IE"/>
          </a:p>
        </p:txBody>
      </p:sp>
    </p:spTree>
    <p:extLst>
      <p:ext uri="{BB962C8B-B14F-4D97-AF65-F5344CB8AC3E}">
        <p14:creationId xmlns:p14="http://schemas.microsoft.com/office/powerpoint/2010/main" val="38659256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90D781CD-5035-49B5-A7DD-E6B9B1E47ECE}" type="slidenum">
              <a:rPr lang="en-IE" smtClean="0"/>
              <a:t>4</a:t>
            </a:fld>
            <a:endParaRPr lang="en-IE"/>
          </a:p>
        </p:txBody>
      </p:sp>
    </p:spTree>
    <p:extLst>
      <p:ext uri="{BB962C8B-B14F-4D97-AF65-F5344CB8AC3E}">
        <p14:creationId xmlns:p14="http://schemas.microsoft.com/office/powerpoint/2010/main" val="5562104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The key messages</a:t>
            </a:r>
            <a:r>
              <a:rPr lang="en-IE" baseline="0" dirty="0" smtClean="0"/>
              <a:t> to highlight in regard to the four elements of the new funding model are these:</a:t>
            </a:r>
          </a:p>
          <a:p>
            <a:pPr marL="171450" indent="-171450">
              <a:buFont typeface="Arial" panose="020B0604020202020204" pitchFamily="34" charset="0"/>
              <a:buChar char="•"/>
            </a:pPr>
            <a:r>
              <a:rPr lang="en-IE" dirty="0" smtClean="0"/>
              <a:t>Tackling Disadvantage Funding: The</a:t>
            </a:r>
            <a:r>
              <a:rPr lang="en-IE" baseline="0" dirty="0" smtClean="0"/>
              <a:t> Department plans to launch new universal and targeted approaches to addressing socio-economic disadvantage, with accompanying funding streams. </a:t>
            </a:r>
            <a:r>
              <a:rPr lang="en-IE" dirty="0" smtClean="0"/>
              <a:t>Developing</a:t>
            </a:r>
            <a:r>
              <a:rPr lang="en-IE" baseline="0" dirty="0" smtClean="0"/>
              <a:t> these will be the next project after Core Funding is implemented.</a:t>
            </a:r>
          </a:p>
          <a:p>
            <a:pPr marL="171450" indent="-171450">
              <a:buFont typeface="Arial" panose="020B0604020202020204" pitchFamily="34" charset="0"/>
              <a:buChar char="•"/>
            </a:pPr>
            <a:r>
              <a:rPr lang="en-IE" baseline="0" dirty="0" smtClean="0"/>
              <a:t>ECCE: ECCE will continue as part of the new Funding Model, alongside Core Funding and the other elements. However, funding to support the employment of graduate staff is being incorporated into Core Funding, and the Department also plans to introduce measures that will extend AIM to children outside ECCE age.</a:t>
            </a:r>
          </a:p>
          <a:p>
            <a:pPr lvl="0"/>
            <a:r>
              <a:rPr lang="en-IE" baseline="0" dirty="0" smtClean="0"/>
              <a:t>NCS: NCS will also remain as part of the new funding model, with some recommendations from the Expert Group already adopted and coming into effect in now – these are </a:t>
            </a:r>
            <a:r>
              <a:rPr lang="en-IE" sz="1200" kern="1200" dirty="0" smtClean="0">
                <a:solidFill>
                  <a:schemeClr val="tx1"/>
                </a:solidFill>
                <a:effectLst/>
                <a:latin typeface="+mn-lt"/>
                <a:ea typeface="+mn-ea"/>
                <a:cs typeface="+mn-cs"/>
              </a:rPr>
              <a:t>an extension of the NCS universal subsidy to all children under 15, and an end to the practice of deducting hours spent in pre-school or school from the entitlement to NCS subsidised hours </a:t>
            </a:r>
            <a:r>
              <a:rPr lang="en-IE" sz="1200" b="0" i="0" u="none" kern="1200" dirty="0" smtClean="0">
                <a:effectLst/>
                <a:latin typeface="+mn-lt"/>
                <a:ea typeface="+mn-ea"/>
                <a:cs typeface="+mn-cs"/>
              </a:rPr>
              <a:t>from spring 2022</a:t>
            </a:r>
            <a:r>
              <a:rPr lang="en-IE" sz="1200" kern="1200" dirty="0" smtClean="0">
                <a:solidFill>
                  <a:schemeClr val="tx1"/>
                </a:solidFill>
                <a:effectLst/>
                <a:latin typeface="+mn-lt"/>
                <a:ea typeface="+mn-ea"/>
                <a:cs typeface="+mn-cs"/>
              </a:rPr>
              <a:t>, benefitting an estimated 5,000 children from low income families.</a:t>
            </a:r>
          </a:p>
          <a:p>
            <a:pPr marL="171450" indent="-171450">
              <a:buFont typeface="Arial" panose="020B0604020202020204" pitchFamily="34" charset="0"/>
              <a:buChar char="•"/>
            </a:pPr>
            <a:endParaRPr lang="en-IE" dirty="0"/>
          </a:p>
        </p:txBody>
      </p:sp>
      <p:sp>
        <p:nvSpPr>
          <p:cNvPr id="4" name="Slide Number Placeholder 3"/>
          <p:cNvSpPr>
            <a:spLocks noGrp="1"/>
          </p:cNvSpPr>
          <p:nvPr>
            <p:ph type="sldNum" sz="quarter" idx="10"/>
          </p:nvPr>
        </p:nvSpPr>
        <p:spPr/>
        <p:txBody>
          <a:bodyPr/>
          <a:lstStyle/>
          <a:p>
            <a:fld id="{90D781CD-5035-49B5-A7DD-E6B9B1E47ECE}" type="slidenum">
              <a:rPr lang="en-IE" smtClean="0"/>
              <a:t>5</a:t>
            </a:fld>
            <a:endParaRPr lang="en-IE"/>
          </a:p>
        </p:txBody>
      </p:sp>
    </p:spTree>
    <p:extLst>
      <p:ext uri="{BB962C8B-B14F-4D97-AF65-F5344CB8AC3E}">
        <p14:creationId xmlns:p14="http://schemas.microsoft.com/office/powerpoint/2010/main" val="17473653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0D781CD-5035-49B5-A7DD-E6B9B1E47ECE}" type="slidenum">
              <a:rPr lang="en-IE" smtClean="0"/>
              <a:t>6</a:t>
            </a:fld>
            <a:endParaRPr lang="en-IE"/>
          </a:p>
        </p:txBody>
      </p:sp>
    </p:spTree>
    <p:extLst>
      <p:ext uri="{BB962C8B-B14F-4D97-AF65-F5344CB8AC3E}">
        <p14:creationId xmlns:p14="http://schemas.microsoft.com/office/powerpoint/2010/main" val="17446458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Additional details relating to the above will be provided in advance of the Core Funding</a:t>
            </a:r>
            <a:r>
              <a:rPr lang="en-IE" baseline="0" dirty="0" smtClean="0"/>
              <a:t> </a:t>
            </a:r>
            <a:r>
              <a:rPr lang="en-IE" dirty="0" smtClean="0"/>
              <a:t>contracts</a:t>
            </a:r>
            <a:r>
              <a:rPr lang="en-IE" baseline="0" dirty="0" smtClean="0"/>
              <a:t> having to be signed.</a:t>
            </a:r>
          </a:p>
          <a:p>
            <a:r>
              <a:rPr lang="en-IE" baseline="0" dirty="0" smtClean="0"/>
              <a:t>‘Actively offer NCS and ECCE’</a:t>
            </a:r>
          </a:p>
          <a:p>
            <a:r>
              <a:rPr lang="en-IE" sz="1200" kern="1200" dirty="0" smtClean="0">
                <a:solidFill>
                  <a:schemeClr val="tx1"/>
                </a:solidFill>
                <a:effectLst/>
                <a:latin typeface="+mn-lt"/>
                <a:ea typeface="+mn-ea"/>
                <a:cs typeface="+mn-cs"/>
              </a:rPr>
              <a:t>Regarding the requirement to actively offer NCS and ECCE, this requirement is dependent on the type and scale of service a provider offers – for example, some services which operate as sessional ECCE-only services (less than 3.5 hours a day, usually pre-school) and it is understood these cannot offer NCS.</a:t>
            </a:r>
          </a:p>
          <a:p>
            <a:r>
              <a:rPr lang="en-IE" sz="1200" kern="1200" dirty="0" smtClean="0">
                <a:solidFill>
                  <a:schemeClr val="tx1"/>
                </a:solidFill>
                <a:effectLst/>
                <a:latin typeface="+mn-lt"/>
                <a:ea typeface="+mn-ea"/>
                <a:cs typeface="+mn-cs"/>
              </a:rPr>
              <a:t>This requirement is designed to encourage widespread participation by parents and providers – at present, many parents do not avail of and providers do not offer the NCS, either because they are not aware of the scheme or regard the subsidy as insufficient to make it worthwhile. To encourage this, services of the appropriate type must actively offer the NCS and ECCE programme to all eligible children/parents, including children accessing the NCS through sponsorship arrangements.</a:t>
            </a:r>
          </a:p>
          <a:p>
            <a:r>
              <a:rPr lang="en-IE" baseline="0" dirty="0" smtClean="0"/>
              <a:t>.</a:t>
            </a:r>
          </a:p>
        </p:txBody>
      </p:sp>
      <p:sp>
        <p:nvSpPr>
          <p:cNvPr id="4" name="Slide Number Placeholder 3"/>
          <p:cNvSpPr>
            <a:spLocks noGrp="1"/>
          </p:cNvSpPr>
          <p:nvPr>
            <p:ph type="sldNum" sz="quarter" idx="10"/>
          </p:nvPr>
        </p:nvSpPr>
        <p:spPr/>
        <p:txBody>
          <a:bodyPr/>
          <a:lstStyle/>
          <a:p>
            <a:fld id="{90D781CD-5035-49B5-A7DD-E6B9B1E47ECE}" type="slidenum">
              <a:rPr lang="en-IE" smtClean="0"/>
              <a:t>7</a:t>
            </a:fld>
            <a:endParaRPr lang="en-IE"/>
          </a:p>
        </p:txBody>
      </p:sp>
    </p:spTree>
    <p:extLst>
      <p:ext uri="{BB962C8B-B14F-4D97-AF65-F5344CB8AC3E}">
        <p14:creationId xmlns:p14="http://schemas.microsoft.com/office/powerpoint/2010/main" val="40946993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b="1" dirty="0" smtClean="0"/>
              <a:t>Stage 1</a:t>
            </a:r>
          </a:p>
          <a:p>
            <a:r>
              <a:rPr lang="en-IE" b="1" dirty="0" smtClean="0"/>
              <a:t>NB1: </a:t>
            </a:r>
            <a:r>
              <a:rPr lang="en-IE" dirty="0" smtClean="0"/>
              <a:t>There has been some confusion around timing of the AEYSP and Core Funding; hopefully the</a:t>
            </a:r>
            <a:r>
              <a:rPr lang="en-IE" baseline="0" dirty="0" smtClean="0"/>
              <a:t> statement here clears it up: services </a:t>
            </a:r>
            <a:r>
              <a:rPr lang="en-IE" i="1" baseline="0" dirty="0" smtClean="0"/>
              <a:t>will</a:t>
            </a:r>
            <a:r>
              <a:rPr lang="en-IE" i="0" baseline="0" dirty="0" smtClean="0"/>
              <a:t> be able to complete the survey and apply for Core Funding after data collection for the AEYSP ends. However, we would urge them to complete the survey before the data collection closes for all the usual reasons we encourage participation in the AEYSP.</a:t>
            </a:r>
          </a:p>
          <a:p>
            <a:endParaRPr lang="en-IE" i="0" baseline="0" dirty="0" smtClean="0"/>
          </a:p>
          <a:p>
            <a:r>
              <a:rPr lang="en-IE" b="1" i="0" baseline="0" dirty="0" smtClean="0"/>
              <a:t>Stage 2</a:t>
            </a:r>
          </a:p>
          <a:p>
            <a:r>
              <a:rPr lang="en-IE" dirty="0" smtClean="0"/>
              <a:t>NB: 2. If you've used the RR you may have already some indication of what you may be likely to receive, if you haven’t and would like support in doing so please do not hesitate to contact us.</a:t>
            </a:r>
          </a:p>
          <a:p>
            <a:endParaRPr lang="en-IE" dirty="0" smtClean="0"/>
          </a:p>
          <a:p>
            <a:r>
              <a:rPr lang="en-IE" b="1" dirty="0" smtClean="0"/>
              <a:t>Stage 3</a:t>
            </a:r>
          </a:p>
          <a:p>
            <a:r>
              <a:rPr lang="en-IE" b="0" dirty="0" smtClean="0"/>
              <a:t>Payments</a:t>
            </a:r>
            <a:r>
              <a:rPr lang="en-IE" b="0" baseline="0" dirty="0" smtClean="0"/>
              <a:t> will be in 12 equal payments meaning that their funding allocation is calculated on the basis of the number of weeks they are open but this total is then spread out over 12 months, including the summer.</a:t>
            </a:r>
          </a:p>
          <a:p>
            <a:endParaRPr lang="en-IE" b="0" dirty="0" smtClean="0"/>
          </a:p>
          <a:p>
            <a:r>
              <a:rPr lang="en-IE" b="1" dirty="0" smtClean="0"/>
              <a:t>NB 3</a:t>
            </a:r>
            <a:r>
              <a:rPr lang="en-IE" dirty="0" smtClean="0"/>
              <a:t>: We have received some questions from services concerned that they cannot complete the Sector Profile</a:t>
            </a:r>
            <a:r>
              <a:rPr lang="en-IE" baseline="0" dirty="0" smtClean="0"/>
              <a:t> or apply for Transitional Funding without being ‘tied in’ to Core Funding. It is important to emphasise that services will have no obligations unless and until they opt to sign the Core Funding contract in August. Even if they have supplied application details in June, they can still decide to opt out of Core Funding and are under no obligation to sign the Core Funding contract in August. Even after signing the Core Funding contract and receiving some of their funding allocation, a service will be able to withdraw from Core Funding if this is something they wish to do.</a:t>
            </a:r>
            <a:endParaRPr lang="en-IE" dirty="0"/>
          </a:p>
        </p:txBody>
      </p:sp>
      <p:sp>
        <p:nvSpPr>
          <p:cNvPr id="4" name="Slide Number Placeholder 3"/>
          <p:cNvSpPr>
            <a:spLocks noGrp="1"/>
          </p:cNvSpPr>
          <p:nvPr>
            <p:ph type="sldNum" sz="quarter" idx="10"/>
          </p:nvPr>
        </p:nvSpPr>
        <p:spPr/>
        <p:txBody>
          <a:bodyPr/>
          <a:lstStyle/>
          <a:p>
            <a:fld id="{90D781CD-5035-49B5-A7DD-E6B9B1E47ECE}" type="slidenum">
              <a:rPr lang="en-IE" smtClean="0"/>
              <a:t>8</a:t>
            </a:fld>
            <a:endParaRPr lang="en-IE"/>
          </a:p>
        </p:txBody>
      </p:sp>
    </p:spTree>
    <p:extLst>
      <p:ext uri="{BB962C8B-B14F-4D97-AF65-F5344CB8AC3E}">
        <p14:creationId xmlns:p14="http://schemas.microsoft.com/office/powerpoint/2010/main" val="35525760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0D781CD-5035-49B5-A7DD-E6B9B1E47ECE}" type="slidenum">
              <a:rPr lang="en-IE" smtClean="0"/>
              <a:t>9</a:t>
            </a:fld>
            <a:endParaRPr lang="en-IE"/>
          </a:p>
        </p:txBody>
      </p:sp>
    </p:spTree>
    <p:extLst>
      <p:ext uri="{BB962C8B-B14F-4D97-AF65-F5344CB8AC3E}">
        <p14:creationId xmlns:p14="http://schemas.microsoft.com/office/powerpoint/2010/main" val="24573552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00534F"/>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803504"/>
            <a:ext cx="6858000" cy="2387600"/>
          </a:xfrm>
        </p:spPr>
        <p:txBody>
          <a:bodyPr anchor="b">
            <a:normAutofit/>
          </a:bodyPr>
          <a:lstStyle>
            <a:lvl1pPr algn="ctr">
              <a:defRPr sz="2475">
                <a:solidFill>
                  <a:schemeClr val="bg1"/>
                </a:solidFill>
              </a:defRPr>
            </a:lvl1pPr>
          </a:lstStyle>
          <a:p>
            <a:r>
              <a:rPr lang="en-US" smtClean="0"/>
              <a:t>Click to edit Master title style</a:t>
            </a:r>
            <a:endParaRPr lang="en-IE" dirty="0"/>
          </a:p>
        </p:txBody>
      </p:sp>
      <p:sp>
        <p:nvSpPr>
          <p:cNvPr id="3" name="Subtitle 2"/>
          <p:cNvSpPr>
            <a:spLocks noGrp="1"/>
          </p:cNvSpPr>
          <p:nvPr>
            <p:ph type="subTitle" idx="1"/>
          </p:nvPr>
        </p:nvSpPr>
        <p:spPr>
          <a:xfrm>
            <a:off x="1143000" y="4264512"/>
            <a:ext cx="6858000" cy="1655762"/>
          </a:xfrm>
        </p:spPr>
        <p:txBody>
          <a:bodyPr/>
          <a:lstStyle>
            <a:lvl1pPr marL="0" indent="0" algn="ctr">
              <a:buNone/>
              <a:defRPr sz="1350">
                <a:solidFill>
                  <a:schemeClr val="bg1"/>
                </a:solidFill>
              </a:defRPr>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smtClean="0"/>
              <a:t>Click to edit Master subtitle style</a:t>
            </a:r>
            <a:endParaRPr lang="en-IE" dirty="0"/>
          </a:p>
        </p:txBody>
      </p:sp>
      <p:sp>
        <p:nvSpPr>
          <p:cNvPr id="4" name="Date Placeholder 3"/>
          <p:cNvSpPr>
            <a:spLocks noGrp="1"/>
          </p:cNvSpPr>
          <p:nvPr>
            <p:ph type="dt" sz="half" idx="10"/>
          </p:nvPr>
        </p:nvSpPr>
        <p:spPr/>
        <p:txBody>
          <a:bodyPr/>
          <a:lstStyle/>
          <a:p>
            <a:r>
              <a:rPr lang="en-US" smtClean="0"/>
              <a:t>25/09/2011</a:t>
            </a:r>
            <a:endParaRPr lang="en-IE"/>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DEB479D7-0864-4508-9C9A-D390CFFA20C7}" type="slidenum">
              <a:rPr lang="en-IE" smtClean="0"/>
              <a:t>‹#›</a:t>
            </a:fld>
            <a:endParaRPr lang="en-IE"/>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55776" y="1367425"/>
            <a:ext cx="3672848" cy="1082042"/>
          </a:xfrm>
          <a:prstGeom prst="rect">
            <a:avLst/>
          </a:prstGeom>
        </p:spPr>
      </p:pic>
    </p:spTree>
    <p:extLst>
      <p:ext uri="{BB962C8B-B14F-4D97-AF65-F5344CB8AC3E}">
        <p14:creationId xmlns:p14="http://schemas.microsoft.com/office/powerpoint/2010/main" val="215000144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r>
              <a:rPr lang="en-US" smtClean="0"/>
              <a:t>25/09/2011</a:t>
            </a:r>
            <a:endParaRPr lang="en-IE"/>
          </a:p>
        </p:txBody>
      </p:sp>
      <p:sp>
        <p:nvSpPr>
          <p:cNvPr id="6" name="Slide Number Placeholder 5"/>
          <p:cNvSpPr>
            <a:spLocks noGrp="1"/>
          </p:cNvSpPr>
          <p:nvPr>
            <p:ph type="sldNum" sz="quarter" idx="12"/>
          </p:nvPr>
        </p:nvSpPr>
        <p:spPr/>
        <p:txBody>
          <a:bodyPr/>
          <a:lstStyle/>
          <a:p>
            <a:fld id="{DEB479D7-0864-4508-9C9A-D390CFFA20C7}" type="slidenum">
              <a:rPr lang="en-IE" smtClean="0"/>
              <a:t>‹#›</a:t>
            </a:fld>
            <a:endParaRPr lang="en-IE"/>
          </a:p>
        </p:txBody>
      </p:sp>
      <p:sp>
        <p:nvSpPr>
          <p:cNvPr id="7" name="Footer Placeholder 5"/>
          <p:cNvSpPr>
            <a:spLocks noGrp="1"/>
          </p:cNvSpPr>
          <p:nvPr>
            <p:ph type="ftr" sz="quarter" idx="11"/>
          </p:nvPr>
        </p:nvSpPr>
        <p:spPr>
          <a:xfrm>
            <a:off x="3028950" y="6356353"/>
            <a:ext cx="3086100" cy="365125"/>
          </a:xfrm>
        </p:spPr>
        <p:txBody>
          <a:bodyPr/>
          <a:lstStyle>
            <a:lvl1pPr>
              <a:defRPr/>
            </a:lvl1pPr>
          </a:lstStyle>
          <a:p>
            <a:endParaRPr lang="en-IE" dirty="0"/>
          </a:p>
        </p:txBody>
      </p:sp>
      <p:sp>
        <p:nvSpPr>
          <p:cNvPr id="8" name="Title 1"/>
          <p:cNvSpPr txBox="1">
            <a:spLocks/>
          </p:cNvSpPr>
          <p:nvPr userDrawn="1"/>
        </p:nvSpPr>
        <p:spPr>
          <a:xfrm>
            <a:off x="-14240" y="-8588"/>
            <a:ext cx="2085975" cy="1114424"/>
          </a:xfrm>
          <a:prstGeom prst="rect">
            <a:avLst/>
          </a:prstGeom>
          <a:solidFill>
            <a:srgbClr val="00534F"/>
          </a:solidFill>
        </p:spPr>
        <p:txBody>
          <a:bodyPr vert="horz" lIns="51435" tIns="25718" rIns="51435" bIns="25718" rtlCol="0" anchor="ctr">
            <a:normAutofit/>
          </a:bodyPr>
          <a:lst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a:lstStyle>
          <a:p>
            <a:endParaRPr lang="en-IE" sz="2475" dirty="0"/>
          </a:p>
        </p:txBody>
      </p:sp>
      <p:sp>
        <p:nvSpPr>
          <p:cNvPr id="9" name="Title 1"/>
          <p:cNvSpPr txBox="1">
            <a:spLocks/>
          </p:cNvSpPr>
          <p:nvPr userDrawn="1"/>
        </p:nvSpPr>
        <p:spPr>
          <a:xfrm>
            <a:off x="2051720" y="-8588"/>
            <a:ext cx="7058025" cy="1114424"/>
          </a:xfrm>
          <a:prstGeom prst="rect">
            <a:avLst/>
          </a:prstGeom>
          <a:solidFill>
            <a:srgbClr val="00534F"/>
          </a:solidFill>
        </p:spPr>
        <p:txBody>
          <a:bodyPr vert="horz" lIns="68580" tIns="34290" rIns="68580" bIns="34290" rtlCol="0" anchor="ctr">
            <a:normAutofit/>
          </a:bodyPr>
          <a:lstStyle>
            <a:lvl1pPr algn="ctr" defTabSz="685800" rtl="0" eaLnBrk="1" latinLnBrk="0" hangingPunct="1">
              <a:lnSpc>
                <a:spcPct val="90000"/>
              </a:lnSpc>
              <a:spcBef>
                <a:spcPct val="0"/>
              </a:spcBef>
              <a:buNone/>
              <a:defRPr sz="3300" kern="1200">
                <a:solidFill>
                  <a:schemeClr val="bg1"/>
                </a:solidFill>
                <a:latin typeface="+mj-lt"/>
                <a:ea typeface="+mj-ea"/>
                <a:cs typeface="+mj-cs"/>
              </a:defRPr>
            </a:lvl1pPr>
          </a:lstStyle>
          <a:p>
            <a:r>
              <a:rPr lang="en-US" sz="2475" smtClean="0"/>
              <a:t>Click to edit Master title style</a:t>
            </a:r>
            <a:endParaRPr lang="en-IE" sz="2475"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891" y="184041"/>
            <a:ext cx="2533364" cy="746344"/>
          </a:xfrm>
          <a:prstGeom prst="rect">
            <a:avLst/>
          </a:prstGeom>
        </p:spPr>
      </p:pic>
    </p:spTree>
    <p:extLst>
      <p:ext uri="{BB962C8B-B14F-4D97-AF65-F5344CB8AC3E}">
        <p14:creationId xmlns:p14="http://schemas.microsoft.com/office/powerpoint/2010/main" val="1283754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r>
              <a:rPr lang="en-US" smtClean="0"/>
              <a:t>25/09/2011</a:t>
            </a:r>
            <a:endParaRPr lang="en-IE"/>
          </a:p>
        </p:txBody>
      </p:sp>
      <p:sp>
        <p:nvSpPr>
          <p:cNvPr id="6" name="Slide Number Placeholder 5"/>
          <p:cNvSpPr>
            <a:spLocks noGrp="1"/>
          </p:cNvSpPr>
          <p:nvPr>
            <p:ph type="sldNum" sz="quarter" idx="12"/>
          </p:nvPr>
        </p:nvSpPr>
        <p:spPr/>
        <p:txBody>
          <a:bodyPr/>
          <a:lstStyle/>
          <a:p>
            <a:fld id="{DEB479D7-0864-4508-9C9A-D390CFFA20C7}" type="slidenum">
              <a:rPr lang="en-IE" smtClean="0"/>
              <a:t>‹#›</a:t>
            </a:fld>
            <a:endParaRPr lang="en-IE"/>
          </a:p>
        </p:txBody>
      </p:sp>
      <p:sp>
        <p:nvSpPr>
          <p:cNvPr id="7" name="Footer Placeholder 5"/>
          <p:cNvSpPr>
            <a:spLocks noGrp="1"/>
          </p:cNvSpPr>
          <p:nvPr>
            <p:ph type="ftr" sz="quarter" idx="11"/>
          </p:nvPr>
        </p:nvSpPr>
        <p:spPr>
          <a:xfrm>
            <a:off x="3028950" y="6356353"/>
            <a:ext cx="3086100" cy="365125"/>
          </a:xfrm>
        </p:spPr>
        <p:txBody>
          <a:bodyPr/>
          <a:lstStyle>
            <a:lvl1pPr>
              <a:defRPr/>
            </a:lvl1pPr>
          </a:lstStyle>
          <a:p>
            <a:endParaRPr lang="en-IE" dirty="0"/>
          </a:p>
        </p:txBody>
      </p:sp>
    </p:spTree>
    <p:extLst>
      <p:ext uri="{BB962C8B-B14F-4D97-AF65-F5344CB8AC3E}">
        <p14:creationId xmlns:p14="http://schemas.microsoft.com/office/powerpoint/2010/main" val="9712584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25/09/2011</a:t>
            </a:r>
            <a:endParaRPr lang="en-IE"/>
          </a:p>
        </p:txBody>
      </p:sp>
      <p:sp>
        <p:nvSpPr>
          <p:cNvPr id="4" name="Slide Number Placeholder 3"/>
          <p:cNvSpPr>
            <a:spLocks noGrp="1"/>
          </p:cNvSpPr>
          <p:nvPr>
            <p:ph type="sldNum" sz="quarter" idx="12"/>
          </p:nvPr>
        </p:nvSpPr>
        <p:spPr/>
        <p:txBody>
          <a:bodyPr/>
          <a:lstStyle/>
          <a:p>
            <a:fld id="{DEB479D7-0864-4508-9C9A-D390CFFA20C7}" type="slidenum">
              <a:rPr lang="en-IE" smtClean="0"/>
              <a:t>‹#›</a:t>
            </a:fld>
            <a:endParaRPr lang="en-IE"/>
          </a:p>
        </p:txBody>
      </p:sp>
      <p:sp>
        <p:nvSpPr>
          <p:cNvPr id="5" name="Title 1"/>
          <p:cNvSpPr txBox="1">
            <a:spLocks/>
          </p:cNvSpPr>
          <p:nvPr userDrawn="1"/>
        </p:nvSpPr>
        <p:spPr>
          <a:xfrm>
            <a:off x="2" y="1"/>
            <a:ext cx="2085975" cy="1114424"/>
          </a:xfrm>
          <a:prstGeom prst="rect">
            <a:avLst/>
          </a:prstGeom>
          <a:solidFill>
            <a:srgbClr val="00534F"/>
          </a:solidFill>
        </p:spPr>
        <p:txBody>
          <a:bodyPr vert="horz" lIns="38576" tIns="19289" rIns="38576" bIns="19289" rtlCol="0" anchor="ctr">
            <a:normAutofit/>
          </a:bodyPr>
          <a:lst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a:lstStyle>
          <a:p>
            <a:endParaRPr lang="en-IE" sz="1856" dirty="0"/>
          </a:p>
        </p:txBody>
      </p:sp>
      <p:sp>
        <p:nvSpPr>
          <p:cNvPr id="6" name="Title 1"/>
          <p:cNvSpPr>
            <a:spLocks noGrp="1"/>
          </p:cNvSpPr>
          <p:nvPr>
            <p:ph type="title"/>
          </p:nvPr>
        </p:nvSpPr>
        <p:spPr>
          <a:xfrm>
            <a:off x="2065961" y="1"/>
            <a:ext cx="7058025" cy="1114424"/>
          </a:xfrm>
          <a:solidFill>
            <a:srgbClr val="00534F"/>
          </a:solidFill>
        </p:spPr>
        <p:txBody>
          <a:bodyPr/>
          <a:lstStyle>
            <a:lvl1pPr algn="ctr">
              <a:defRPr>
                <a:solidFill>
                  <a:schemeClr val="bg1"/>
                </a:solidFill>
              </a:defRPr>
            </a:lvl1pPr>
          </a:lstStyle>
          <a:p>
            <a:r>
              <a:rPr lang="en-US" smtClean="0"/>
              <a:t>Click to edit Master title style</a:t>
            </a:r>
            <a:endParaRPr lang="en-IE" dirty="0"/>
          </a:p>
        </p:txBody>
      </p:sp>
      <p:sp>
        <p:nvSpPr>
          <p:cNvPr id="8" name="Footer Placeholder 5"/>
          <p:cNvSpPr>
            <a:spLocks noGrp="1"/>
          </p:cNvSpPr>
          <p:nvPr>
            <p:ph type="ftr" sz="quarter" idx="11"/>
          </p:nvPr>
        </p:nvSpPr>
        <p:spPr>
          <a:xfrm>
            <a:off x="3028950" y="6356355"/>
            <a:ext cx="3086100" cy="365125"/>
          </a:xfrm>
        </p:spPr>
        <p:txBody>
          <a:bodyPr/>
          <a:lstStyle>
            <a:lvl1pPr>
              <a:defRPr/>
            </a:lvl1pPr>
          </a:lstStyle>
          <a:p>
            <a:endParaRPr lang="en-IE"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891" y="184041"/>
            <a:ext cx="2533364" cy="746344"/>
          </a:xfrm>
          <a:prstGeom prst="rect">
            <a:avLst/>
          </a:prstGeom>
        </p:spPr>
      </p:pic>
    </p:spTree>
    <p:extLst>
      <p:ext uri="{BB962C8B-B14F-4D97-AF65-F5344CB8AC3E}">
        <p14:creationId xmlns:p14="http://schemas.microsoft.com/office/powerpoint/2010/main" val="10357947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0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25/09/2011</a:t>
            </a:r>
            <a:endParaRPr lang="en-IE"/>
          </a:p>
        </p:txBody>
      </p:sp>
      <p:sp>
        <p:nvSpPr>
          <p:cNvPr id="4" name="Slide Number Placeholder 3"/>
          <p:cNvSpPr>
            <a:spLocks noGrp="1"/>
          </p:cNvSpPr>
          <p:nvPr>
            <p:ph type="sldNum" sz="quarter" idx="12"/>
          </p:nvPr>
        </p:nvSpPr>
        <p:spPr/>
        <p:txBody>
          <a:bodyPr/>
          <a:lstStyle/>
          <a:p>
            <a:fld id="{DEB479D7-0864-4508-9C9A-D390CFFA20C7}" type="slidenum">
              <a:rPr lang="en-IE" smtClean="0"/>
              <a:t>‹#›</a:t>
            </a:fld>
            <a:endParaRPr lang="en-IE"/>
          </a:p>
        </p:txBody>
      </p:sp>
      <p:sp>
        <p:nvSpPr>
          <p:cNvPr id="5" name="Title 1"/>
          <p:cNvSpPr txBox="1">
            <a:spLocks/>
          </p:cNvSpPr>
          <p:nvPr userDrawn="1"/>
        </p:nvSpPr>
        <p:spPr>
          <a:xfrm>
            <a:off x="2" y="1"/>
            <a:ext cx="2085975" cy="1114424"/>
          </a:xfrm>
          <a:prstGeom prst="rect">
            <a:avLst/>
          </a:prstGeom>
          <a:solidFill>
            <a:srgbClr val="00534F"/>
          </a:solidFill>
        </p:spPr>
        <p:txBody>
          <a:bodyPr vert="horz" lIns="38576" tIns="19289" rIns="38576" bIns="19289" rtlCol="0" anchor="ctr">
            <a:normAutofit/>
          </a:bodyPr>
          <a:lst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a:lstStyle>
          <a:p>
            <a:endParaRPr lang="en-IE" sz="1856" dirty="0"/>
          </a:p>
        </p:txBody>
      </p:sp>
      <p:sp>
        <p:nvSpPr>
          <p:cNvPr id="6" name="Title 1"/>
          <p:cNvSpPr>
            <a:spLocks noGrp="1"/>
          </p:cNvSpPr>
          <p:nvPr>
            <p:ph type="title"/>
          </p:nvPr>
        </p:nvSpPr>
        <p:spPr>
          <a:xfrm>
            <a:off x="2065961" y="1"/>
            <a:ext cx="7058025" cy="1114424"/>
          </a:xfrm>
          <a:solidFill>
            <a:srgbClr val="00534F"/>
          </a:solidFill>
        </p:spPr>
        <p:txBody>
          <a:bodyPr/>
          <a:lstStyle>
            <a:lvl1pPr algn="ctr">
              <a:defRPr>
                <a:solidFill>
                  <a:schemeClr val="bg1"/>
                </a:solidFill>
              </a:defRPr>
            </a:lvl1pPr>
          </a:lstStyle>
          <a:p>
            <a:r>
              <a:rPr lang="en-US" smtClean="0"/>
              <a:t>Click to edit Master title style</a:t>
            </a:r>
            <a:endParaRPr lang="en-IE" dirty="0"/>
          </a:p>
        </p:txBody>
      </p:sp>
      <p:sp>
        <p:nvSpPr>
          <p:cNvPr id="8" name="Footer Placeholder 5"/>
          <p:cNvSpPr>
            <a:spLocks noGrp="1"/>
          </p:cNvSpPr>
          <p:nvPr>
            <p:ph type="ftr" sz="quarter" idx="11"/>
          </p:nvPr>
        </p:nvSpPr>
        <p:spPr>
          <a:xfrm>
            <a:off x="3028950" y="6356355"/>
            <a:ext cx="3086100" cy="365125"/>
          </a:xfrm>
        </p:spPr>
        <p:txBody>
          <a:bodyPr/>
          <a:lstStyle>
            <a:lvl1pPr>
              <a:defRPr/>
            </a:lvl1pPr>
          </a:lstStyle>
          <a:p>
            <a:endParaRPr lang="en-IE"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891" y="184041"/>
            <a:ext cx="2533364" cy="746344"/>
          </a:xfrm>
          <a:prstGeom prst="rect">
            <a:avLst/>
          </a:prstGeom>
        </p:spPr>
      </p:pic>
    </p:spTree>
    <p:extLst>
      <p:ext uri="{BB962C8B-B14F-4D97-AF65-F5344CB8AC3E}">
        <p14:creationId xmlns:p14="http://schemas.microsoft.com/office/powerpoint/2010/main" val="21735463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5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25/09/2011</a:t>
            </a:r>
            <a:endParaRPr lang="en-IE"/>
          </a:p>
        </p:txBody>
      </p:sp>
      <p:sp>
        <p:nvSpPr>
          <p:cNvPr id="4" name="Slide Number Placeholder 3"/>
          <p:cNvSpPr>
            <a:spLocks noGrp="1"/>
          </p:cNvSpPr>
          <p:nvPr>
            <p:ph type="sldNum" sz="quarter" idx="12"/>
          </p:nvPr>
        </p:nvSpPr>
        <p:spPr/>
        <p:txBody>
          <a:bodyPr/>
          <a:lstStyle/>
          <a:p>
            <a:fld id="{DEB479D7-0864-4508-9C9A-D390CFFA20C7}" type="slidenum">
              <a:rPr lang="en-IE" smtClean="0"/>
              <a:t>‹#›</a:t>
            </a:fld>
            <a:endParaRPr lang="en-IE"/>
          </a:p>
        </p:txBody>
      </p:sp>
      <p:sp>
        <p:nvSpPr>
          <p:cNvPr id="5" name="Title 1"/>
          <p:cNvSpPr txBox="1">
            <a:spLocks/>
          </p:cNvSpPr>
          <p:nvPr userDrawn="1"/>
        </p:nvSpPr>
        <p:spPr>
          <a:xfrm>
            <a:off x="2" y="1"/>
            <a:ext cx="2085975" cy="1114424"/>
          </a:xfrm>
          <a:prstGeom prst="rect">
            <a:avLst/>
          </a:prstGeom>
          <a:solidFill>
            <a:srgbClr val="00534F"/>
          </a:solidFill>
        </p:spPr>
        <p:txBody>
          <a:bodyPr vert="horz" lIns="38576" tIns="19289" rIns="38576" bIns="19289" rtlCol="0" anchor="ctr">
            <a:normAutofit/>
          </a:bodyPr>
          <a:lst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a:lstStyle>
          <a:p>
            <a:endParaRPr lang="en-IE" sz="1856" dirty="0"/>
          </a:p>
        </p:txBody>
      </p:sp>
      <p:sp>
        <p:nvSpPr>
          <p:cNvPr id="6" name="Title 1"/>
          <p:cNvSpPr>
            <a:spLocks noGrp="1"/>
          </p:cNvSpPr>
          <p:nvPr>
            <p:ph type="title"/>
          </p:nvPr>
        </p:nvSpPr>
        <p:spPr>
          <a:xfrm>
            <a:off x="2065961" y="1"/>
            <a:ext cx="7058025" cy="1114424"/>
          </a:xfrm>
          <a:solidFill>
            <a:srgbClr val="00534F"/>
          </a:solidFill>
        </p:spPr>
        <p:txBody>
          <a:bodyPr/>
          <a:lstStyle>
            <a:lvl1pPr algn="ctr">
              <a:defRPr>
                <a:solidFill>
                  <a:schemeClr val="bg1"/>
                </a:solidFill>
              </a:defRPr>
            </a:lvl1pPr>
          </a:lstStyle>
          <a:p>
            <a:r>
              <a:rPr lang="en-US" smtClean="0"/>
              <a:t>Click to edit Master title style</a:t>
            </a:r>
            <a:endParaRPr lang="en-IE" dirty="0"/>
          </a:p>
        </p:txBody>
      </p:sp>
      <p:sp>
        <p:nvSpPr>
          <p:cNvPr id="8" name="Footer Placeholder 5"/>
          <p:cNvSpPr>
            <a:spLocks noGrp="1"/>
          </p:cNvSpPr>
          <p:nvPr>
            <p:ph type="ftr" sz="quarter" idx="11"/>
          </p:nvPr>
        </p:nvSpPr>
        <p:spPr>
          <a:xfrm>
            <a:off x="3028950" y="6356355"/>
            <a:ext cx="3086100" cy="365125"/>
          </a:xfrm>
        </p:spPr>
        <p:txBody>
          <a:bodyPr/>
          <a:lstStyle>
            <a:lvl1pPr>
              <a:defRPr/>
            </a:lvl1pPr>
          </a:lstStyle>
          <a:p>
            <a:endParaRPr lang="en-IE"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891" y="184041"/>
            <a:ext cx="2533364" cy="746344"/>
          </a:xfrm>
          <a:prstGeom prst="rect">
            <a:avLst/>
          </a:prstGeom>
        </p:spPr>
      </p:pic>
    </p:spTree>
    <p:extLst>
      <p:ext uri="{BB962C8B-B14F-4D97-AF65-F5344CB8AC3E}">
        <p14:creationId xmlns:p14="http://schemas.microsoft.com/office/powerpoint/2010/main" val="4259348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txBox="1">
            <a:spLocks/>
          </p:cNvSpPr>
          <p:nvPr/>
        </p:nvSpPr>
        <p:spPr>
          <a:xfrm>
            <a:off x="1" y="1"/>
            <a:ext cx="2085975" cy="1114424"/>
          </a:xfrm>
          <a:prstGeom prst="rect">
            <a:avLst/>
          </a:prstGeom>
          <a:solidFill>
            <a:srgbClr val="00534F"/>
          </a:solidFill>
        </p:spPr>
        <p:txBody>
          <a:bodyPr vert="horz" lIns="51435" tIns="25718" rIns="51435" bIns="25718" rtlCol="0" anchor="ctr">
            <a:normAutofit/>
          </a:bodyPr>
          <a:lst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a:lstStyle>
          <a:p>
            <a:endParaRPr lang="en-IE" sz="2475" dirty="0"/>
          </a:p>
        </p:txBody>
      </p:sp>
      <p:sp>
        <p:nvSpPr>
          <p:cNvPr id="2" name="Title 1"/>
          <p:cNvSpPr>
            <a:spLocks noGrp="1"/>
          </p:cNvSpPr>
          <p:nvPr>
            <p:ph type="title"/>
          </p:nvPr>
        </p:nvSpPr>
        <p:spPr>
          <a:xfrm>
            <a:off x="2085976" y="1"/>
            <a:ext cx="7058025" cy="1114424"/>
          </a:xfrm>
          <a:solidFill>
            <a:srgbClr val="00534F"/>
          </a:solidFill>
        </p:spPr>
        <p:txBody>
          <a:bodyPr/>
          <a:lstStyle>
            <a:lvl1pPr algn="ctr">
              <a:defRPr>
                <a:solidFill>
                  <a:schemeClr val="bg1"/>
                </a:solidFill>
              </a:defRPr>
            </a:lvl1pPr>
          </a:lstStyle>
          <a:p>
            <a:r>
              <a:rPr lang="en-US" smtClean="0"/>
              <a:t>Click to edit Master title style</a:t>
            </a:r>
            <a:endParaRPr lang="en-IE"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r>
              <a:rPr lang="en-US" smtClean="0"/>
              <a:t>25/09/2011</a:t>
            </a:r>
            <a:endParaRPr lang="en-IE"/>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DEB479D7-0864-4508-9C9A-D390CFFA20C7}" type="slidenum">
              <a:rPr lang="en-IE" smtClean="0"/>
              <a:t>‹#›</a:t>
            </a:fld>
            <a:endParaRPr lang="en-IE"/>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891" y="184041"/>
            <a:ext cx="2533364" cy="746344"/>
          </a:xfrm>
          <a:prstGeom prst="rect">
            <a:avLst/>
          </a:prstGeom>
        </p:spPr>
      </p:pic>
    </p:spTree>
    <p:extLst>
      <p:ext uri="{BB962C8B-B14F-4D97-AF65-F5344CB8AC3E}">
        <p14:creationId xmlns:p14="http://schemas.microsoft.com/office/powerpoint/2010/main" val="131143224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rgbClr val="00534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normAutofit/>
          </a:bodyPr>
          <a:lstStyle>
            <a:lvl1pPr>
              <a:defRPr sz="2025">
                <a:solidFill>
                  <a:schemeClr val="bg1"/>
                </a:solidFill>
              </a:defRPr>
            </a:lvl1pPr>
          </a:lstStyle>
          <a:p>
            <a:r>
              <a:rPr lang="en-US" smtClean="0"/>
              <a:t>Click to edit Master title style</a:t>
            </a:r>
            <a:endParaRPr lang="en-IE" dirty="0"/>
          </a:p>
        </p:txBody>
      </p:sp>
      <p:sp>
        <p:nvSpPr>
          <p:cNvPr id="3" name="Text Placeholder 2"/>
          <p:cNvSpPr>
            <a:spLocks noGrp="1"/>
          </p:cNvSpPr>
          <p:nvPr>
            <p:ph type="body" idx="1"/>
          </p:nvPr>
        </p:nvSpPr>
        <p:spPr>
          <a:xfrm>
            <a:off x="623888" y="4589466"/>
            <a:ext cx="7886700" cy="1500187"/>
          </a:xfrm>
        </p:spPr>
        <p:txBody>
          <a:bodyPr>
            <a:normAutofit/>
          </a:bodyPr>
          <a:lstStyle>
            <a:lvl1pPr marL="0" indent="0">
              <a:buNone/>
              <a:defRPr sz="1125">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r>
              <a:rPr lang="en-US" smtClean="0"/>
              <a:t>25/09/2011</a:t>
            </a:r>
            <a:endParaRPr lang="en-IE"/>
          </a:p>
        </p:txBody>
      </p:sp>
      <p:sp>
        <p:nvSpPr>
          <p:cNvPr id="5" name="Footer Placeholder 4"/>
          <p:cNvSpPr>
            <a:spLocks noGrp="1"/>
          </p:cNvSpPr>
          <p:nvPr>
            <p:ph type="ftr" sz="quarter" idx="11"/>
          </p:nvPr>
        </p:nvSpPr>
        <p:spPr/>
        <p:txBody>
          <a:bodyPr/>
          <a:lstStyle>
            <a:lvl1pPr>
              <a:defRPr/>
            </a:lvl1pPr>
          </a:lstStyle>
          <a:p>
            <a:endParaRPr lang="en-IE" dirty="0"/>
          </a:p>
        </p:txBody>
      </p:sp>
      <p:sp>
        <p:nvSpPr>
          <p:cNvPr id="6" name="Slide Number Placeholder 5"/>
          <p:cNvSpPr>
            <a:spLocks noGrp="1"/>
          </p:cNvSpPr>
          <p:nvPr>
            <p:ph type="sldNum" sz="quarter" idx="12"/>
          </p:nvPr>
        </p:nvSpPr>
        <p:spPr/>
        <p:txBody>
          <a:bodyPr/>
          <a:lstStyle/>
          <a:p>
            <a:fld id="{DEB479D7-0864-4508-9C9A-D390CFFA20C7}" type="slidenum">
              <a:rPr lang="en-IE" smtClean="0"/>
              <a:t>‹#›</a:t>
            </a:fld>
            <a:endParaRPr lang="en-IE"/>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891" y="184041"/>
            <a:ext cx="2533364" cy="746344"/>
          </a:xfrm>
          <a:prstGeom prst="rect">
            <a:avLst/>
          </a:prstGeom>
        </p:spPr>
      </p:pic>
    </p:spTree>
    <p:extLst>
      <p:ext uri="{BB962C8B-B14F-4D97-AF65-F5344CB8AC3E}">
        <p14:creationId xmlns:p14="http://schemas.microsoft.com/office/powerpoint/2010/main" val="5740937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r>
              <a:rPr lang="en-US" smtClean="0"/>
              <a:t>25/09/2011</a:t>
            </a:r>
            <a:endParaRPr lang="en-IE"/>
          </a:p>
        </p:txBody>
      </p:sp>
      <p:sp>
        <p:nvSpPr>
          <p:cNvPr id="6" name="Footer Placeholder 5"/>
          <p:cNvSpPr>
            <a:spLocks noGrp="1"/>
          </p:cNvSpPr>
          <p:nvPr>
            <p:ph type="ftr" sz="quarter" idx="11"/>
          </p:nvPr>
        </p:nvSpPr>
        <p:spPr/>
        <p:txBody>
          <a:bodyPr/>
          <a:lstStyle>
            <a:lvl1pPr>
              <a:defRPr/>
            </a:lvl1pPr>
          </a:lstStyle>
          <a:p>
            <a:endParaRPr lang="en-IE" dirty="0"/>
          </a:p>
        </p:txBody>
      </p:sp>
      <p:sp>
        <p:nvSpPr>
          <p:cNvPr id="7" name="Slide Number Placeholder 6"/>
          <p:cNvSpPr>
            <a:spLocks noGrp="1"/>
          </p:cNvSpPr>
          <p:nvPr>
            <p:ph type="sldNum" sz="quarter" idx="12"/>
          </p:nvPr>
        </p:nvSpPr>
        <p:spPr/>
        <p:txBody>
          <a:bodyPr/>
          <a:lstStyle/>
          <a:p>
            <a:fld id="{DEB479D7-0864-4508-9C9A-D390CFFA20C7}" type="slidenum">
              <a:rPr lang="en-IE" smtClean="0"/>
              <a:t>‹#›</a:t>
            </a:fld>
            <a:endParaRPr lang="en-IE"/>
          </a:p>
        </p:txBody>
      </p:sp>
      <p:sp>
        <p:nvSpPr>
          <p:cNvPr id="10" name="Title 1"/>
          <p:cNvSpPr txBox="1">
            <a:spLocks/>
          </p:cNvSpPr>
          <p:nvPr userDrawn="1"/>
        </p:nvSpPr>
        <p:spPr>
          <a:xfrm>
            <a:off x="1" y="1"/>
            <a:ext cx="2085975" cy="1114424"/>
          </a:xfrm>
          <a:prstGeom prst="rect">
            <a:avLst/>
          </a:prstGeom>
          <a:solidFill>
            <a:srgbClr val="00534F"/>
          </a:solidFill>
        </p:spPr>
        <p:txBody>
          <a:bodyPr vert="horz" lIns="51435" tIns="25718" rIns="51435" bIns="25718" rtlCol="0" anchor="ctr">
            <a:normAutofit/>
          </a:bodyPr>
          <a:lst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a:lstStyle>
          <a:p>
            <a:endParaRPr lang="en-IE" sz="2475" dirty="0"/>
          </a:p>
        </p:txBody>
      </p:sp>
      <p:sp>
        <p:nvSpPr>
          <p:cNvPr id="11" name="Title 1"/>
          <p:cNvSpPr txBox="1">
            <a:spLocks/>
          </p:cNvSpPr>
          <p:nvPr userDrawn="1"/>
        </p:nvSpPr>
        <p:spPr>
          <a:xfrm>
            <a:off x="2085976" y="-1"/>
            <a:ext cx="7058025" cy="1114424"/>
          </a:xfrm>
          <a:prstGeom prst="rect">
            <a:avLst/>
          </a:prstGeom>
          <a:solidFill>
            <a:srgbClr val="00534F"/>
          </a:solidFill>
        </p:spPr>
        <p:txBody>
          <a:bodyPr vert="horz" lIns="68580" tIns="34290" rIns="68580" bIns="34290" rtlCol="0" anchor="ctr">
            <a:normAutofit/>
          </a:bodyPr>
          <a:lstStyle>
            <a:lvl1pPr algn="ctr" defTabSz="685800" rtl="0" eaLnBrk="1" latinLnBrk="0" hangingPunct="1">
              <a:lnSpc>
                <a:spcPct val="90000"/>
              </a:lnSpc>
              <a:spcBef>
                <a:spcPct val="0"/>
              </a:spcBef>
              <a:buNone/>
              <a:defRPr sz="3300" kern="1200">
                <a:solidFill>
                  <a:schemeClr val="bg1"/>
                </a:solidFill>
                <a:latin typeface="+mj-lt"/>
                <a:ea typeface="+mj-ea"/>
                <a:cs typeface="+mj-cs"/>
              </a:defRPr>
            </a:lvl1pPr>
          </a:lstStyle>
          <a:p>
            <a:endParaRPr lang="en-IE" sz="2475"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891" y="184041"/>
            <a:ext cx="2533364" cy="746344"/>
          </a:xfrm>
          <a:prstGeom prst="rect">
            <a:avLst/>
          </a:prstGeom>
        </p:spPr>
      </p:pic>
    </p:spTree>
    <p:extLst>
      <p:ext uri="{BB962C8B-B14F-4D97-AF65-F5344CB8AC3E}">
        <p14:creationId xmlns:p14="http://schemas.microsoft.com/office/powerpoint/2010/main" val="1642504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9842" y="1681163"/>
            <a:ext cx="3868340" cy="823912"/>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smtClean="0"/>
              <a:t>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r>
              <a:rPr lang="en-US" smtClean="0"/>
              <a:t>25/09/2011</a:t>
            </a:r>
            <a:endParaRPr lang="en-IE"/>
          </a:p>
        </p:txBody>
      </p:sp>
      <p:sp>
        <p:nvSpPr>
          <p:cNvPr id="9" name="Slide Number Placeholder 8"/>
          <p:cNvSpPr>
            <a:spLocks noGrp="1"/>
          </p:cNvSpPr>
          <p:nvPr>
            <p:ph type="sldNum" sz="quarter" idx="12"/>
          </p:nvPr>
        </p:nvSpPr>
        <p:spPr/>
        <p:txBody>
          <a:bodyPr/>
          <a:lstStyle/>
          <a:p>
            <a:fld id="{DEB479D7-0864-4508-9C9A-D390CFFA20C7}" type="slidenum">
              <a:rPr lang="en-IE" smtClean="0"/>
              <a:t>‹#›</a:t>
            </a:fld>
            <a:endParaRPr lang="en-IE"/>
          </a:p>
        </p:txBody>
      </p:sp>
      <p:sp>
        <p:nvSpPr>
          <p:cNvPr id="10" name="Title 1"/>
          <p:cNvSpPr txBox="1">
            <a:spLocks/>
          </p:cNvSpPr>
          <p:nvPr userDrawn="1"/>
        </p:nvSpPr>
        <p:spPr>
          <a:xfrm>
            <a:off x="1" y="1"/>
            <a:ext cx="2085975" cy="1114424"/>
          </a:xfrm>
          <a:prstGeom prst="rect">
            <a:avLst/>
          </a:prstGeom>
          <a:solidFill>
            <a:srgbClr val="00534F"/>
          </a:solidFill>
        </p:spPr>
        <p:txBody>
          <a:bodyPr vert="horz" lIns="51435" tIns="25718" rIns="51435" bIns="25718" rtlCol="0" anchor="ctr">
            <a:normAutofit/>
          </a:bodyPr>
          <a:lst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a:lstStyle>
          <a:p>
            <a:endParaRPr lang="en-IE" sz="2475" dirty="0"/>
          </a:p>
        </p:txBody>
      </p:sp>
      <p:sp>
        <p:nvSpPr>
          <p:cNvPr id="11" name="Title 1"/>
          <p:cNvSpPr txBox="1">
            <a:spLocks/>
          </p:cNvSpPr>
          <p:nvPr userDrawn="1"/>
        </p:nvSpPr>
        <p:spPr>
          <a:xfrm>
            <a:off x="2085976" y="1"/>
            <a:ext cx="7058025" cy="1114424"/>
          </a:xfrm>
          <a:prstGeom prst="rect">
            <a:avLst/>
          </a:prstGeom>
          <a:solidFill>
            <a:srgbClr val="00534F"/>
          </a:solidFill>
        </p:spPr>
        <p:txBody>
          <a:bodyPr vert="horz" lIns="68580" tIns="34290" rIns="68580" bIns="34290" rtlCol="0" anchor="ctr">
            <a:normAutofit/>
          </a:bodyPr>
          <a:lstStyle>
            <a:lvl1pPr algn="ctr" defTabSz="685800" rtl="0" eaLnBrk="1" latinLnBrk="0" hangingPunct="1">
              <a:lnSpc>
                <a:spcPct val="90000"/>
              </a:lnSpc>
              <a:spcBef>
                <a:spcPct val="0"/>
              </a:spcBef>
              <a:buNone/>
              <a:defRPr sz="3300" kern="1200">
                <a:solidFill>
                  <a:schemeClr val="bg1"/>
                </a:solidFill>
                <a:latin typeface="+mj-lt"/>
                <a:ea typeface="+mj-ea"/>
                <a:cs typeface="+mj-cs"/>
              </a:defRPr>
            </a:lvl1pPr>
          </a:lstStyle>
          <a:p>
            <a:r>
              <a:rPr lang="en-US" sz="2475" dirty="0" smtClean="0"/>
              <a:t>Click to edit Master title style</a:t>
            </a:r>
            <a:endParaRPr lang="en-IE" sz="2475" dirty="0"/>
          </a:p>
        </p:txBody>
      </p:sp>
      <p:sp>
        <p:nvSpPr>
          <p:cNvPr id="13" name="Footer Placeholder 5"/>
          <p:cNvSpPr>
            <a:spLocks noGrp="1"/>
          </p:cNvSpPr>
          <p:nvPr>
            <p:ph type="ftr" sz="quarter" idx="11"/>
          </p:nvPr>
        </p:nvSpPr>
        <p:spPr>
          <a:xfrm>
            <a:off x="3028950" y="6356353"/>
            <a:ext cx="3086100" cy="365125"/>
          </a:xfrm>
        </p:spPr>
        <p:txBody>
          <a:bodyPr/>
          <a:lstStyle>
            <a:lvl1pPr>
              <a:defRPr/>
            </a:lvl1pPr>
          </a:lstStyle>
          <a:p>
            <a:endParaRPr lang="en-IE"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891" y="184041"/>
            <a:ext cx="2533364" cy="746344"/>
          </a:xfrm>
          <a:prstGeom prst="rect">
            <a:avLst/>
          </a:prstGeom>
        </p:spPr>
      </p:pic>
    </p:spTree>
    <p:extLst>
      <p:ext uri="{BB962C8B-B14F-4D97-AF65-F5344CB8AC3E}">
        <p14:creationId xmlns:p14="http://schemas.microsoft.com/office/powerpoint/2010/main" val="3533811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smtClean="0"/>
              <a:t>25/09/2011</a:t>
            </a:r>
            <a:endParaRPr lang="en-IE"/>
          </a:p>
        </p:txBody>
      </p:sp>
      <p:sp>
        <p:nvSpPr>
          <p:cNvPr id="5" name="Slide Number Placeholder 4"/>
          <p:cNvSpPr>
            <a:spLocks noGrp="1"/>
          </p:cNvSpPr>
          <p:nvPr>
            <p:ph type="sldNum" sz="quarter" idx="12"/>
          </p:nvPr>
        </p:nvSpPr>
        <p:spPr/>
        <p:txBody>
          <a:bodyPr/>
          <a:lstStyle/>
          <a:p>
            <a:fld id="{DEB479D7-0864-4508-9C9A-D390CFFA20C7}" type="slidenum">
              <a:rPr lang="en-IE" smtClean="0"/>
              <a:t>‹#›</a:t>
            </a:fld>
            <a:endParaRPr lang="en-IE"/>
          </a:p>
        </p:txBody>
      </p:sp>
      <p:sp>
        <p:nvSpPr>
          <p:cNvPr id="6" name="Title 1"/>
          <p:cNvSpPr txBox="1">
            <a:spLocks/>
          </p:cNvSpPr>
          <p:nvPr userDrawn="1"/>
        </p:nvSpPr>
        <p:spPr>
          <a:xfrm>
            <a:off x="1" y="1"/>
            <a:ext cx="2085975" cy="1114424"/>
          </a:xfrm>
          <a:prstGeom prst="rect">
            <a:avLst/>
          </a:prstGeom>
          <a:solidFill>
            <a:srgbClr val="00534F"/>
          </a:solidFill>
        </p:spPr>
        <p:txBody>
          <a:bodyPr vert="horz" lIns="51435" tIns="25718" rIns="51435" bIns="25718" rtlCol="0" anchor="ctr">
            <a:normAutofit/>
          </a:bodyPr>
          <a:lst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a:lstStyle>
          <a:p>
            <a:endParaRPr lang="en-IE" sz="2475" dirty="0"/>
          </a:p>
        </p:txBody>
      </p:sp>
      <p:sp>
        <p:nvSpPr>
          <p:cNvPr id="7" name="Title 1"/>
          <p:cNvSpPr>
            <a:spLocks noGrp="1"/>
          </p:cNvSpPr>
          <p:nvPr>
            <p:ph type="title"/>
          </p:nvPr>
        </p:nvSpPr>
        <p:spPr>
          <a:xfrm>
            <a:off x="2085976" y="1"/>
            <a:ext cx="7058025" cy="1114424"/>
          </a:xfrm>
          <a:solidFill>
            <a:srgbClr val="00534F"/>
          </a:solidFill>
        </p:spPr>
        <p:txBody>
          <a:bodyPr/>
          <a:lstStyle>
            <a:lvl1pPr algn="ctr">
              <a:defRPr>
                <a:solidFill>
                  <a:schemeClr val="bg1"/>
                </a:solidFill>
              </a:defRPr>
            </a:lvl1pPr>
          </a:lstStyle>
          <a:p>
            <a:r>
              <a:rPr lang="en-US" smtClean="0"/>
              <a:t>Click to edit Master title style</a:t>
            </a:r>
            <a:endParaRPr lang="en-IE" dirty="0"/>
          </a:p>
        </p:txBody>
      </p:sp>
      <p:sp>
        <p:nvSpPr>
          <p:cNvPr id="9" name="Footer Placeholder 5"/>
          <p:cNvSpPr>
            <a:spLocks noGrp="1"/>
          </p:cNvSpPr>
          <p:nvPr>
            <p:ph type="ftr" sz="quarter" idx="11"/>
          </p:nvPr>
        </p:nvSpPr>
        <p:spPr>
          <a:xfrm>
            <a:off x="3028950" y="6356353"/>
            <a:ext cx="3086100" cy="365125"/>
          </a:xfrm>
        </p:spPr>
        <p:txBody>
          <a:bodyPr/>
          <a:lstStyle>
            <a:lvl1pPr>
              <a:defRPr/>
            </a:lvl1pPr>
          </a:lstStyle>
          <a:p>
            <a:endParaRPr lang="en-IE"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891" y="184041"/>
            <a:ext cx="2533364" cy="746344"/>
          </a:xfrm>
          <a:prstGeom prst="rect">
            <a:avLst/>
          </a:prstGeom>
        </p:spPr>
      </p:pic>
    </p:spTree>
    <p:extLst>
      <p:ext uri="{BB962C8B-B14F-4D97-AF65-F5344CB8AC3E}">
        <p14:creationId xmlns:p14="http://schemas.microsoft.com/office/powerpoint/2010/main" val="2834834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25/09/2011</a:t>
            </a:r>
            <a:endParaRPr lang="en-IE"/>
          </a:p>
        </p:txBody>
      </p:sp>
      <p:sp>
        <p:nvSpPr>
          <p:cNvPr id="4" name="Slide Number Placeholder 3"/>
          <p:cNvSpPr>
            <a:spLocks noGrp="1"/>
          </p:cNvSpPr>
          <p:nvPr>
            <p:ph type="sldNum" sz="quarter" idx="12"/>
          </p:nvPr>
        </p:nvSpPr>
        <p:spPr/>
        <p:txBody>
          <a:bodyPr/>
          <a:lstStyle/>
          <a:p>
            <a:fld id="{DEB479D7-0864-4508-9C9A-D390CFFA20C7}" type="slidenum">
              <a:rPr lang="en-IE" smtClean="0"/>
              <a:t>‹#›</a:t>
            </a:fld>
            <a:endParaRPr lang="en-IE"/>
          </a:p>
        </p:txBody>
      </p:sp>
      <p:sp>
        <p:nvSpPr>
          <p:cNvPr id="5" name="Title 1"/>
          <p:cNvSpPr txBox="1">
            <a:spLocks/>
          </p:cNvSpPr>
          <p:nvPr userDrawn="1"/>
        </p:nvSpPr>
        <p:spPr>
          <a:xfrm>
            <a:off x="1" y="1"/>
            <a:ext cx="2085975" cy="1114424"/>
          </a:xfrm>
          <a:prstGeom prst="rect">
            <a:avLst/>
          </a:prstGeom>
          <a:solidFill>
            <a:srgbClr val="00534F"/>
          </a:solidFill>
        </p:spPr>
        <p:txBody>
          <a:bodyPr vert="horz" lIns="51435" tIns="25718" rIns="51435" bIns="25718" rtlCol="0" anchor="ctr">
            <a:normAutofit/>
          </a:bodyPr>
          <a:lst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a:lstStyle>
          <a:p>
            <a:endParaRPr lang="en-IE" sz="2475" dirty="0"/>
          </a:p>
        </p:txBody>
      </p:sp>
      <p:sp>
        <p:nvSpPr>
          <p:cNvPr id="6" name="Title 1"/>
          <p:cNvSpPr>
            <a:spLocks noGrp="1"/>
          </p:cNvSpPr>
          <p:nvPr>
            <p:ph type="title"/>
          </p:nvPr>
        </p:nvSpPr>
        <p:spPr>
          <a:xfrm>
            <a:off x="2065961" y="1"/>
            <a:ext cx="7058025" cy="1114424"/>
          </a:xfrm>
          <a:solidFill>
            <a:srgbClr val="00534F"/>
          </a:solidFill>
        </p:spPr>
        <p:txBody>
          <a:bodyPr/>
          <a:lstStyle>
            <a:lvl1pPr algn="ctr">
              <a:defRPr>
                <a:solidFill>
                  <a:schemeClr val="bg1"/>
                </a:solidFill>
              </a:defRPr>
            </a:lvl1pPr>
          </a:lstStyle>
          <a:p>
            <a:r>
              <a:rPr lang="en-US" smtClean="0"/>
              <a:t>Click to edit Master title style</a:t>
            </a:r>
            <a:endParaRPr lang="en-IE" dirty="0"/>
          </a:p>
        </p:txBody>
      </p:sp>
      <p:sp>
        <p:nvSpPr>
          <p:cNvPr id="8" name="Footer Placeholder 5"/>
          <p:cNvSpPr>
            <a:spLocks noGrp="1"/>
          </p:cNvSpPr>
          <p:nvPr>
            <p:ph type="ftr" sz="quarter" idx="11"/>
          </p:nvPr>
        </p:nvSpPr>
        <p:spPr>
          <a:xfrm>
            <a:off x="3028950" y="6356353"/>
            <a:ext cx="3086100" cy="365125"/>
          </a:xfrm>
        </p:spPr>
        <p:txBody>
          <a:bodyPr/>
          <a:lstStyle>
            <a:lvl1pPr>
              <a:defRPr/>
            </a:lvl1pPr>
          </a:lstStyle>
          <a:p>
            <a:endParaRPr lang="en-IE"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891" y="184041"/>
            <a:ext cx="2533364" cy="746344"/>
          </a:xfrm>
          <a:prstGeom prst="rect">
            <a:avLst/>
          </a:prstGeom>
        </p:spPr>
      </p:pic>
    </p:spTree>
    <p:extLst>
      <p:ext uri="{BB962C8B-B14F-4D97-AF65-F5344CB8AC3E}">
        <p14:creationId xmlns:p14="http://schemas.microsoft.com/office/powerpoint/2010/main" val="2717516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887391" y="1340770"/>
            <a:ext cx="4629150" cy="4520283"/>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629841" y="2057400"/>
            <a:ext cx="2949178" cy="3811588"/>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smtClean="0"/>
              <a:t>Edit Master text styles</a:t>
            </a:r>
          </a:p>
        </p:txBody>
      </p:sp>
      <p:sp>
        <p:nvSpPr>
          <p:cNvPr id="5" name="Date Placeholder 4"/>
          <p:cNvSpPr>
            <a:spLocks noGrp="1"/>
          </p:cNvSpPr>
          <p:nvPr>
            <p:ph type="dt" sz="half" idx="10"/>
          </p:nvPr>
        </p:nvSpPr>
        <p:spPr/>
        <p:txBody>
          <a:bodyPr/>
          <a:lstStyle/>
          <a:p>
            <a:r>
              <a:rPr lang="en-US" smtClean="0"/>
              <a:t>25/09/2011</a:t>
            </a:r>
            <a:endParaRPr lang="en-IE"/>
          </a:p>
        </p:txBody>
      </p:sp>
      <p:sp>
        <p:nvSpPr>
          <p:cNvPr id="7" name="Slide Number Placeholder 6"/>
          <p:cNvSpPr>
            <a:spLocks noGrp="1"/>
          </p:cNvSpPr>
          <p:nvPr>
            <p:ph type="sldNum" sz="quarter" idx="12"/>
          </p:nvPr>
        </p:nvSpPr>
        <p:spPr/>
        <p:txBody>
          <a:bodyPr/>
          <a:lstStyle/>
          <a:p>
            <a:fld id="{DEB479D7-0864-4508-9C9A-D390CFFA20C7}" type="slidenum">
              <a:rPr lang="en-IE" smtClean="0"/>
              <a:t>‹#›</a:t>
            </a:fld>
            <a:endParaRPr lang="en-IE"/>
          </a:p>
        </p:txBody>
      </p:sp>
      <p:sp>
        <p:nvSpPr>
          <p:cNvPr id="8" name="Title 1"/>
          <p:cNvSpPr txBox="1">
            <a:spLocks/>
          </p:cNvSpPr>
          <p:nvPr userDrawn="1"/>
        </p:nvSpPr>
        <p:spPr>
          <a:xfrm>
            <a:off x="1" y="1"/>
            <a:ext cx="2085975" cy="1114424"/>
          </a:xfrm>
          <a:prstGeom prst="rect">
            <a:avLst/>
          </a:prstGeom>
          <a:solidFill>
            <a:srgbClr val="00534F"/>
          </a:solidFill>
        </p:spPr>
        <p:txBody>
          <a:bodyPr vert="horz" lIns="51435" tIns="25718" rIns="51435" bIns="25718" rtlCol="0" anchor="ctr">
            <a:normAutofit/>
          </a:bodyPr>
          <a:lst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a:lstStyle>
          <a:p>
            <a:endParaRPr lang="en-IE" sz="2475" dirty="0"/>
          </a:p>
        </p:txBody>
      </p:sp>
      <p:sp>
        <p:nvSpPr>
          <p:cNvPr id="9" name="Title 1"/>
          <p:cNvSpPr txBox="1">
            <a:spLocks/>
          </p:cNvSpPr>
          <p:nvPr userDrawn="1"/>
        </p:nvSpPr>
        <p:spPr>
          <a:xfrm>
            <a:off x="2085976" y="1"/>
            <a:ext cx="7058025" cy="1114424"/>
          </a:xfrm>
          <a:prstGeom prst="rect">
            <a:avLst/>
          </a:prstGeom>
          <a:solidFill>
            <a:srgbClr val="00534F"/>
          </a:solidFill>
        </p:spPr>
        <p:txBody>
          <a:bodyPr vert="horz" lIns="68580" tIns="34290" rIns="68580" bIns="34290" rtlCol="0" anchor="ctr">
            <a:normAutofit/>
          </a:bodyPr>
          <a:lstStyle>
            <a:lvl1pPr algn="ctr" defTabSz="685800" rtl="0" eaLnBrk="1" latinLnBrk="0" hangingPunct="1">
              <a:lnSpc>
                <a:spcPct val="90000"/>
              </a:lnSpc>
              <a:spcBef>
                <a:spcPct val="0"/>
              </a:spcBef>
              <a:buNone/>
              <a:defRPr sz="3300" kern="1200">
                <a:solidFill>
                  <a:schemeClr val="bg1"/>
                </a:solidFill>
                <a:latin typeface="+mj-lt"/>
                <a:ea typeface="+mj-ea"/>
                <a:cs typeface="+mj-cs"/>
              </a:defRPr>
            </a:lvl1pPr>
          </a:lstStyle>
          <a:p>
            <a:r>
              <a:rPr lang="en-US" sz="2475" dirty="0" smtClean="0"/>
              <a:t>Click to edit Master title style</a:t>
            </a:r>
            <a:endParaRPr lang="en-IE" sz="2475" dirty="0"/>
          </a:p>
        </p:txBody>
      </p:sp>
      <p:sp>
        <p:nvSpPr>
          <p:cNvPr id="11" name="Footer Placeholder 5"/>
          <p:cNvSpPr>
            <a:spLocks noGrp="1"/>
          </p:cNvSpPr>
          <p:nvPr>
            <p:ph type="ftr" sz="quarter" idx="11"/>
          </p:nvPr>
        </p:nvSpPr>
        <p:spPr>
          <a:xfrm>
            <a:off x="3028950" y="6356353"/>
            <a:ext cx="3086100" cy="365125"/>
          </a:xfrm>
        </p:spPr>
        <p:txBody>
          <a:bodyPr/>
          <a:lstStyle>
            <a:lvl1pPr>
              <a:defRPr/>
            </a:lvl1pPr>
          </a:lstStyle>
          <a:p>
            <a:endParaRPr lang="en-IE"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891" y="184041"/>
            <a:ext cx="2533364" cy="746344"/>
          </a:xfrm>
          <a:prstGeom prst="rect">
            <a:avLst/>
          </a:prstGeom>
        </p:spPr>
      </p:pic>
    </p:spTree>
    <p:extLst>
      <p:ext uri="{BB962C8B-B14F-4D97-AF65-F5344CB8AC3E}">
        <p14:creationId xmlns:p14="http://schemas.microsoft.com/office/powerpoint/2010/main" val="1344193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887391" y="987428"/>
            <a:ext cx="4629150" cy="4873625"/>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en-US" smtClean="0"/>
              <a:t>Click icon to add picture</a:t>
            </a:r>
            <a:endParaRPr lang="en-IE"/>
          </a:p>
        </p:txBody>
      </p:sp>
      <p:sp>
        <p:nvSpPr>
          <p:cNvPr id="4" name="Text Placeholder 3"/>
          <p:cNvSpPr>
            <a:spLocks noGrp="1"/>
          </p:cNvSpPr>
          <p:nvPr>
            <p:ph type="body" sz="half" idx="2"/>
          </p:nvPr>
        </p:nvSpPr>
        <p:spPr>
          <a:xfrm>
            <a:off x="629841" y="2057400"/>
            <a:ext cx="2949178" cy="3811588"/>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smtClean="0"/>
              <a:t>Edit Master text styles</a:t>
            </a:r>
          </a:p>
        </p:txBody>
      </p:sp>
      <p:sp>
        <p:nvSpPr>
          <p:cNvPr id="5" name="Date Placeholder 4"/>
          <p:cNvSpPr>
            <a:spLocks noGrp="1"/>
          </p:cNvSpPr>
          <p:nvPr>
            <p:ph type="dt" sz="half" idx="10"/>
          </p:nvPr>
        </p:nvSpPr>
        <p:spPr/>
        <p:txBody>
          <a:bodyPr/>
          <a:lstStyle/>
          <a:p>
            <a:r>
              <a:rPr lang="en-US" smtClean="0"/>
              <a:t>25/09/2011</a:t>
            </a:r>
            <a:endParaRPr lang="en-IE"/>
          </a:p>
        </p:txBody>
      </p:sp>
      <p:sp>
        <p:nvSpPr>
          <p:cNvPr id="7" name="Slide Number Placeholder 6"/>
          <p:cNvSpPr>
            <a:spLocks noGrp="1"/>
          </p:cNvSpPr>
          <p:nvPr>
            <p:ph type="sldNum" sz="quarter" idx="12"/>
          </p:nvPr>
        </p:nvSpPr>
        <p:spPr/>
        <p:txBody>
          <a:bodyPr/>
          <a:lstStyle/>
          <a:p>
            <a:fld id="{DEB479D7-0864-4508-9C9A-D390CFFA20C7}" type="slidenum">
              <a:rPr lang="en-IE" smtClean="0"/>
              <a:t>‹#›</a:t>
            </a:fld>
            <a:endParaRPr lang="en-IE"/>
          </a:p>
        </p:txBody>
      </p:sp>
      <p:sp>
        <p:nvSpPr>
          <p:cNvPr id="8" name="Footer Placeholder 5"/>
          <p:cNvSpPr>
            <a:spLocks noGrp="1"/>
          </p:cNvSpPr>
          <p:nvPr>
            <p:ph type="ftr" sz="quarter" idx="11"/>
          </p:nvPr>
        </p:nvSpPr>
        <p:spPr>
          <a:xfrm>
            <a:off x="3028950" y="6356353"/>
            <a:ext cx="3086100" cy="365125"/>
          </a:xfrm>
        </p:spPr>
        <p:txBody>
          <a:bodyPr/>
          <a:lstStyle>
            <a:lvl1pPr>
              <a:defRPr/>
            </a:lvl1pPr>
          </a:lstStyle>
          <a:p>
            <a:endParaRPr lang="en-IE" dirty="0"/>
          </a:p>
        </p:txBody>
      </p:sp>
      <p:sp>
        <p:nvSpPr>
          <p:cNvPr id="9" name="Title 1"/>
          <p:cNvSpPr txBox="1">
            <a:spLocks/>
          </p:cNvSpPr>
          <p:nvPr userDrawn="1"/>
        </p:nvSpPr>
        <p:spPr>
          <a:xfrm>
            <a:off x="-1" y="-3571"/>
            <a:ext cx="9144001" cy="1114424"/>
          </a:xfrm>
          <a:prstGeom prst="rect">
            <a:avLst/>
          </a:prstGeom>
          <a:solidFill>
            <a:srgbClr val="00534F"/>
          </a:solidFill>
        </p:spPr>
        <p:txBody>
          <a:bodyPr vert="horz" lIns="51435" tIns="25718" rIns="51435" bIns="25718" rtlCol="0" anchor="ctr">
            <a:normAutofit/>
          </a:bodyPr>
          <a:lst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a:lstStyle>
          <a:p>
            <a:endParaRPr lang="en-IE" sz="2475" dirty="0"/>
          </a:p>
        </p:txBody>
      </p:sp>
      <p:sp>
        <p:nvSpPr>
          <p:cNvPr id="10" name="Title 1"/>
          <p:cNvSpPr txBox="1">
            <a:spLocks/>
          </p:cNvSpPr>
          <p:nvPr userDrawn="1"/>
        </p:nvSpPr>
        <p:spPr>
          <a:xfrm>
            <a:off x="628651" y="1196752"/>
            <a:ext cx="2863231" cy="847154"/>
          </a:xfrm>
          <a:prstGeom prst="rect">
            <a:avLst/>
          </a:prstGeom>
          <a:solidFill>
            <a:srgbClr val="00534F"/>
          </a:solidFill>
        </p:spPr>
        <p:txBody>
          <a:bodyPr vert="horz" lIns="68580" tIns="34290" rIns="68580" bIns="34290" rtlCol="0" anchor="ctr">
            <a:normAutofit/>
          </a:bodyPr>
          <a:lstStyle>
            <a:lvl1pPr algn="ctr" defTabSz="685800" rtl="0" eaLnBrk="1" latinLnBrk="0" hangingPunct="1">
              <a:lnSpc>
                <a:spcPct val="90000"/>
              </a:lnSpc>
              <a:spcBef>
                <a:spcPct val="0"/>
              </a:spcBef>
              <a:buNone/>
              <a:defRPr sz="3300" kern="1200">
                <a:solidFill>
                  <a:schemeClr val="bg1"/>
                </a:solidFill>
                <a:latin typeface="+mj-lt"/>
                <a:ea typeface="+mj-ea"/>
                <a:cs typeface="+mj-cs"/>
              </a:defRPr>
            </a:lvl1pPr>
          </a:lstStyle>
          <a:p>
            <a:r>
              <a:rPr lang="en-US" sz="2475" dirty="0" smtClean="0"/>
              <a:t>Click to edit Master title style</a:t>
            </a:r>
            <a:endParaRPr lang="en-IE" sz="2475"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891" y="184041"/>
            <a:ext cx="2533364" cy="746344"/>
          </a:xfrm>
          <a:prstGeom prst="rect">
            <a:avLst/>
          </a:prstGeom>
        </p:spPr>
      </p:pic>
    </p:spTree>
    <p:extLst>
      <p:ext uri="{BB962C8B-B14F-4D97-AF65-F5344CB8AC3E}">
        <p14:creationId xmlns:p14="http://schemas.microsoft.com/office/powerpoint/2010/main" val="3514504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675">
                <a:solidFill>
                  <a:schemeClr val="tx1">
                    <a:tint val="75000"/>
                  </a:schemeClr>
                </a:solidFill>
              </a:defRPr>
            </a:lvl1pPr>
          </a:lstStyle>
          <a:p>
            <a:r>
              <a:rPr lang="en-US" smtClean="0"/>
              <a:t>25/09/2011</a:t>
            </a:r>
            <a:endParaRPr lang="en-IE"/>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en-IE" dirty="0"/>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675">
                <a:solidFill>
                  <a:schemeClr val="tx1">
                    <a:tint val="75000"/>
                  </a:schemeClr>
                </a:solidFill>
              </a:defRPr>
            </a:lvl1pPr>
          </a:lstStyle>
          <a:p>
            <a:fld id="{DEB479D7-0864-4508-9C9A-D390CFFA20C7}" type="slidenum">
              <a:rPr lang="en-IE" smtClean="0"/>
              <a:t>‹#›</a:t>
            </a:fld>
            <a:endParaRPr lang="en-IE"/>
          </a:p>
        </p:txBody>
      </p:sp>
      <p:pic>
        <p:nvPicPr>
          <p:cNvPr id="7" name="Picture 6"/>
          <p:cNvPicPr>
            <a:picLocks noChangeAspect="1"/>
          </p:cNvPicPr>
          <p:nvPr userDrawn="1"/>
        </p:nvPicPr>
        <p:blipFill>
          <a:blip r:embed="rId16"/>
          <a:stretch>
            <a:fillRect/>
          </a:stretch>
        </p:blipFill>
        <p:spPr>
          <a:xfrm>
            <a:off x="1701800" y="4848922"/>
            <a:ext cx="7492091" cy="2009078"/>
          </a:xfrm>
          <a:prstGeom prst="rect">
            <a:avLst/>
          </a:prstGeom>
        </p:spPr>
      </p:pic>
      <p:pic>
        <p:nvPicPr>
          <p:cNvPr id="8" name="Picture 7"/>
          <p:cNvPicPr>
            <a:picLocks noChangeAspect="1"/>
          </p:cNvPicPr>
          <p:nvPr userDrawn="1"/>
        </p:nvPicPr>
        <p:blipFill>
          <a:blip r:embed="rId17"/>
          <a:stretch>
            <a:fillRect/>
          </a:stretch>
        </p:blipFill>
        <p:spPr>
          <a:xfrm>
            <a:off x="0" y="5615364"/>
            <a:ext cx="4644008" cy="1242635"/>
          </a:xfrm>
          <a:prstGeom prst="rect">
            <a:avLst/>
          </a:prstGeom>
        </p:spPr>
      </p:pic>
    </p:spTree>
    <p:extLst>
      <p:ext uri="{BB962C8B-B14F-4D97-AF65-F5344CB8AC3E}">
        <p14:creationId xmlns:p14="http://schemas.microsoft.com/office/powerpoint/2010/main" val="188636611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Lst>
  <p:hf hdr="0" dt="0"/>
  <p:txStyles>
    <p:titleStyle>
      <a:lvl1pPr algn="l" defTabSz="514350" rtl="0" eaLnBrk="1" latinLnBrk="0" hangingPunct="1">
        <a:lnSpc>
          <a:spcPct val="90000"/>
        </a:lnSpc>
        <a:spcBef>
          <a:spcPct val="0"/>
        </a:spcBef>
        <a:buNone/>
        <a:defRPr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www.workplacerelations.ie/en/cases/2022/april/lcr22575.html"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3.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6221" y="2204864"/>
            <a:ext cx="6858000" cy="3024336"/>
          </a:xfrm>
        </p:spPr>
        <p:txBody>
          <a:bodyPr>
            <a:normAutofit/>
          </a:bodyPr>
          <a:lstStyle/>
          <a:p>
            <a:r>
              <a:rPr lang="en-IE" sz="4800" dirty="0" smtClean="0"/>
              <a:t>CCC Introductory Workshop Core Funding &amp; Ready Reckoner</a:t>
            </a:r>
            <a:endParaRPr lang="en-IE" sz="4800" dirty="0"/>
          </a:p>
        </p:txBody>
      </p:sp>
      <p:sp>
        <p:nvSpPr>
          <p:cNvPr id="3" name="Subtitle 2"/>
          <p:cNvSpPr>
            <a:spLocks noGrp="1"/>
          </p:cNvSpPr>
          <p:nvPr>
            <p:ph type="subTitle" idx="1"/>
          </p:nvPr>
        </p:nvSpPr>
        <p:spPr>
          <a:xfrm>
            <a:off x="1146221" y="4869160"/>
            <a:ext cx="6858000" cy="1655762"/>
          </a:xfrm>
        </p:spPr>
        <p:txBody>
          <a:bodyPr/>
          <a:lstStyle/>
          <a:p>
            <a:endParaRPr lang="en-IE" dirty="0"/>
          </a:p>
          <a:p>
            <a:r>
              <a:rPr lang="en-IE" dirty="0" smtClean="0"/>
              <a:t>01 April 2022</a:t>
            </a:r>
            <a:endParaRPr lang="en-IE" dirty="0"/>
          </a:p>
        </p:txBody>
      </p:sp>
    </p:spTree>
    <p:extLst>
      <p:ext uri="{BB962C8B-B14F-4D97-AF65-F5344CB8AC3E}">
        <p14:creationId xmlns:p14="http://schemas.microsoft.com/office/powerpoint/2010/main" val="33138461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EB479D7-0864-4508-9C9A-D390CFFA20C7}" type="slidenum">
              <a:rPr lang="en-IE" smtClean="0"/>
              <a:t>10</a:t>
            </a:fld>
            <a:endParaRPr lang="en-IE"/>
          </a:p>
        </p:txBody>
      </p:sp>
      <p:sp>
        <p:nvSpPr>
          <p:cNvPr id="5" name="TextBox 4"/>
          <p:cNvSpPr txBox="1"/>
          <p:nvPr/>
        </p:nvSpPr>
        <p:spPr>
          <a:xfrm>
            <a:off x="323528" y="1339595"/>
            <a:ext cx="8484177" cy="5016758"/>
          </a:xfrm>
          <a:prstGeom prst="rect">
            <a:avLst/>
          </a:prstGeom>
          <a:noFill/>
        </p:spPr>
        <p:txBody>
          <a:bodyPr wrap="square" rtlCol="0">
            <a:spAutoFit/>
          </a:bodyPr>
          <a:lstStyle/>
          <a:p>
            <a:pPr>
              <a:defRPr/>
            </a:pPr>
            <a:r>
              <a:rPr lang="en-IE" sz="1600" b="1" kern="0" dirty="0">
                <a:solidFill>
                  <a:schemeClr val="accent6">
                    <a:lumMod val="50000"/>
                  </a:schemeClr>
                </a:solidFill>
              </a:rPr>
              <a:t>€221m (full-year) allocated to Core Funding</a:t>
            </a:r>
          </a:p>
          <a:p>
            <a:pPr>
              <a:defRPr/>
            </a:pPr>
            <a:r>
              <a:rPr lang="en-IE" sz="1600" b="1" kern="0" dirty="0">
                <a:solidFill>
                  <a:schemeClr val="accent6">
                    <a:lumMod val="50000"/>
                  </a:schemeClr>
                </a:solidFill>
                <a:sym typeface="Wingdings" panose="05000000000000000000" pitchFamily="2" charset="2"/>
              </a:rPr>
              <a:t>	 </a:t>
            </a:r>
            <a:r>
              <a:rPr lang="en-IE" sz="1600" kern="0" dirty="0">
                <a:solidFill>
                  <a:schemeClr val="accent6">
                    <a:lumMod val="50000"/>
                  </a:schemeClr>
                </a:solidFill>
                <a:sym typeface="Wingdings" panose="05000000000000000000" pitchFamily="2" charset="2"/>
              </a:rPr>
              <a:t>includes €14.4m in reallocated investment since Budget announcement</a:t>
            </a:r>
            <a:endParaRPr lang="en-IE" sz="1600" b="1" kern="0" dirty="0">
              <a:solidFill>
                <a:schemeClr val="accent6">
                  <a:lumMod val="50000"/>
                </a:schemeClr>
              </a:solidFill>
            </a:endParaRPr>
          </a:p>
          <a:p>
            <a:pPr marL="600075" lvl="1" indent="-257175">
              <a:buFont typeface="Wingdings" panose="05000000000000000000" pitchFamily="2" charset="2"/>
              <a:buChar char="§"/>
              <a:defRPr/>
            </a:pPr>
            <a:endParaRPr lang="en-IE" sz="1600" kern="0" dirty="0">
              <a:solidFill>
                <a:schemeClr val="accent6">
                  <a:lumMod val="50000"/>
                </a:schemeClr>
              </a:solidFill>
            </a:endParaRPr>
          </a:p>
          <a:p>
            <a:pPr marL="342900" indent="-342900">
              <a:buFont typeface="+mj-lt"/>
              <a:buAutoNum type="arabicPeriod"/>
              <a:defRPr/>
            </a:pPr>
            <a:r>
              <a:rPr lang="en-IE" sz="1600" b="1" kern="0" dirty="0">
                <a:solidFill>
                  <a:schemeClr val="accent6">
                    <a:lumMod val="50000"/>
                  </a:schemeClr>
                </a:solidFill>
              </a:rPr>
              <a:t>€138m </a:t>
            </a:r>
            <a:r>
              <a:rPr lang="en-IE" sz="1600" kern="0" dirty="0">
                <a:solidFill>
                  <a:schemeClr val="accent6">
                    <a:lumMod val="50000"/>
                  </a:schemeClr>
                </a:solidFill>
              </a:rPr>
              <a:t>to support staffing costs and improve pay and conditions</a:t>
            </a:r>
          </a:p>
          <a:p>
            <a:pPr lvl="1">
              <a:defRPr/>
            </a:pPr>
            <a:r>
              <a:rPr lang="en-IE" sz="1600" kern="0" dirty="0">
                <a:solidFill>
                  <a:schemeClr val="accent6">
                    <a:lumMod val="50000"/>
                  </a:schemeClr>
                </a:solidFill>
              </a:rPr>
              <a:t>	JLC to determine implications </a:t>
            </a:r>
          </a:p>
          <a:p>
            <a:pPr lvl="1">
              <a:defRPr/>
            </a:pPr>
            <a:r>
              <a:rPr lang="en-IE" sz="1600" kern="0" dirty="0">
                <a:solidFill>
                  <a:schemeClr val="accent6">
                    <a:lumMod val="50000"/>
                  </a:schemeClr>
                </a:solidFill>
              </a:rPr>
              <a:t>	Expectation that this will be used for this purpose</a:t>
            </a:r>
          </a:p>
          <a:p>
            <a:pPr lvl="2">
              <a:defRPr/>
            </a:pPr>
            <a:endParaRPr lang="en-IE" sz="1600" kern="0" dirty="0">
              <a:solidFill>
                <a:schemeClr val="accent6">
                  <a:lumMod val="50000"/>
                </a:schemeClr>
              </a:solidFill>
            </a:endParaRPr>
          </a:p>
          <a:p>
            <a:pPr marL="342900" indent="-342900">
              <a:buFont typeface="+mj-lt"/>
              <a:buAutoNum type="arabicPeriod"/>
              <a:defRPr/>
            </a:pPr>
            <a:r>
              <a:rPr lang="en-IE" sz="1600" b="1" kern="0" dirty="0">
                <a:solidFill>
                  <a:schemeClr val="accent6">
                    <a:lumMod val="50000"/>
                  </a:schemeClr>
                </a:solidFill>
              </a:rPr>
              <a:t>€25m </a:t>
            </a:r>
            <a:r>
              <a:rPr lang="en-IE" sz="1600" kern="0" dirty="0">
                <a:solidFill>
                  <a:schemeClr val="accent6">
                    <a:lumMod val="50000"/>
                  </a:schemeClr>
                </a:solidFill>
              </a:rPr>
              <a:t>to support administration</a:t>
            </a:r>
          </a:p>
          <a:p>
            <a:pPr lvl="1">
              <a:defRPr/>
            </a:pPr>
            <a:r>
              <a:rPr lang="en-IE" sz="1600" kern="0" dirty="0">
                <a:solidFill>
                  <a:schemeClr val="accent6">
                    <a:lumMod val="50000"/>
                  </a:schemeClr>
                </a:solidFill>
              </a:rPr>
              <a:t>	(Incorporating old PSP budget of €19.4m)</a:t>
            </a:r>
          </a:p>
          <a:p>
            <a:pPr marL="1028700" lvl="2" indent="-342900">
              <a:buFont typeface="+mj-lt"/>
              <a:buAutoNum type="arabicPeriod"/>
              <a:defRPr/>
            </a:pPr>
            <a:endParaRPr lang="en-IE" sz="1600" kern="0" dirty="0">
              <a:solidFill>
                <a:schemeClr val="accent6">
                  <a:lumMod val="50000"/>
                </a:schemeClr>
              </a:solidFill>
            </a:endParaRPr>
          </a:p>
          <a:p>
            <a:pPr marL="342900" indent="-342900">
              <a:buFont typeface="+mj-lt"/>
              <a:buAutoNum type="arabicPeriod"/>
              <a:defRPr/>
            </a:pPr>
            <a:r>
              <a:rPr lang="en-IE" sz="1600" b="1" kern="0" dirty="0">
                <a:solidFill>
                  <a:schemeClr val="accent6">
                    <a:lumMod val="50000"/>
                  </a:schemeClr>
                </a:solidFill>
              </a:rPr>
              <a:t>€20m </a:t>
            </a:r>
            <a:r>
              <a:rPr lang="en-IE" sz="1600" kern="0" dirty="0">
                <a:solidFill>
                  <a:schemeClr val="accent6">
                    <a:lumMod val="50000"/>
                  </a:schemeClr>
                </a:solidFill>
              </a:rPr>
              <a:t>to reflect increases in non-staff overheads</a:t>
            </a:r>
          </a:p>
          <a:p>
            <a:pPr lvl="1">
              <a:defRPr/>
            </a:pPr>
            <a:r>
              <a:rPr lang="en-IE" sz="1600" kern="0" dirty="0">
                <a:solidFill>
                  <a:schemeClr val="accent6">
                    <a:lumMod val="50000"/>
                  </a:schemeClr>
                </a:solidFill>
              </a:rPr>
              <a:t>	First time this type of funding has been provided – increase of €10.9m since original </a:t>
            </a:r>
            <a:r>
              <a:rPr lang="en-IE" sz="1600" kern="0" dirty="0" smtClean="0">
                <a:solidFill>
                  <a:schemeClr val="accent6">
                    <a:lumMod val="50000"/>
                  </a:schemeClr>
                </a:solidFill>
              </a:rPr>
              <a:t>	allocation </a:t>
            </a:r>
            <a:endParaRPr lang="en-IE" sz="1600" kern="0" dirty="0">
              <a:solidFill>
                <a:schemeClr val="accent6">
                  <a:lumMod val="50000"/>
                </a:schemeClr>
              </a:solidFill>
            </a:endParaRPr>
          </a:p>
          <a:p>
            <a:pPr lvl="1">
              <a:defRPr/>
            </a:pPr>
            <a:r>
              <a:rPr lang="en-IE" sz="1600" kern="0" dirty="0">
                <a:solidFill>
                  <a:schemeClr val="accent6">
                    <a:lumMod val="50000"/>
                  </a:schemeClr>
                </a:solidFill>
              </a:rPr>
              <a:t>	To enable fee conditionality and protect other budget elements of total package</a:t>
            </a:r>
          </a:p>
          <a:p>
            <a:pPr marL="942975" lvl="2" indent="-257175">
              <a:buFont typeface="Wingdings" panose="05000000000000000000" pitchFamily="2" charset="2"/>
              <a:buChar char="§"/>
              <a:defRPr/>
            </a:pPr>
            <a:endParaRPr lang="en-IE" sz="1600" kern="0" dirty="0">
              <a:solidFill>
                <a:schemeClr val="accent6">
                  <a:lumMod val="50000"/>
                </a:schemeClr>
              </a:solidFill>
            </a:endParaRPr>
          </a:p>
          <a:p>
            <a:pPr marL="342900" indent="-342900">
              <a:buFont typeface="+mj-lt"/>
              <a:buAutoNum type="arabicPeriod"/>
              <a:defRPr/>
            </a:pPr>
            <a:r>
              <a:rPr lang="en-IE" sz="1600" b="1" kern="0" dirty="0">
                <a:solidFill>
                  <a:schemeClr val="accent6">
                    <a:lumMod val="50000"/>
                  </a:schemeClr>
                </a:solidFill>
              </a:rPr>
              <a:t>€38m </a:t>
            </a:r>
            <a:r>
              <a:rPr lang="en-IE" sz="1600" kern="0" dirty="0">
                <a:solidFill>
                  <a:schemeClr val="accent6">
                    <a:lumMod val="50000"/>
                  </a:schemeClr>
                </a:solidFill>
              </a:rPr>
              <a:t>to support the employment of graduates</a:t>
            </a:r>
          </a:p>
          <a:p>
            <a:pPr lvl="1">
              <a:defRPr/>
            </a:pPr>
            <a:r>
              <a:rPr lang="en-IE" sz="1600" kern="0" dirty="0">
                <a:solidFill>
                  <a:schemeClr val="accent6">
                    <a:lumMod val="50000"/>
                  </a:schemeClr>
                </a:solidFill>
              </a:rPr>
              <a:t>	Replacing ECCE Higher Capitation (old budget: €28.8m)</a:t>
            </a:r>
          </a:p>
          <a:p>
            <a:pPr lvl="1">
              <a:defRPr/>
            </a:pPr>
            <a:r>
              <a:rPr lang="en-IE" sz="1600" kern="0" dirty="0">
                <a:solidFill>
                  <a:schemeClr val="accent6">
                    <a:lumMod val="50000"/>
                  </a:schemeClr>
                </a:solidFill>
              </a:rPr>
              <a:t>	Rectifying anomalies in existing approach to funding for graduates</a:t>
            </a:r>
          </a:p>
          <a:p>
            <a:pPr lvl="1">
              <a:defRPr/>
            </a:pPr>
            <a:r>
              <a:rPr lang="en-IE" sz="1600" kern="0" dirty="0">
                <a:solidFill>
                  <a:schemeClr val="accent6">
                    <a:lumMod val="50000"/>
                  </a:schemeClr>
                </a:solidFill>
              </a:rPr>
              <a:t>	Extending support for graduates to Lead Educators across ELC and to ELC and </a:t>
            </a:r>
            <a:r>
              <a:rPr lang="en-IE" sz="1600" kern="0" dirty="0" smtClean="0">
                <a:solidFill>
                  <a:schemeClr val="accent6">
                    <a:lumMod val="50000"/>
                  </a:schemeClr>
                </a:solidFill>
              </a:rPr>
              <a:t>ELC/SAC 	managers </a:t>
            </a:r>
            <a:endParaRPr lang="en-IE" sz="1600" kern="0" dirty="0">
              <a:solidFill>
                <a:schemeClr val="accent6">
                  <a:lumMod val="50000"/>
                </a:schemeClr>
              </a:solidFill>
            </a:endParaRPr>
          </a:p>
        </p:txBody>
      </p:sp>
      <p:sp>
        <p:nvSpPr>
          <p:cNvPr id="4" name="Title 3"/>
          <p:cNvSpPr>
            <a:spLocks noGrp="1"/>
          </p:cNvSpPr>
          <p:nvPr>
            <p:ph type="title"/>
          </p:nvPr>
        </p:nvSpPr>
        <p:spPr/>
        <p:txBody>
          <a:bodyPr/>
          <a:lstStyle/>
          <a:p>
            <a:r>
              <a:rPr lang="en-IE" b="1" dirty="0" smtClean="0"/>
              <a:t>Core Funding Budget</a:t>
            </a:r>
            <a:endParaRPr lang="en-IE" dirty="0"/>
          </a:p>
        </p:txBody>
      </p:sp>
    </p:spTree>
    <p:extLst>
      <p:ext uri="{BB962C8B-B14F-4D97-AF65-F5344CB8AC3E}">
        <p14:creationId xmlns:p14="http://schemas.microsoft.com/office/powerpoint/2010/main" val="2384246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Effect transition="in" filter="fade">
                                      <p:cBhvr>
                                        <p:cTn id="21" dur="1000"/>
                                        <p:tgtEl>
                                          <p:spTgt spid="5">
                                            <p:txEl>
                                              <p:pRg st="3" end="3"/>
                                            </p:txEl>
                                          </p:spTgt>
                                        </p:tgtEl>
                                      </p:cBhvr>
                                    </p:animEffect>
                                    <p:anim calcmode="lin" valueType="num">
                                      <p:cBhvr>
                                        <p:cTn id="22"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3" end="3"/>
                                            </p:txEl>
                                          </p:spTgt>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5">
                                            <p:txEl>
                                              <p:pRg st="4" end="4"/>
                                            </p:txEl>
                                          </p:spTgt>
                                        </p:tgtEl>
                                        <p:attrNameLst>
                                          <p:attrName>style.visibility</p:attrName>
                                        </p:attrNameLst>
                                      </p:cBhvr>
                                      <p:to>
                                        <p:strVal val="visible"/>
                                      </p:to>
                                    </p:set>
                                    <p:animEffect transition="in" filter="fade">
                                      <p:cBhvr>
                                        <p:cTn id="26" dur="1000"/>
                                        <p:tgtEl>
                                          <p:spTgt spid="5">
                                            <p:txEl>
                                              <p:pRg st="4" end="4"/>
                                            </p:txEl>
                                          </p:spTgt>
                                        </p:tgtEl>
                                      </p:cBhvr>
                                    </p:animEffect>
                                    <p:anim calcmode="lin" valueType="num">
                                      <p:cBhvr>
                                        <p:cTn id="27"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5">
                                            <p:txEl>
                                              <p:pRg st="4" end="4"/>
                                            </p:tx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animEffect transition="in" filter="fade">
                                      <p:cBhvr>
                                        <p:cTn id="31" dur="1000"/>
                                        <p:tgtEl>
                                          <p:spTgt spid="5">
                                            <p:txEl>
                                              <p:pRg st="5" end="5"/>
                                            </p:txEl>
                                          </p:spTgt>
                                        </p:tgtEl>
                                      </p:cBhvr>
                                    </p:animEffect>
                                    <p:anim calcmode="lin" valueType="num">
                                      <p:cBhvr>
                                        <p:cTn id="32"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33"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5">
                                            <p:txEl>
                                              <p:pRg st="7" end="7"/>
                                            </p:txEl>
                                          </p:spTgt>
                                        </p:tgtEl>
                                        <p:attrNameLst>
                                          <p:attrName>style.visibility</p:attrName>
                                        </p:attrNameLst>
                                      </p:cBhvr>
                                      <p:to>
                                        <p:strVal val="visible"/>
                                      </p:to>
                                    </p:set>
                                    <p:animEffect transition="in" filter="fade">
                                      <p:cBhvr>
                                        <p:cTn id="38" dur="1000"/>
                                        <p:tgtEl>
                                          <p:spTgt spid="5">
                                            <p:txEl>
                                              <p:pRg st="7" end="7"/>
                                            </p:txEl>
                                          </p:spTgt>
                                        </p:tgtEl>
                                      </p:cBhvr>
                                    </p:animEffect>
                                    <p:anim calcmode="lin" valueType="num">
                                      <p:cBhvr>
                                        <p:cTn id="39"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40" dur="1000" fill="hold"/>
                                        <p:tgtEl>
                                          <p:spTgt spid="5">
                                            <p:txEl>
                                              <p:pRg st="7" end="7"/>
                                            </p:txEl>
                                          </p:spTgt>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5">
                                            <p:txEl>
                                              <p:pRg st="8" end="8"/>
                                            </p:txEl>
                                          </p:spTgt>
                                        </p:tgtEl>
                                        <p:attrNameLst>
                                          <p:attrName>style.visibility</p:attrName>
                                        </p:attrNameLst>
                                      </p:cBhvr>
                                      <p:to>
                                        <p:strVal val="visible"/>
                                      </p:to>
                                    </p:set>
                                    <p:animEffect transition="in" filter="fade">
                                      <p:cBhvr>
                                        <p:cTn id="43" dur="1000"/>
                                        <p:tgtEl>
                                          <p:spTgt spid="5">
                                            <p:txEl>
                                              <p:pRg st="8" end="8"/>
                                            </p:txEl>
                                          </p:spTgt>
                                        </p:tgtEl>
                                      </p:cBhvr>
                                    </p:animEffect>
                                    <p:anim calcmode="lin" valueType="num">
                                      <p:cBhvr>
                                        <p:cTn id="44"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45" dur="1000" fill="hold"/>
                                        <p:tgtEl>
                                          <p:spTgt spid="5">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5">
                                            <p:txEl>
                                              <p:pRg st="10" end="10"/>
                                            </p:txEl>
                                          </p:spTgt>
                                        </p:tgtEl>
                                        <p:attrNameLst>
                                          <p:attrName>style.visibility</p:attrName>
                                        </p:attrNameLst>
                                      </p:cBhvr>
                                      <p:to>
                                        <p:strVal val="visible"/>
                                      </p:to>
                                    </p:set>
                                    <p:animEffect transition="in" filter="fade">
                                      <p:cBhvr>
                                        <p:cTn id="50" dur="1000"/>
                                        <p:tgtEl>
                                          <p:spTgt spid="5">
                                            <p:txEl>
                                              <p:pRg st="10" end="10"/>
                                            </p:txEl>
                                          </p:spTgt>
                                        </p:tgtEl>
                                      </p:cBhvr>
                                    </p:animEffect>
                                    <p:anim calcmode="lin" valueType="num">
                                      <p:cBhvr>
                                        <p:cTn id="51" dur="1000" fill="hold"/>
                                        <p:tgtEl>
                                          <p:spTgt spid="5">
                                            <p:txEl>
                                              <p:pRg st="10" end="10"/>
                                            </p:txEl>
                                          </p:spTgt>
                                        </p:tgtEl>
                                        <p:attrNameLst>
                                          <p:attrName>ppt_x</p:attrName>
                                        </p:attrNameLst>
                                      </p:cBhvr>
                                      <p:tavLst>
                                        <p:tav tm="0">
                                          <p:val>
                                            <p:strVal val="#ppt_x"/>
                                          </p:val>
                                        </p:tav>
                                        <p:tav tm="100000">
                                          <p:val>
                                            <p:strVal val="#ppt_x"/>
                                          </p:val>
                                        </p:tav>
                                      </p:tavLst>
                                    </p:anim>
                                    <p:anim calcmode="lin" valueType="num">
                                      <p:cBhvr>
                                        <p:cTn id="52" dur="1000" fill="hold"/>
                                        <p:tgtEl>
                                          <p:spTgt spid="5">
                                            <p:txEl>
                                              <p:pRg st="10" end="10"/>
                                            </p:txEl>
                                          </p:spTgt>
                                        </p:tgtEl>
                                        <p:attrNameLst>
                                          <p:attrName>ppt_y</p:attrName>
                                        </p:attrNameLst>
                                      </p:cBhvr>
                                      <p:tavLst>
                                        <p:tav tm="0">
                                          <p:val>
                                            <p:strVal val="#ppt_y+.1"/>
                                          </p:val>
                                        </p:tav>
                                        <p:tav tm="100000">
                                          <p:val>
                                            <p:strVal val="#ppt_y"/>
                                          </p:val>
                                        </p:tav>
                                      </p:tavLst>
                                    </p:anim>
                                  </p:childTnLst>
                                </p:cTn>
                              </p:par>
                              <p:par>
                                <p:cTn id="53" presetID="42" presetClass="entr" presetSubtype="0" fill="hold" grpId="0" nodeType="withEffect">
                                  <p:stCondLst>
                                    <p:cond delay="0"/>
                                  </p:stCondLst>
                                  <p:childTnLst>
                                    <p:set>
                                      <p:cBhvr>
                                        <p:cTn id="54" dur="1" fill="hold">
                                          <p:stCondLst>
                                            <p:cond delay="0"/>
                                          </p:stCondLst>
                                        </p:cTn>
                                        <p:tgtEl>
                                          <p:spTgt spid="5">
                                            <p:txEl>
                                              <p:pRg st="11" end="11"/>
                                            </p:txEl>
                                          </p:spTgt>
                                        </p:tgtEl>
                                        <p:attrNameLst>
                                          <p:attrName>style.visibility</p:attrName>
                                        </p:attrNameLst>
                                      </p:cBhvr>
                                      <p:to>
                                        <p:strVal val="visible"/>
                                      </p:to>
                                    </p:set>
                                    <p:animEffect transition="in" filter="fade">
                                      <p:cBhvr>
                                        <p:cTn id="55" dur="1000"/>
                                        <p:tgtEl>
                                          <p:spTgt spid="5">
                                            <p:txEl>
                                              <p:pRg st="11" end="11"/>
                                            </p:txEl>
                                          </p:spTgt>
                                        </p:tgtEl>
                                      </p:cBhvr>
                                    </p:animEffect>
                                    <p:anim calcmode="lin" valueType="num">
                                      <p:cBhvr>
                                        <p:cTn id="56" dur="1000" fill="hold"/>
                                        <p:tgtEl>
                                          <p:spTgt spid="5">
                                            <p:txEl>
                                              <p:pRg st="11" end="11"/>
                                            </p:txEl>
                                          </p:spTgt>
                                        </p:tgtEl>
                                        <p:attrNameLst>
                                          <p:attrName>ppt_x</p:attrName>
                                        </p:attrNameLst>
                                      </p:cBhvr>
                                      <p:tavLst>
                                        <p:tav tm="0">
                                          <p:val>
                                            <p:strVal val="#ppt_x"/>
                                          </p:val>
                                        </p:tav>
                                        <p:tav tm="100000">
                                          <p:val>
                                            <p:strVal val="#ppt_x"/>
                                          </p:val>
                                        </p:tav>
                                      </p:tavLst>
                                    </p:anim>
                                    <p:anim calcmode="lin" valueType="num">
                                      <p:cBhvr>
                                        <p:cTn id="57" dur="1000" fill="hold"/>
                                        <p:tgtEl>
                                          <p:spTgt spid="5">
                                            <p:txEl>
                                              <p:pRg st="11" end="11"/>
                                            </p:txEl>
                                          </p:spTgt>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5">
                                            <p:txEl>
                                              <p:pRg st="12" end="12"/>
                                            </p:txEl>
                                          </p:spTgt>
                                        </p:tgtEl>
                                        <p:attrNameLst>
                                          <p:attrName>style.visibility</p:attrName>
                                        </p:attrNameLst>
                                      </p:cBhvr>
                                      <p:to>
                                        <p:strVal val="visible"/>
                                      </p:to>
                                    </p:set>
                                    <p:animEffect transition="in" filter="fade">
                                      <p:cBhvr>
                                        <p:cTn id="60" dur="1000"/>
                                        <p:tgtEl>
                                          <p:spTgt spid="5">
                                            <p:txEl>
                                              <p:pRg st="12" end="12"/>
                                            </p:txEl>
                                          </p:spTgt>
                                        </p:tgtEl>
                                      </p:cBhvr>
                                    </p:animEffect>
                                    <p:anim calcmode="lin" valueType="num">
                                      <p:cBhvr>
                                        <p:cTn id="61" dur="1000" fill="hold"/>
                                        <p:tgtEl>
                                          <p:spTgt spid="5">
                                            <p:txEl>
                                              <p:pRg st="12" end="12"/>
                                            </p:txEl>
                                          </p:spTgt>
                                        </p:tgtEl>
                                        <p:attrNameLst>
                                          <p:attrName>ppt_x</p:attrName>
                                        </p:attrNameLst>
                                      </p:cBhvr>
                                      <p:tavLst>
                                        <p:tav tm="0">
                                          <p:val>
                                            <p:strVal val="#ppt_x"/>
                                          </p:val>
                                        </p:tav>
                                        <p:tav tm="100000">
                                          <p:val>
                                            <p:strVal val="#ppt_x"/>
                                          </p:val>
                                        </p:tav>
                                      </p:tavLst>
                                    </p:anim>
                                    <p:anim calcmode="lin" valueType="num">
                                      <p:cBhvr>
                                        <p:cTn id="62" dur="1000" fill="hold"/>
                                        <p:tgtEl>
                                          <p:spTgt spid="5">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grpId="0" nodeType="clickEffect">
                                  <p:stCondLst>
                                    <p:cond delay="0"/>
                                  </p:stCondLst>
                                  <p:childTnLst>
                                    <p:set>
                                      <p:cBhvr>
                                        <p:cTn id="66" dur="1" fill="hold">
                                          <p:stCondLst>
                                            <p:cond delay="0"/>
                                          </p:stCondLst>
                                        </p:cTn>
                                        <p:tgtEl>
                                          <p:spTgt spid="5">
                                            <p:txEl>
                                              <p:pRg st="14" end="14"/>
                                            </p:txEl>
                                          </p:spTgt>
                                        </p:tgtEl>
                                        <p:attrNameLst>
                                          <p:attrName>style.visibility</p:attrName>
                                        </p:attrNameLst>
                                      </p:cBhvr>
                                      <p:to>
                                        <p:strVal val="visible"/>
                                      </p:to>
                                    </p:set>
                                    <p:animEffect transition="in" filter="fade">
                                      <p:cBhvr>
                                        <p:cTn id="67" dur="1000"/>
                                        <p:tgtEl>
                                          <p:spTgt spid="5">
                                            <p:txEl>
                                              <p:pRg st="14" end="14"/>
                                            </p:txEl>
                                          </p:spTgt>
                                        </p:tgtEl>
                                      </p:cBhvr>
                                    </p:animEffect>
                                    <p:anim calcmode="lin" valueType="num">
                                      <p:cBhvr>
                                        <p:cTn id="68" dur="1000" fill="hold"/>
                                        <p:tgtEl>
                                          <p:spTgt spid="5">
                                            <p:txEl>
                                              <p:pRg st="14" end="14"/>
                                            </p:txEl>
                                          </p:spTgt>
                                        </p:tgtEl>
                                        <p:attrNameLst>
                                          <p:attrName>ppt_x</p:attrName>
                                        </p:attrNameLst>
                                      </p:cBhvr>
                                      <p:tavLst>
                                        <p:tav tm="0">
                                          <p:val>
                                            <p:strVal val="#ppt_x"/>
                                          </p:val>
                                        </p:tav>
                                        <p:tav tm="100000">
                                          <p:val>
                                            <p:strVal val="#ppt_x"/>
                                          </p:val>
                                        </p:tav>
                                      </p:tavLst>
                                    </p:anim>
                                    <p:anim calcmode="lin" valueType="num">
                                      <p:cBhvr>
                                        <p:cTn id="69" dur="1000" fill="hold"/>
                                        <p:tgtEl>
                                          <p:spTgt spid="5">
                                            <p:txEl>
                                              <p:pRg st="14" end="14"/>
                                            </p:txEl>
                                          </p:spTgt>
                                        </p:tgtEl>
                                        <p:attrNameLst>
                                          <p:attrName>ppt_y</p:attrName>
                                        </p:attrNameLst>
                                      </p:cBhvr>
                                      <p:tavLst>
                                        <p:tav tm="0">
                                          <p:val>
                                            <p:strVal val="#ppt_y+.1"/>
                                          </p:val>
                                        </p:tav>
                                        <p:tav tm="100000">
                                          <p:val>
                                            <p:strVal val="#ppt_y"/>
                                          </p:val>
                                        </p:tav>
                                      </p:tavLst>
                                    </p:anim>
                                  </p:childTnLst>
                                </p:cTn>
                              </p:par>
                              <p:par>
                                <p:cTn id="70" presetID="42" presetClass="entr" presetSubtype="0" fill="hold" grpId="0" nodeType="withEffect">
                                  <p:stCondLst>
                                    <p:cond delay="0"/>
                                  </p:stCondLst>
                                  <p:childTnLst>
                                    <p:set>
                                      <p:cBhvr>
                                        <p:cTn id="71" dur="1" fill="hold">
                                          <p:stCondLst>
                                            <p:cond delay="0"/>
                                          </p:stCondLst>
                                        </p:cTn>
                                        <p:tgtEl>
                                          <p:spTgt spid="5">
                                            <p:txEl>
                                              <p:pRg st="15" end="15"/>
                                            </p:txEl>
                                          </p:spTgt>
                                        </p:tgtEl>
                                        <p:attrNameLst>
                                          <p:attrName>style.visibility</p:attrName>
                                        </p:attrNameLst>
                                      </p:cBhvr>
                                      <p:to>
                                        <p:strVal val="visible"/>
                                      </p:to>
                                    </p:set>
                                    <p:animEffect transition="in" filter="fade">
                                      <p:cBhvr>
                                        <p:cTn id="72" dur="1000"/>
                                        <p:tgtEl>
                                          <p:spTgt spid="5">
                                            <p:txEl>
                                              <p:pRg st="15" end="15"/>
                                            </p:txEl>
                                          </p:spTgt>
                                        </p:tgtEl>
                                      </p:cBhvr>
                                    </p:animEffect>
                                    <p:anim calcmode="lin" valueType="num">
                                      <p:cBhvr>
                                        <p:cTn id="73" dur="1000" fill="hold"/>
                                        <p:tgtEl>
                                          <p:spTgt spid="5">
                                            <p:txEl>
                                              <p:pRg st="15" end="15"/>
                                            </p:txEl>
                                          </p:spTgt>
                                        </p:tgtEl>
                                        <p:attrNameLst>
                                          <p:attrName>ppt_x</p:attrName>
                                        </p:attrNameLst>
                                      </p:cBhvr>
                                      <p:tavLst>
                                        <p:tav tm="0">
                                          <p:val>
                                            <p:strVal val="#ppt_x"/>
                                          </p:val>
                                        </p:tav>
                                        <p:tav tm="100000">
                                          <p:val>
                                            <p:strVal val="#ppt_x"/>
                                          </p:val>
                                        </p:tav>
                                      </p:tavLst>
                                    </p:anim>
                                    <p:anim calcmode="lin" valueType="num">
                                      <p:cBhvr>
                                        <p:cTn id="74" dur="1000" fill="hold"/>
                                        <p:tgtEl>
                                          <p:spTgt spid="5">
                                            <p:txEl>
                                              <p:pRg st="15" end="15"/>
                                            </p:txEl>
                                          </p:spTgt>
                                        </p:tgtEl>
                                        <p:attrNameLst>
                                          <p:attrName>ppt_y</p:attrName>
                                        </p:attrNameLst>
                                      </p:cBhvr>
                                      <p:tavLst>
                                        <p:tav tm="0">
                                          <p:val>
                                            <p:strVal val="#ppt_y+.1"/>
                                          </p:val>
                                        </p:tav>
                                        <p:tav tm="100000">
                                          <p:val>
                                            <p:strVal val="#ppt_y"/>
                                          </p:val>
                                        </p:tav>
                                      </p:tavLst>
                                    </p:anim>
                                  </p:childTnLst>
                                </p:cTn>
                              </p:par>
                              <p:par>
                                <p:cTn id="75" presetID="42" presetClass="entr" presetSubtype="0" fill="hold" grpId="0" nodeType="withEffect">
                                  <p:stCondLst>
                                    <p:cond delay="0"/>
                                  </p:stCondLst>
                                  <p:childTnLst>
                                    <p:set>
                                      <p:cBhvr>
                                        <p:cTn id="76" dur="1" fill="hold">
                                          <p:stCondLst>
                                            <p:cond delay="0"/>
                                          </p:stCondLst>
                                        </p:cTn>
                                        <p:tgtEl>
                                          <p:spTgt spid="5">
                                            <p:txEl>
                                              <p:pRg st="16" end="16"/>
                                            </p:txEl>
                                          </p:spTgt>
                                        </p:tgtEl>
                                        <p:attrNameLst>
                                          <p:attrName>style.visibility</p:attrName>
                                        </p:attrNameLst>
                                      </p:cBhvr>
                                      <p:to>
                                        <p:strVal val="visible"/>
                                      </p:to>
                                    </p:set>
                                    <p:animEffect transition="in" filter="fade">
                                      <p:cBhvr>
                                        <p:cTn id="77" dur="1000"/>
                                        <p:tgtEl>
                                          <p:spTgt spid="5">
                                            <p:txEl>
                                              <p:pRg st="16" end="16"/>
                                            </p:txEl>
                                          </p:spTgt>
                                        </p:tgtEl>
                                      </p:cBhvr>
                                    </p:animEffect>
                                    <p:anim calcmode="lin" valueType="num">
                                      <p:cBhvr>
                                        <p:cTn id="78" dur="1000" fill="hold"/>
                                        <p:tgtEl>
                                          <p:spTgt spid="5">
                                            <p:txEl>
                                              <p:pRg st="16" end="16"/>
                                            </p:txEl>
                                          </p:spTgt>
                                        </p:tgtEl>
                                        <p:attrNameLst>
                                          <p:attrName>ppt_x</p:attrName>
                                        </p:attrNameLst>
                                      </p:cBhvr>
                                      <p:tavLst>
                                        <p:tav tm="0">
                                          <p:val>
                                            <p:strVal val="#ppt_x"/>
                                          </p:val>
                                        </p:tav>
                                        <p:tav tm="100000">
                                          <p:val>
                                            <p:strVal val="#ppt_x"/>
                                          </p:val>
                                        </p:tav>
                                      </p:tavLst>
                                    </p:anim>
                                    <p:anim calcmode="lin" valueType="num">
                                      <p:cBhvr>
                                        <p:cTn id="79" dur="1000" fill="hold"/>
                                        <p:tgtEl>
                                          <p:spTgt spid="5">
                                            <p:txEl>
                                              <p:pRg st="16" end="16"/>
                                            </p:txEl>
                                          </p:spTgt>
                                        </p:tgtEl>
                                        <p:attrNameLst>
                                          <p:attrName>ppt_y</p:attrName>
                                        </p:attrNameLst>
                                      </p:cBhvr>
                                      <p:tavLst>
                                        <p:tav tm="0">
                                          <p:val>
                                            <p:strVal val="#ppt_y+.1"/>
                                          </p:val>
                                        </p:tav>
                                        <p:tav tm="100000">
                                          <p:val>
                                            <p:strVal val="#ppt_y"/>
                                          </p:val>
                                        </p:tav>
                                      </p:tavLst>
                                    </p:anim>
                                  </p:childTnLst>
                                </p:cTn>
                              </p:par>
                              <p:par>
                                <p:cTn id="80" presetID="42" presetClass="entr" presetSubtype="0" fill="hold" grpId="0" nodeType="withEffect">
                                  <p:stCondLst>
                                    <p:cond delay="0"/>
                                  </p:stCondLst>
                                  <p:childTnLst>
                                    <p:set>
                                      <p:cBhvr>
                                        <p:cTn id="81" dur="1" fill="hold">
                                          <p:stCondLst>
                                            <p:cond delay="0"/>
                                          </p:stCondLst>
                                        </p:cTn>
                                        <p:tgtEl>
                                          <p:spTgt spid="5">
                                            <p:txEl>
                                              <p:pRg st="17" end="17"/>
                                            </p:txEl>
                                          </p:spTgt>
                                        </p:tgtEl>
                                        <p:attrNameLst>
                                          <p:attrName>style.visibility</p:attrName>
                                        </p:attrNameLst>
                                      </p:cBhvr>
                                      <p:to>
                                        <p:strVal val="visible"/>
                                      </p:to>
                                    </p:set>
                                    <p:animEffect transition="in" filter="fade">
                                      <p:cBhvr>
                                        <p:cTn id="82" dur="1000"/>
                                        <p:tgtEl>
                                          <p:spTgt spid="5">
                                            <p:txEl>
                                              <p:pRg st="17" end="17"/>
                                            </p:txEl>
                                          </p:spTgt>
                                        </p:tgtEl>
                                      </p:cBhvr>
                                    </p:animEffect>
                                    <p:anim calcmode="lin" valueType="num">
                                      <p:cBhvr>
                                        <p:cTn id="83" dur="1000" fill="hold"/>
                                        <p:tgtEl>
                                          <p:spTgt spid="5">
                                            <p:txEl>
                                              <p:pRg st="17" end="17"/>
                                            </p:txEl>
                                          </p:spTgt>
                                        </p:tgtEl>
                                        <p:attrNameLst>
                                          <p:attrName>ppt_x</p:attrName>
                                        </p:attrNameLst>
                                      </p:cBhvr>
                                      <p:tavLst>
                                        <p:tav tm="0">
                                          <p:val>
                                            <p:strVal val="#ppt_x"/>
                                          </p:val>
                                        </p:tav>
                                        <p:tav tm="100000">
                                          <p:val>
                                            <p:strVal val="#ppt_x"/>
                                          </p:val>
                                        </p:tav>
                                      </p:tavLst>
                                    </p:anim>
                                    <p:anim calcmode="lin" valueType="num">
                                      <p:cBhvr>
                                        <p:cTn id="84" dur="1000" fill="hold"/>
                                        <p:tgtEl>
                                          <p:spTgt spid="5">
                                            <p:txEl>
                                              <p:pRg st="17" end="1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308599250"/>
              </p:ext>
            </p:extLst>
          </p:nvPr>
        </p:nvGraphicFramePr>
        <p:xfrm>
          <a:off x="415636" y="1762252"/>
          <a:ext cx="8236528" cy="4028517"/>
        </p:xfrm>
        <a:graphic>
          <a:graphicData uri="http://schemas.openxmlformats.org/drawingml/2006/table">
            <a:tbl>
              <a:tblPr firstRow="1" firstCol="1" bandRow="1">
                <a:tableStyleId>{5C22544A-7EE6-4342-B048-85BDC9FD1C3A}</a:tableStyleId>
              </a:tblPr>
              <a:tblGrid>
                <a:gridCol w="2024622">
                  <a:extLst>
                    <a:ext uri="{9D8B030D-6E8A-4147-A177-3AD203B41FA5}">
                      <a16:colId xmlns:a16="http://schemas.microsoft.com/office/drawing/2014/main" val="3089290664"/>
                    </a:ext>
                  </a:extLst>
                </a:gridCol>
                <a:gridCol w="1104340">
                  <a:extLst>
                    <a:ext uri="{9D8B030D-6E8A-4147-A177-3AD203B41FA5}">
                      <a16:colId xmlns:a16="http://schemas.microsoft.com/office/drawing/2014/main" val="2431789372"/>
                    </a:ext>
                  </a:extLst>
                </a:gridCol>
                <a:gridCol w="1702522">
                  <a:extLst>
                    <a:ext uri="{9D8B030D-6E8A-4147-A177-3AD203B41FA5}">
                      <a16:colId xmlns:a16="http://schemas.microsoft.com/office/drawing/2014/main" val="3166738495"/>
                    </a:ext>
                  </a:extLst>
                </a:gridCol>
                <a:gridCol w="1702522">
                  <a:extLst>
                    <a:ext uri="{9D8B030D-6E8A-4147-A177-3AD203B41FA5}">
                      <a16:colId xmlns:a16="http://schemas.microsoft.com/office/drawing/2014/main" val="670507361"/>
                    </a:ext>
                  </a:extLst>
                </a:gridCol>
                <a:gridCol w="1702522">
                  <a:extLst>
                    <a:ext uri="{9D8B030D-6E8A-4147-A177-3AD203B41FA5}">
                      <a16:colId xmlns:a16="http://schemas.microsoft.com/office/drawing/2014/main" val="1092441939"/>
                    </a:ext>
                  </a:extLst>
                </a:gridCol>
              </a:tblGrid>
              <a:tr h="795993">
                <a:tc>
                  <a:txBody>
                    <a:bodyPr/>
                    <a:lstStyle/>
                    <a:p>
                      <a:pPr algn="ctr">
                        <a:spcAft>
                          <a:spcPts val="0"/>
                        </a:spcAft>
                      </a:pPr>
                      <a:r>
                        <a:rPr lang="en-IE" sz="1500" b="0" dirty="0">
                          <a:effectLst/>
                        </a:rPr>
                        <a:t>Age of child</a:t>
                      </a:r>
                      <a:endParaRPr lang="en-IE" sz="1500" b="0" dirty="0">
                        <a:effectLst/>
                        <a:latin typeface="Calibri" panose="020F0502020204030204" pitchFamily="34" charset="0"/>
                        <a:ea typeface="Calibri" panose="020F0502020204030204" pitchFamily="34" charset="0"/>
                      </a:endParaRPr>
                    </a:p>
                  </a:txBody>
                  <a:tcPr marL="51435" marR="51435" marT="0" marB="0" anchor="ctr">
                    <a:solidFill>
                      <a:schemeClr val="accent5"/>
                    </a:solidFill>
                  </a:tcPr>
                </a:tc>
                <a:tc>
                  <a:txBody>
                    <a:bodyPr/>
                    <a:lstStyle/>
                    <a:p>
                      <a:pPr algn="ctr">
                        <a:spcAft>
                          <a:spcPts val="0"/>
                        </a:spcAft>
                      </a:pPr>
                      <a:r>
                        <a:rPr lang="en-IE" sz="1500" b="0" dirty="0" smtClean="0">
                          <a:effectLst/>
                        </a:rPr>
                        <a:t>Ratio</a:t>
                      </a:r>
                      <a:endParaRPr lang="en-IE" sz="1500" b="0" dirty="0">
                        <a:effectLst/>
                        <a:latin typeface="Calibri" panose="020F0502020204030204" pitchFamily="34" charset="0"/>
                        <a:ea typeface="Calibri" panose="020F0502020204030204" pitchFamily="34" charset="0"/>
                      </a:endParaRPr>
                    </a:p>
                  </a:txBody>
                  <a:tcPr marL="51435" marR="51435" marT="0" marB="0" anchor="ctr">
                    <a:solidFill>
                      <a:schemeClr val="accent5"/>
                    </a:solidFill>
                  </a:tcPr>
                </a:tc>
                <a:tc>
                  <a:txBody>
                    <a:bodyPr/>
                    <a:lstStyle/>
                    <a:p>
                      <a:pPr algn="ctr">
                        <a:spcAft>
                          <a:spcPts val="0"/>
                        </a:spcAft>
                      </a:pPr>
                      <a:r>
                        <a:rPr lang="en-IE" sz="1500" b="0" dirty="0">
                          <a:effectLst/>
                        </a:rPr>
                        <a:t>Value of Core Funding per place per hour</a:t>
                      </a:r>
                      <a:endParaRPr lang="en-IE" sz="1500" b="0" dirty="0">
                        <a:effectLst/>
                        <a:latin typeface="Calibri" panose="020F0502020204030204" pitchFamily="34" charset="0"/>
                        <a:ea typeface="Calibri" panose="020F0502020204030204" pitchFamily="34" charset="0"/>
                      </a:endParaRPr>
                    </a:p>
                  </a:txBody>
                  <a:tcPr marL="51435" marR="51435" marT="0" marB="0" anchor="ctr">
                    <a:solidFill>
                      <a:schemeClr val="accent5"/>
                    </a:solidFill>
                  </a:tcPr>
                </a:tc>
                <a:tc>
                  <a:txBody>
                    <a:bodyPr/>
                    <a:lstStyle/>
                    <a:p>
                      <a:pPr algn="ctr">
                        <a:spcAft>
                          <a:spcPts val="0"/>
                        </a:spcAft>
                      </a:pPr>
                      <a:r>
                        <a:rPr lang="en-IE" sz="1500" b="0" dirty="0" smtClean="0">
                          <a:effectLst/>
                        </a:rPr>
                        <a:t>Flat rate</a:t>
                      </a:r>
                    </a:p>
                    <a:p>
                      <a:pPr algn="ctr">
                        <a:spcAft>
                          <a:spcPts val="0"/>
                        </a:spcAft>
                      </a:pPr>
                      <a:r>
                        <a:rPr lang="en-IE" sz="1500" b="0" dirty="0" smtClean="0">
                          <a:effectLst/>
                          <a:latin typeface="Calibri" panose="020F0502020204030204" pitchFamily="34" charset="0"/>
                          <a:ea typeface="Calibri" panose="020F0502020204030204" pitchFamily="34" charset="0"/>
                        </a:rPr>
                        <a:t>(admin and non-staff costs)</a:t>
                      </a:r>
                      <a:endParaRPr lang="en-IE" sz="1500" b="0" dirty="0">
                        <a:effectLst/>
                        <a:latin typeface="Calibri" panose="020F0502020204030204" pitchFamily="34" charset="0"/>
                        <a:ea typeface="Calibri" panose="020F0502020204030204" pitchFamily="34" charset="0"/>
                      </a:endParaRPr>
                    </a:p>
                  </a:txBody>
                  <a:tcPr marL="51435" marR="51435" marT="0" marB="0" anchor="ctr">
                    <a:solidFill>
                      <a:schemeClr val="accent5"/>
                    </a:solidFill>
                  </a:tcPr>
                </a:tc>
                <a:tc>
                  <a:txBody>
                    <a:bodyPr/>
                    <a:lstStyle/>
                    <a:p>
                      <a:pPr algn="ctr">
                        <a:spcAft>
                          <a:spcPts val="0"/>
                        </a:spcAft>
                      </a:pPr>
                      <a:r>
                        <a:rPr lang="en-IE" sz="1500" b="0" dirty="0" smtClean="0">
                          <a:effectLst/>
                        </a:rPr>
                        <a:t>Scaling </a:t>
                      </a:r>
                    </a:p>
                    <a:p>
                      <a:pPr algn="ctr">
                        <a:spcAft>
                          <a:spcPts val="0"/>
                        </a:spcAft>
                      </a:pPr>
                      <a:r>
                        <a:rPr lang="en-IE" sz="1500" b="0" dirty="0" smtClean="0">
                          <a:effectLst/>
                        </a:rPr>
                        <a:t>(staff costs)</a:t>
                      </a:r>
                    </a:p>
                    <a:p>
                      <a:pPr algn="ctr">
                        <a:spcAft>
                          <a:spcPts val="0"/>
                        </a:spcAft>
                      </a:pPr>
                      <a:endParaRPr lang="en-IE" sz="1500" b="0" dirty="0">
                        <a:effectLst/>
                        <a:latin typeface="Calibri" panose="020F0502020204030204" pitchFamily="34" charset="0"/>
                        <a:ea typeface="Calibri" panose="020F0502020204030204" pitchFamily="34" charset="0"/>
                      </a:endParaRPr>
                    </a:p>
                  </a:txBody>
                  <a:tcPr marL="51435" marR="51435" marT="0" marB="0" anchor="ctr">
                    <a:solidFill>
                      <a:schemeClr val="accent5"/>
                    </a:solidFill>
                  </a:tcPr>
                </a:tc>
                <a:extLst>
                  <a:ext uri="{0D108BD9-81ED-4DB2-BD59-A6C34878D82A}">
                    <a16:rowId xmlns:a16="http://schemas.microsoft.com/office/drawing/2014/main" val="1059925851"/>
                  </a:ext>
                </a:extLst>
              </a:tr>
              <a:tr h="412694">
                <a:tc gridSpan="5">
                  <a:txBody>
                    <a:bodyPr/>
                    <a:lstStyle/>
                    <a:p>
                      <a:pPr algn="ctr">
                        <a:spcAft>
                          <a:spcPts val="0"/>
                        </a:spcAft>
                      </a:pPr>
                      <a:r>
                        <a:rPr lang="en-IE" sz="1500" b="0" dirty="0">
                          <a:effectLst/>
                        </a:rPr>
                        <a:t>Full-time (5+ hours per day) and Part-time (3.5 hours – 5 hours per day</a:t>
                      </a:r>
                      <a:r>
                        <a:rPr lang="en-IE" sz="1500" b="0" dirty="0" smtClean="0">
                          <a:effectLst/>
                        </a:rPr>
                        <a:t>)</a:t>
                      </a:r>
                      <a:endParaRPr lang="en-IE" sz="1500" b="0" dirty="0">
                        <a:effectLst/>
                        <a:latin typeface="Calibri" panose="020F0502020204030204" pitchFamily="34" charset="0"/>
                        <a:ea typeface="Calibri" panose="020F0502020204030204" pitchFamily="34" charset="0"/>
                      </a:endParaRPr>
                    </a:p>
                  </a:txBody>
                  <a:tcPr marL="51435" marR="51435" marT="0" marB="0" anchor="ctr"/>
                </a:tc>
                <a:tc hMerge="1">
                  <a:txBody>
                    <a:bodyPr/>
                    <a:lstStyle/>
                    <a:p>
                      <a:endParaRPr lang="en-IE"/>
                    </a:p>
                  </a:txBody>
                  <a:tcPr/>
                </a:tc>
                <a:tc hMerge="1">
                  <a:txBody>
                    <a:bodyPr/>
                    <a:lstStyle/>
                    <a:p>
                      <a:endParaRPr lang="en-IE"/>
                    </a:p>
                  </a:txBody>
                  <a:tcPr/>
                </a:tc>
                <a:tc hMerge="1">
                  <a:txBody>
                    <a:bodyPr/>
                    <a:lstStyle/>
                    <a:p>
                      <a:pPr algn="ctr">
                        <a:spcAft>
                          <a:spcPts val="0"/>
                        </a:spcAft>
                      </a:pPr>
                      <a:endParaRPr lang="en-IE" sz="1100" dirty="0">
                        <a:effectLst/>
                        <a:latin typeface="Calibri" panose="020F0502020204030204" pitchFamily="34" charset="0"/>
                        <a:ea typeface="Calibri" panose="020F0502020204030204" pitchFamily="34" charset="0"/>
                      </a:endParaRPr>
                    </a:p>
                  </a:txBody>
                  <a:tcPr marL="68580" marR="68580" marT="0" marB="0" anchor="ctr"/>
                </a:tc>
                <a:tc hMerge="1">
                  <a:txBody>
                    <a:bodyPr/>
                    <a:lstStyle/>
                    <a:p>
                      <a:pPr algn="ctr">
                        <a:spcAft>
                          <a:spcPts val="0"/>
                        </a:spcAft>
                      </a:pPr>
                      <a:endParaRPr lang="en-IE" sz="1100" dirty="0">
                        <a:effectLst/>
                        <a:latin typeface="Calibri" panose="020F050202020403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2860338399"/>
                  </a:ext>
                </a:extLst>
              </a:tr>
              <a:tr h="286759">
                <a:tc>
                  <a:txBody>
                    <a:bodyPr/>
                    <a:lstStyle/>
                    <a:p>
                      <a:pPr algn="ctr">
                        <a:spcAft>
                          <a:spcPts val="0"/>
                        </a:spcAft>
                      </a:pPr>
                      <a:r>
                        <a:rPr lang="en-IE" sz="1500" b="0" dirty="0">
                          <a:effectLst/>
                        </a:rPr>
                        <a:t>0-1 year of age</a:t>
                      </a:r>
                      <a:endParaRPr lang="en-IE" sz="1500" b="0" dirty="0">
                        <a:effectLst/>
                        <a:latin typeface="Calibri" panose="020F0502020204030204" pitchFamily="34" charset="0"/>
                        <a:ea typeface="Calibri" panose="020F0502020204030204" pitchFamily="34" charset="0"/>
                      </a:endParaRPr>
                    </a:p>
                  </a:txBody>
                  <a:tcPr marL="51435" marR="51435" marT="0" marB="0" anchor="ctr">
                    <a:solidFill>
                      <a:schemeClr val="accent5"/>
                    </a:solidFill>
                  </a:tcPr>
                </a:tc>
                <a:tc>
                  <a:txBody>
                    <a:bodyPr/>
                    <a:lstStyle/>
                    <a:p>
                      <a:pPr algn="ctr">
                        <a:spcAft>
                          <a:spcPts val="0"/>
                        </a:spcAft>
                      </a:pPr>
                      <a:r>
                        <a:rPr lang="en-IE" sz="1500" b="0" dirty="0" smtClean="0">
                          <a:effectLst/>
                        </a:rPr>
                        <a:t>3:1</a:t>
                      </a:r>
                      <a:endParaRPr lang="en-IE" sz="1500" b="0" dirty="0">
                        <a:effectLst/>
                        <a:latin typeface="Calibri" panose="020F0502020204030204" pitchFamily="34" charset="0"/>
                        <a:ea typeface="Calibri" panose="020F0502020204030204" pitchFamily="34" charset="0"/>
                      </a:endParaRPr>
                    </a:p>
                  </a:txBody>
                  <a:tcPr marL="51435" marR="51435" marT="0" marB="0" anchor="ctr"/>
                </a:tc>
                <a:tc>
                  <a:txBody>
                    <a:bodyPr/>
                    <a:lstStyle/>
                    <a:p>
                      <a:pPr algn="ctr">
                        <a:spcAft>
                          <a:spcPts val="0"/>
                        </a:spcAft>
                      </a:pPr>
                      <a:r>
                        <a:rPr lang="en-IE" sz="1500" b="0" dirty="0">
                          <a:effectLst/>
                        </a:rPr>
                        <a:t>€1.66</a:t>
                      </a:r>
                      <a:endParaRPr lang="en-IE" sz="1500" b="0" dirty="0">
                        <a:effectLst/>
                        <a:latin typeface="Calibri" panose="020F0502020204030204" pitchFamily="34" charset="0"/>
                        <a:ea typeface="Calibri" panose="020F0502020204030204" pitchFamily="34" charset="0"/>
                      </a:endParaRPr>
                    </a:p>
                  </a:txBody>
                  <a:tcPr marL="51435" marR="51435" marT="0" marB="0" anchor="ctr"/>
                </a:tc>
                <a:tc>
                  <a:txBody>
                    <a:bodyPr/>
                    <a:lstStyle/>
                    <a:p>
                      <a:pPr algn="ctr">
                        <a:spcAft>
                          <a:spcPts val="0"/>
                        </a:spcAft>
                      </a:pPr>
                      <a:r>
                        <a:rPr lang="en-IE" sz="1500" b="0" dirty="0">
                          <a:effectLst/>
                        </a:rPr>
                        <a:t>€0.18</a:t>
                      </a:r>
                      <a:endParaRPr lang="en-IE" sz="1500" b="0" dirty="0">
                        <a:effectLst/>
                        <a:latin typeface="Calibri" panose="020F0502020204030204" pitchFamily="34" charset="0"/>
                        <a:ea typeface="Calibri" panose="020F0502020204030204" pitchFamily="34" charset="0"/>
                      </a:endParaRPr>
                    </a:p>
                  </a:txBody>
                  <a:tcPr marL="51435" marR="51435" marT="0" marB="0" anchor="ctr"/>
                </a:tc>
                <a:tc>
                  <a:txBody>
                    <a:bodyPr/>
                    <a:lstStyle/>
                    <a:p>
                      <a:pPr algn="ctr">
                        <a:spcAft>
                          <a:spcPts val="0"/>
                        </a:spcAft>
                      </a:pPr>
                      <a:r>
                        <a:rPr lang="en-IE" sz="1500" b="0">
                          <a:effectLst/>
                        </a:rPr>
                        <a:t>€1.48</a:t>
                      </a:r>
                      <a:endParaRPr lang="en-IE" sz="1500" b="0">
                        <a:effectLst/>
                        <a:latin typeface="Calibri" panose="020F0502020204030204" pitchFamily="34" charset="0"/>
                        <a:ea typeface="Calibri" panose="020F0502020204030204" pitchFamily="34" charset="0"/>
                      </a:endParaRPr>
                    </a:p>
                  </a:txBody>
                  <a:tcPr marL="51435" marR="51435" marT="0" marB="0" anchor="ctr"/>
                </a:tc>
                <a:extLst>
                  <a:ext uri="{0D108BD9-81ED-4DB2-BD59-A6C34878D82A}">
                    <a16:rowId xmlns:a16="http://schemas.microsoft.com/office/drawing/2014/main" val="2603630337"/>
                  </a:ext>
                </a:extLst>
              </a:tr>
              <a:tr h="286759">
                <a:tc>
                  <a:txBody>
                    <a:bodyPr/>
                    <a:lstStyle/>
                    <a:p>
                      <a:pPr algn="ctr">
                        <a:spcAft>
                          <a:spcPts val="0"/>
                        </a:spcAft>
                      </a:pPr>
                      <a:r>
                        <a:rPr lang="en-IE" sz="1500" b="0" dirty="0">
                          <a:effectLst/>
                        </a:rPr>
                        <a:t>1-2 years of age</a:t>
                      </a:r>
                      <a:endParaRPr lang="en-IE" sz="1500" b="0" dirty="0">
                        <a:effectLst/>
                        <a:latin typeface="Calibri" panose="020F0502020204030204" pitchFamily="34" charset="0"/>
                        <a:ea typeface="Calibri" panose="020F0502020204030204" pitchFamily="34" charset="0"/>
                      </a:endParaRPr>
                    </a:p>
                  </a:txBody>
                  <a:tcPr marL="51435" marR="51435" marT="0" marB="0" anchor="ctr">
                    <a:solidFill>
                      <a:schemeClr val="accent5"/>
                    </a:solidFill>
                  </a:tcPr>
                </a:tc>
                <a:tc>
                  <a:txBody>
                    <a:bodyPr/>
                    <a:lstStyle/>
                    <a:p>
                      <a:pPr algn="ctr">
                        <a:spcAft>
                          <a:spcPts val="0"/>
                        </a:spcAft>
                      </a:pPr>
                      <a:r>
                        <a:rPr lang="en-IE" sz="1500" b="0" dirty="0" smtClean="0">
                          <a:effectLst/>
                        </a:rPr>
                        <a:t>5:1</a:t>
                      </a:r>
                      <a:endParaRPr lang="en-IE" sz="1500" b="0" dirty="0">
                        <a:effectLst/>
                        <a:latin typeface="Calibri" panose="020F0502020204030204" pitchFamily="34" charset="0"/>
                        <a:ea typeface="Calibri" panose="020F0502020204030204" pitchFamily="34" charset="0"/>
                      </a:endParaRPr>
                    </a:p>
                  </a:txBody>
                  <a:tcPr marL="51435" marR="51435" marT="0" marB="0" anchor="ctr"/>
                </a:tc>
                <a:tc>
                  <a:txBody>
                    <a:bodyPr/>
                    <a:lstStyle/>
                    <a:p>
                      <a:pPr algn="ctr">
                        <a:spcAft>
                          <a:spcPts val="0"/>
                        </a:spcAft>
                      </a:pPr>
                      <a:r>
                        <a:rPr lang="en-IE" sz="1500" b="0" dirty="0">
                          <a:effectLst/>
                        </a:rPr>
                        <a:t>€1.07</a:t>
                      </a:r>
                      <a:endParaRPr lang="en-IE" sz="1500" b="0" dirty="0">
                        <a:effectLst/>
                        <a:latin typeface="Calibri" panose="020F0502020204030204" pitchFamily="34" charset="0"/>
                        <a:ea typeface="Calibri" panose="020F0502020204030204" pitchFamily="34" charset="0"/>
                      </a:endParaRPr>
                    </a:p>
                  </a:txBody>
                  <a:tcPr marL="51435" marR="51435" marT="0" marB="0" anchor="ctr"/>
                </a:tc>
                <a:tc>
                  <a:txBody>
                    <a:bodyPr/>
                    <a:lstStyle/>
                    <a:p>
                      <a:pPr algn="ctr">
                        <a:spcAft>
                          <a:spcPts val="0"/>
                        </a:spcAft>
                      </a:pPr>
                      <a:r>
                        <a:rPr lang="en-IE" sz="1500" b="0" dirty="0">
                          <a:effectLst/>
                        </a:rPr>
                        <a:t>€0.18</a:t>
                      </a:r>
                      <a:endParaRPr lang="en-IE" sz="1500" b="0" dirty="0">
                        <a:effectLst/>
                        <a:latin typeface="Calibri" panose="020F0502020204030204" pitchFamily="34" charset="0"/>
                        <a:ea typeface="Calibri" panose="020F0502020204030204" pitchFamily="34" charset="0"/>
                      </a:endParaRPr>
                    </a:p>
                  </a:txBody>
                  <a:tcPr marL="51435" marR="51435" marT="0" marB="0" anchor="ctr"/>
                </a:tc>
                <a:tc>
                  <a:txBody>
                    <a:bodyPr/>
                    <a:lstStyle/>
                    <a:p>
                      <a:pPr algn="ctr">
                        <a:spcAft>
                          <a:spcPts val="0"/>
                        </a:spcAft>
                      </a:pPr>
                      <a:r>
                        <a:rPr lang="en-IE" sz="1500" b="0" dirty="0">
                          <a:effectLst/>
                        </a:rPr>
                        <a:t>€0.89</a:t>
                      </a:r>
                      <a:endParaRPr lang="en-IE" sz="1500" b="0" dirty="0">
                        <a:effectLst/>
                        <a:latin typeface="Calibri" panose="020F0502020204030204" pitchFamily="34" charset="0"/>
                        <a:ea typeface="Calibri" panose="020F0502020204030204" pitchFamily="34" charset="0"/>
                      </a:endParaRPr>
                    </a:p>
                  </a:txBody>
                  <a:tcPr marL="51435" marR="51435" marT="0" marB="0" anchor="ctr"/>
                </a:tc>
                <a:extLst>
                  <a:ext uri="{0D108BD9-81ED-4DB2-BD59-A6C34878D82A}">
                    <a16:rowId xmlns:a16="http://schemas.microsoft.com/office/drawing/2014/main" val="3440597681"/>
                  </a:ext>
                </a:extLst>
              </a:tr>
              <a:tr h="286759">
                <a:tc>
                  <a:txBody>
                    <a:bodyPr/>
                    <a:lstStyle/>
                    <a:p>
                      <a:pPr algn="ctr">
                        <a:spcAft>
                          <a:spcPts val="0"/>
                        </a:spcAft>
                      </a:pPr>
                      <a:r>
                        <a:rPr lang="en-IE" sz="1500" b="0" dirty="0">
                          <a:effectLst/>
                        </a:rPr>
                        <a:t>2-3 years of age</a:t>
                      </a:r>
                      <a:endParaRPr lang="en-IE" sz="1500" b="0" dirty="0">
                        <a:effectLst/>
                        <a:latin typeface="Calibri" panose="020F0502020204030204" pitchFamily="34" charset="0"/>
                        <a:ea typeface="Calibri" panose="020F0502020204030204" pitchFamily="34" charset="0"/>
                      </a:endParaRPr>
                    </a:p>
                  </a:txBody>
                  <a:tcPr marL="51435" marR="51435" marT="0" marB="0" anchor="ctr">
                    <a:solidFill>
                      <a:schemeClr val="accent5"/>
                    </a:solidFill>
                  </a:tcPr>
                </a:tc>
                <a:tc>
                  <a:txBody>
                    <a:bodyPr/>
                    <a:lstStyle/>
                    <a:p>
                      <a:pPr algn="ctr">
                        <a:spcAft>
                          <a:spcPts val="0"/>
                        </a:spcAft>
                      </a:pPr>
                      <a:r>
                        <a:rPr lang="en-IE" sz="1500" b="0" dirty="0" smtClean="0">
                          <a:effectLst/>
                        </a:rPr>
                        <a:t>6:1</a:t>
                      </a:r>
                      <a:endParaRPr lang="en-IE" sz="1500" b="0" dirty="0">
                        <a:effectLst/>
                        <a:latin typeface="Calibri" panose="020F0502020204030204" pitchFamily="34" charset="0"/>
                        <a:ea typeface="Calibri" panose="020F0502020204030204" pitchFamily="34" charset="0"/>
                      </a:endParaRPr>
                    </a:p>
                  </a:txBody>
                  <a:tcPr marL="51435" marR="51435" marT="0" marB="0" anchor="ctr"/>
                </a:tc>
                <a:tc>
                  <a:txBody>
                    <a:bodyPr/>
                    <a:lstStyle/>
                    <a:p>
                      <a:pPr algn="ctr">
                        <a:spcAft>
                          <a:spcPts val="0"/>
                        </a:spcAft>
                      </a:pPr>
                      <a:r>
                        <a:rPr lang="en-IE" sz="1500" b="0" dirty="0">
                          <a:effectLst/>
                        </a:rPr>
                        <a:t>€0.92</a:t>
                      </a:r>
                      <a:endParaRPr lang="en-IE" sz="1500" b="0" dirty="0">
                        <a:effectLst/>
                        <a:latin typeface="Calibri" panose="020F0502020204030204" pitchFamily="34" charset="0"/>
                        <a:ea typeface="Calibri" panose="020F0502020204030204" pitchFamily="34" charset="0"/>
                      </a:endParaRPr>
                    </a:p>
                  </a:txBody>
                  <a:tcPr marL="51435" marR="51435" marT="0" marB="0" anchor="ctr"/>
                </a:tc>
                <a:tc>
                  <a:txBody>
                    <a:bodyPr/>
                    <a:lstStyle/>
                    <a:p>
                      <a:pPr algn="ctr">
                        <a:spcAft>
                          <a:spcPts val="0"/>
                        </a:spcAft>
                      </a:pPr>
                      <a:r>
                        <a:rPr lang="en-IE" sz="1500" b="0" dirty="0">
                          <a:effectLst/>
                        </a:rPr>
                        <a:t>€0.18</a:t>
                      </a:r>
                      <a:endParaRPr lang="en-IE" sz="1500" b="0" dirty="0">
                        <a:effectLst/>
                        <a:latin typeface="Calibri" panose="020F0502020204030204" pitchFamily="34" charset="0"/>
                        <a:ea typeface="Calibri" panose="020F0502020204030204" pitchFamily="34" charset="0"/>
                      </a:endParaRPr>
                    </a:p>
                  </a:txBody>
                  <a:tcPr marL="51435" marR="51435" marT="0" marB="0" anchor="ctr"/>
                </a:tc>
                <a:tc>
                  <a:txBody>
                    <a:bodyPr/>
                    <a:lstStyle/>
                    <a:p>
                      <a:pPr algn="ctr">
                        <a:spcAft>
                          <a:spcPts val="0"/>
                        </a:spcAft>
                      </a:pPr>
                      <a:r>
                        <a:rPr lang="en-IE" sz="1500" b="0">
                          <a:effectLst/>
                        </a:rPr>
                        <a:t>€0.74</a:t>
                      </a:r>
                      <a:endParaRPr lang="en-IE" sz="1500" b="0">
                        <a:effectLst/>
                        <a:latin typeface="Calibri" panose="020F0502020204030204" pitchFamily="34" charset="0"/>
                        <a:ea typeface="Calibri" panose="020F0502020204030204" pitchFamily="34" charset="0"/>
                      </a:endParaRPr>
                    </a:p>
                  </a:txBody>
                  <a:tcPr marL="51435" marR="51435" marT="0" marB="0" anchor="ctr"/>
                </a:tc>
                <a:extLst>
                  <a:ext uri="{0D108BD9-81ED-4DB2-BD59-A6C34878D82A}">
                    <a16:rowId xmlns:a16="http://schemas.microsoft.com/office/drawing/2014/main" val="1136225608"/>
                  </a:ext>
                </a:extLst>
              </a:tr>
              <a:tr h="286759">
                <a:tc>
                  <a:txBody>
                    <a:bodyPr/>
                    <a:lstStyle/>
                    <a:p>
                      <a:pPr algn="ctr">
                        <a:spcAft>
                          <a:spcPts val="0"/>
                        </a:spcAft>
                      </a:pPr>
                      <a:r>
                        <a:rPr lang="en-IE" sz="1500" b="0" dirty="0">
                          <a:effectLst/>
                        </a:rPr>
                        <a:t>3-6 years of age</a:t>
                      </a:r>
                      <a:endParaRPr lang="en-IE" sz="1500" b="0" dirty="0">
                        <a:effectLst/>
                        <a:latin typeface="Calibri" panose="020F0502020204030204" pitchFamily="34" charset="0"/>
                        <a:ea typeface="Calibri" panose="020F0502020204030204" pitchFamily="34" charset="0"/>
                      </a:endParaRPr>
                    </a:p>
                  </a:txBody>
                  <a:tcPr marL="51435" marR="51435" marT="0" marB="0" anchor="ctr">
                    <a:solidFill>
                      <a:schemeClr val="accent5"/>
                    </a:solidFill>
                  </a:tcPr>
                </a:tc>
                <a:tc>
                  <a:txBody>
                    <a:bodyPr/>
                    <a:lstStyle/>
                    <a:p>
                      <a:pPr algn="ctr">
                        <a:spcAft>
                          <a:spcPts val="0"/>
                        </a:spcAft>
                      </a:pPr>
                      <a:r>
                        <a:rPr lang="en-IE" sz="1500" b="0" dirty="0" smtClean="0">
                          <a:effectLst/>
                        </a:rPr>
                        <a:t>8:1</a:t>
                      </a:r>
                      <a:endParaRPr lang="en-IE" sz="1500" b="0" dirty="0">
                        <a:effectLst/>
                        <a:latin typeface="Calibri" panose="020F0502020204030204" pitchFamily="34" charset="0"/>
                        <a:ea typeface="Calibri" panose="020F0502020204030204" pitchFamily="34" charset="0"/>
                      </a:endParaRPr>
                    </a:p>
                  </a:txBody>
                  <a:tcPr marL="51435" marR="51435" marT="0" marB="0" anchor="ctr"/>
                </a:tc>
                <a:tc>
                  <a:txBody>
                    <a:bodyPr/>
                    <a:lstStyle/>
                    <a:p>
                      <a:pPr algn="ctr">
                        <a:spcAft>
                          <a:spcPts val="0"/>
                        </a:spcAft>
                      </a:pPr>
                      <a:r>
                        <a:rPr lang="en-IE" sz="1500" b="0" dirty="0">
                          <a:effectLst/>
                        </a:rPr>
                        <a:t>€0.68</a:t>
                      </a:r>
                      <a:endParaRPr lang="en-IE" sz="1500" b="0" dirty="0">
                        <a:effectLst/>
                        <a:latin typeface="Calibri" panose="020F0502020204030204" pitchFamily="34" charset="0"/>
                        <a:ea typeface="Calibri" panose="020F0502020204030204" pitchFamily="34" charset="0"/>
                      </a:endParaRPr>
                    </a:p>
                  </a:txBody>
                  <a:tcPr marL="51435" marR="51435" marT="0" marB="0" anchor="ctr"/>
                </a:tc>
                <a:tc>
                  <a:txBody>
                    <a:bodyPr/>
                    <a:lstStyle/>
                    <a:p>
                      <a:pPr algn="ctr">
                        <a:spcAft>
                          <a:spcPts val="0"/>
                        </a:spcAft>
                      </a:pPr>
                      <a:r>
                        <a:rPr lang="en-IE" sz="1500" b="0" dirty="0">
                          <a:effectLst/>
                        </a:rPr>
                        <a:t>€0.18</a:t>
                      </a:r>
                      <a:endParaRPr lang="en-IE" sz="1500" b="0" dirty="0">
                        <a:effectLst/>
                        <a:latin typeface="Calibri" panose="020F0502020204030204" pitchFamily="34" charset="0"/>
                        <a:ea typeface="Calibri" panose="020F0502020204030204" pitchFamily="34" charset="0"/>
                      </a:endParaRPr>
                    </a:p>
                  </a:txBody>
                  <a:tcPr marL="51435" marR="51435" marT="0" marB="0" anchor="ctr"/>
                </a:tc>
                <a:tc>
                  <a:txBody>
                    <a:bodyPr/>
                    <a:lstStyle/>
                    <a:p>
                      <a:pPr algn="ctr">
                        <a:spcAft>
                          <a:spcPts val="0"/>
                        </a:spcAft>
                      </a:pPr>
                      <a:r>
                        <a:rPr lang="en-IE" sz="1500" b="0" dirty="0">
                          <a:effectLst/>
                        </a:rPr>
                        <a:t>€0.50</a:t>
                      </a:r>
                      <a:endParaRPr lang="en-IE" sz="1500" b="0" dirty="0">
                        <a:effectLst/>
                        <a:latin typeface="Calibri" panose="020F0502020204030204" pitchFamily="34" charset="0"/>
                        <a:ea typeface="Calibri" panose="020F0502020204030204" pitchFamily="34" charset="0"/>
                      </a:endParaRPr>
                    </a:p>
                  </a:txBody>
                  <a:tcPr marL="51435" marR="51435" marT="0" marB="0" anchor="ctr"/>
                </a:tc>
                <a:extLst>
                  <a:ext uri="{0D108BD9-81ED-4DB2-BD59-A6C34878D82A}">
                    <a16:rowId xmlns:a16="http://schemas.microsoft.com/office/drawing/2014/main" val="529604793"/>
                  </a:ext>
                </a:extLst>
              </a:tr>
              <a:tr h="286759">
                <a:tc gridSpan="5">
                  <a:txBody>
                    <a:bodyPr/>
                    <a:lstStyle/>
                    <a:p>
                      <a:pPr algn="ctr">
                        <a:spcAft>
                          <a:spcPts val="0"/>
                        </a:spcAft>
                      </a:pPr>
                      <a:r>
                        <a:rPr lang="en-IE" sz="1500" b="0" dirty="0">
                          <a:effectLst/>
                        </a:rPr>
                        <a:t>Sessional (up to 3.5 hours per day)</a:t>
                      </a:r>
                      <a:endParaRPr lang="en-IE" sz="1500" b="0" dirty="0">
                        <a:effectLst/>
                        <a:latin typeface="Calibri" panose="020F0502020204030204" pitchFamily="34" charset="0"/>
                        <a:ea typeface="Calibri" panose="020F0502020204030204" pitchFamily="34" charset="0"/>
                      </a:endParaRPr>
                    </a:p>
                  </a:txBody>
                  <a:tcPr marL="51435" marR="51435" marT="0" marB="0" anchor="ctr"/>
                </a:tc>
                <a:tc hMerge="1">
                  <a:txBody>
                    <a:bodyPr/>
                    <a:lstStyle/>
                    <a:p>
                      <a:endParaRPr lang="en-IE"/>
                    </a:p>
                  </a:txBody>
                  <a:tcPr/>
                </a:tc>
                <a:tc hMerge="1">
                  <a:txBody>
                    <a:bodyPr/>
                    <a:lstStyle/>
                    <a:p>
                      <a:endParaRPr lang="en-IE"/>
                    </a:p>
                  </a:txBody>
                  <a:tcPr/>
                </a:tc>
                <a:tc hMerge="1">
                  <a:txBody>
                    <a:bodyPr/>
                    <a:lstStyle/>
                    <a:p>
                      <a:endParaRPr lang="en-IE" sz="1000" dirty="0">
                        <a:effectLst/>
                        <a:latin typeface="Times New Roman" panose="02020603050405020304" pitchFamily="18" charset="0"/>
                      </a:endParaRPr>
                    </a:p>
                  </a:txBody>
                  <a:tcPr marL="68580" marR="68580" marT="0" marB="0" anchor="ctr"/>
                </a:tc>
                <a:tc hMerge="1">
                  <a:txBody>
                    <a:bodyPr/>
                    <a:lstStyle/>
                    <a:p>
                      <a:endParaRPr lang="en-IE" sz="1000" dirty="0">
                        <a:effectLst/>
                        <a:latin typeface="Times New Roman" panose="02020603050405020304" pitchFamily="18" charset="0"/>
                      </a:endParaRPr>
                    </a:p>
                  </a:txBody>
                  <a:tcPr marL="68580" marR="68580" marT="0" marB="0" anchor="ctr"/>
                </a:tc>
                <a:extLst>
                  <a:ext uri="{0D108BD9-81ED-4DB2-BD59-A6C34878D82A}">
                    <a16:rowId xmlns:a16="http://schemas.microsoft.com/office/drawing/2014/main" val="1793738981"/>
                  </a:ext>
                </a:extLst>
              </a:tr>
              <a:tr h="265331">
                <a:tc>
                  <a:txBody>
                    <a:bodyPr/>
                    <a:lstStyle/>
                    <a:p>
                      <a:pPr algn="ctr">
                        <a:spcAft>
                          <a:spcPts val="0"/>
                        </a:spcAft>
                      </a:pPr>
                      <a:r>
                        <a:rPr lang="en-IE" sz="1500" b="0" dirty="0">
                          <a:effectLst/>
                        </a:rPr>
                        <a:t>0-1 year of age</a:t>
                      </a:r>
                      <a:endParaRPr lang="en-IE" sz="1500" b="0" dirty="0">
                        <a:effectLst/>
                        <a:latin typeface="Calibri" panose="020F0502020204030204" pitchFamily="34" charset="0"/>
                        <a:ea typeface="Calibri" panose="020F0502020204030204" pitchFamily="34" charset="0"/>
                      </a:endParaRPr>
                    </a:p>
                  </a:txBody>
                  <a:tcPr marL="51435" marR="51435" marT="0" marB="0" anchor="ctr">
                    <a:solidFill>
                      <a:schemeClr val="accent5"/>
                    </a:solidFill>
                  </a:tcPr>
                </a:tc>
                <a:tc>
                  <a:txBody>
                    <a:bodyPr/>
                    <a:lstStyle/>
                    <a:p>
                      <a:pPr algn="ctr">
                        <a:spcAft>
                          <a:spcPts val="0"/>
                        </a:spcAft>
                      </a:pPr>
                      <a:r>
                        <a:rPr lang="en-IE" sz="1500" b="0" dirty="0" smtClean="0">
                          <a:effectLst/>
                        </a:rPr>
                        <a:t>3:1</a:t>
                      </a:r>
                      <a:endParaRPr lang="en-IE" sz="1500" b="0" dirty="0">
                        <a:effectLst/>
                        <a:latin typeface="Calibri" panose="020F0502020204030204" pitchFamily="34" charset="0"/>
                        <a:ea typeface="Calibri" panose="020F0502020204030204" pitchFamily="34" charset="0"/>
                      </a:endParaRPr>
                    </a:p>
                  </a:txBody>
                  <a:tcPr marL="51435" marR="51435" marT="0" marB="0" anchor="ctr"/>
                </a:tc>
                <a:tc>
                  <a:txBody>
                    <a:bodyPr/>
                    <a:lstStyle/>
                    <a:p>
                      <a:pPr algn="ctr">
                        <a:spcAft>
                          <a:spcPts val="0"/>
                        </a:spcAft>
                      </a:pPr>
                      <a:r>
                        <a:rPr lang="en-IE" sz="1500" b="0" dirty="0">
                          <a:effectLst/>
                        </a:rPr>
                        <a:t>€1.66</a:t>
                      </a:r>
                      <a:endParaRPr lang="en-IE" sz="1500" b="0" dirty="0">
                        <a:effectLst/>
                        <a:latin typeface="Calibri" panose="020F0502020204030204" pitchFamily="34" charset="0"/>
                        <a:ea typeface="Calibri" panose="020F0502020204030204" pitchFamily="34" charset="0"/>
                      </a:endParaRPr>
                    </a:p>
                  </a:txBody>
                  <a:tcPr marL="51435" marR="51435" marT="0" marB="0" anchor="ctr"/>
                </a:tc>
                <a:tc>
                  <a:txBody>
                    <a:bodyPr/>
                    <a:lstStyle/>
                    <a:p>
                      <a:pPr algn="ctr">
                        <a:spcAft>
                          <a:spcPts val="0"/>
                        </a:spcAft>
                      </a:pPr>
                      <a:r>
                        <a:rPr lang="en-IE" sz="1500" b="0" dirty="0">
                          <a:effectLst/>
                        </a:rPr>
                        <a:t>€0.18</a:t>
                      </a:r>
                      <a:endParaRPr lang="en-IE" sz="1500" b="0" dirty="0">
                        <a:effectLst/>
                        <a:latin typeface="Calibri" panose="020F0502020204030204" pitchFamily="34" charset="0"/>
                        <a:ea typeface="Calibri" panose="020F0502020204030204" pitchFamily="34" charset="0"/>
                      </a:endParaRPr>
                    </a:p>
                  </a:txBody>
                  <a:tcPr marL="51435" marR="51435" marT="0" marB="0" anchor="ctr"/>
                </a:tc>
                <a:tc>
                  <a:txBody>
                    <a:bodyPr/>
                    <a:lstStyle/>
                    <a:p>
                      <a:pPr algn="ctr">
                        <a:spcAft>
                          <a:spcPts val="0"/>
                        </a:spcAft>
                      </a:pPr>
                      <a:r>
                        <a:rPr lang="en-IE" sz="1500" b="0">
                          <a:effectLst/>
                        </a:rPr>
                        <a:t>€1.48</a:t>
                      </a:r>
                      <a:endParaRPr lang="en-IE" sz="1500" b="0">
                        <a:effectLst/>
                        <a:latin typeface="Calibri" panose="020F0502020204030204" pitchFamily="34" charset="0"/>
                        <a:ea typeface="Calibri" panose="020F0502020204030204" pitchFamily="34" charset="0"/>
                      </a:endParaRPr>
                    </a:p>
                  </a:txBody>
                  <a:tcPr marL="51435" marR="51435" marT="0" marB="0" anchor="ctr"/>
                </a:tc>
                <a:extLst>
                  <a:ext uri="{0D108BD9-81ED-4DB2-BD59-A6C34878D82A}">
                    <a16:rowId xmlns:a16="http://schemas.microsoft.com/office/drawing/2014/main" val="2539779581"/>
                  </a:ext>
                </a:extLst>
              </a:tr>
              <a:tr h="283688">
                <a:tc>
                  <a:txBody>
                    <a:bodyPr/>
                    <a:lstStyle/>
                    <a:p>
                      <a:pPr algn="ctr">
                        <a:spcAft>
                          <a:spcPts val="0"/>
                        </a:spcAft>
                      </a:pPr>
                      <a:r>
                        <a:rPr lang="en-IE" sz="1500" b="0" dirty="0">
                          <a:effectLst/>
                        </a:rPr>
                        <a:t>1-2.5 years of age</a:t>
                      </a:r>
                      <a:endParaRPr lang="en-IE" sz="1500" b="0" dirty="0">
                        <a:effectLst/>
                        <a:latin typeface="Calibri" panose="020F0502020204030204" pitchFamily="34" charset="0"/>
                        <a:ea typeface="Calibri" panose="020F0502020204030204" pitchFamily="34" charset="0"/>
                      </a:endParaRPr>
                    </a:p>
                  </a:txBody>
                  <a:tcPr marL="51435" marR="51435" marT="0" marB="0" anchor="ctr">
                    <a:solidFill>
                      <a:schemeClr val="accent5"/>
                    </a:solidFill>
                  </a:tcPr>
                </a:tc>
                <a:tc>
                  <a:txBody>
                    <a:bodyPr/>
                    <a:lstStyle/>
                    <a:p>
                      <a:pPr algn="ctr">
                        <a:spcAft>
                          <a:spcPts val="0"/>
                        </a:spcAft>
                      </a:pPr>
                      <a:r>
                        <a:rPr lang="en-IE" sz="1500" b="0" dirty="0" smtClean="0">
                          <a:effectLst/>
                        </a:rPr>
                        <a:t>5:1</a:t>
                      </a:r>
                      <a:endParaRPr lang="en-IE" sz="1500" b="0" dirty="0">
                        <a:effectLst/>
                        <a:latin typeface="Calibri" panose="020F0502020204030204" pitchFamily="34" charset="0"/>
                        <a:ea typeface="Calibri" panose="020F0502020204030204" pitchFamily="34" charset="0"/>
                      </a:endParaRPr>
                    </a:p>
                  </a:txBody>
                  <a:tcPr marL="51435" marR="51435" marT="0" marB="0" anchor="ctr"/>
                </a:tc>
                <a:tc>
                  <a:txBody>
                    <a:bodyPr/>
                    <a:lstStyle/>
                    <a:p>
                      <a:pPr algn="ctr">
                        <a:spcAft>
                          <a:spcPts val="0"/>
                        </a:spcAft>
                      </a:pPr>
                      <a:r>
                        <a:rPr lang="en-IE" sz="1500" b="0">
                          <a:effectLst/>
                        </a:rPr>
                        <a:t>€1.07</a:t>
                      </a:r>
                      <a:endParaRPr lang="en-IE" sz="1500" b="0">
                        <a:effectLst/>
                        <a:latin typeface="Calibri" panose="020F0502020204030204" pitchFamily="34" charset="0"/>
                        <a:ea typeface="Calibri" panose="020F0502020204030204" pitchFamily="34" charset="0"/>
                      </a:endParaRPr>
                    </a:p>
                  </a:txBody>
                  <a:tcPr marL="51435" marR="51435" marT="0" marB="0" anchor="ctr"/>
                </a:tc>
                <a:tc>
                  <a:txBody>
                    <a:bodyPr/>
                    <a:lstStyle/>
                    <a:p>
                      <a:pPr algn="ctr">
                        <a:spcAft>
                          <a:spcPts val="0"/>
                        </a:spcAft>
                      </a:pPr>
                      <a:r>
                        <a:rPr lang="en-IE" sz="1500" b="0" dirty="0">
                          <a:effectLst/>
                        </a:rPr>
                        <a:t>€0.18</a:t>
                      </a:r>
                      <a:endParaRPr lang="en-IE" sz="1500" b="0" dirty="0">
                        <a:effectLst/>
                        <a:latin typeface="Calibri" panose="020F0502020204030204" pitchFamily="34" charset="0"/>
                        <a:ea typeface="Calibri" panose="020F0502020204030204" pitchFamily="34" charset="0"/>
                      </a:endParaRPr>
                    </a:p>
                  </a:txBody>
                  <a:tcPr marL="51435" marR="51435" marT="0" marB="0" anchor="ctr"/>
                </a:tc>
                <a:tc>
                  <a:txBody>
                    <a:bodyPr/>
                    <a:lstStyle/>
                    <a:p>
                      <a:pPr algn="ctr">
                        <a:spcAft>
                          <a:spcPts val="0"/>
                        </a:spcAft>
                      </a:pPr>
                      <a:r>
                        <a:rPr lang="en-IE" sz="1500" b="0" dirty="0">
                          <a:effectLst/>
                        </a:rPr>
                        <a:t>€0.89</a:t>
                      </a:r>
                      <a:endParaRPr lang="en-IE" sz="1500" b="0" dirty="0">
                        <a:effectLst/>
                        <a:latin typeface="Calibri" panose="020F0502020204030204" pitchFamily="34" charset="0"/>
                        <a:ea typeface="Calibri" panose="020F0502020204030204" pitchFamily="34" charset="0"/>
                      </a:endParaRPr>
                    </a:p>
                  </a:txBody>
                  <a:tcPr marL="51435" marR="51435" marT="0" marB="0" anchor="ctr"/>
                </a:tc>
                <a:extLst>
                  <a:ext uri="{0D108BD9-81ED-4DB2-BD59-A6C34878D82A}">
                    <a16:rowId xmlns:a16="http://schemas.microsoft.com/office/drawing/2014/main" val="1431779957"/>
                  </a:ext>
                </a:extLst>
              </a:tr>
              <a:tr h="284926">
                <a:tc>
                  <a:txBody>
                    <a:bodyPr/>
                    <a:lstStyle/>
                    <a:p>
                      <a:pPr algn="ctr">
                        <a:spcAft>
                          <a:spcPts val="0"/>
                        </a:spcAft>
                      </a:pPr>
                      <a:r>
                        <a:rPr lang="en-IE" sz="1500" b="0" dirty="0">
                          <a:effectLst/>
                        </a:rPr>
                        <a:t>2.5-6 years of age</a:t>
                      </a:r>
                      <a:endParaRPr lang="en-IE" sz="1500" b="0" dirty="0">
                        <a:effectLst/>
                        <a:latin typeface="Calibri" panose="020F0502020204030204" pitchFamily="34" charset="0"/>
                        <a:ea typeface="Calibri" panose="020F0502020204030204" pitchFamily="34" charset="0"/>
                      </a:endParaRPr>
                    </a:p>
                  </a:txBody>
                  <a:tcPr marL="51435" marR="51435" marT="0" marB="0" anchor="ctr">
                    <a:solidFill>
                      <a:schemeClr val="accent5"/>
                    </a:solidFill>
                  </a:tcPr>
                </a:tc>
                <a:tc>
                  <a:txBody>
                    <a:bodyPr/>
                    <a:lstStyle/>
                    <a:p>
                      <a:pPr algn="ctr">
                        <a:spcAft>
                          <a:spcPts val="0"/>
                        </a:spcAft>
                      </a:pPr>
                      <a:r>
                        <a:rPr lang="en-IE" sz="1500" b="0" dirty="0" smtClean="0">
                          <a:effectLst/>
                        </a:rPr>
                        <a:t>11:1</a:t>
                      </a:r>
                      <a:endParaRPr lang="en-IE" sz="1500" b="0" dirty="0">
                        <a:effectLst/>
                        <a:latin typeface="Calibri" panose="020F0502020204030204" pitchFamily="34" charset="0"/>
                        <a:ea typeface="Calibri" panose="020F0502020204030204" pitchFamily="34" charset="0"/>
                      </a:endParaRPr>
                    </a:p>
                  </a:txBody>
                  <a:tcPr marL="51435" marR="51435" marT="0" marB="0" anchor="ctr"/>
                </a:tc>
                <a:tc>
                  <a:txBody>
                    <a:bodyPr/>
                    <a:lstStyle/>
                    <a:p>
                      <a:pPr algn="ctr">
                        <a:spcAft>
                          <a:spcPts val="0"/>
                        </a:spcAft>
                      </a:pPr>
                      <a:r>
                        <a:rPr lang="en-IE" sz="1500" b="0">
                          <a:effectLst/>
                        </a:rPr>
                        <a:t>€0.65</a:t>
                      </a:r>
                      <a:endParaRPr lang="en-IE" sz="1500" b="0">
                        <a:effectLst/>
                        <a:latin typeface="Calibri" panose="020F0502020204030204" pitchFamily="34" charset="0"/>
                        <a:ea typeface="Calibri" panose="020F0502020204030204" pitchFamily="34" charset="0"/>
                      </a:endParaRPr>
                    </a:p>
                  </a:txBody>
                  <a:tcPr marL="51435" marR="51435" marT="0" marB="0" anchor="ctr"/>
                </a:tc>
                <a:tc>
                  <a:txBody>
                    <a:bodyPr/>
                    <a:lstStyle/>
                    <a:p>
                      <a:pPr algn="ctr">
                        <a:spcAft>
                          <a:spcPts val="0"/>
                        </a:spcAft>
                      </a:pPr>
                      <a:r>
                        <a:rPr lang="en-IE" sz="1500" b="0" dirty="0">
                          <a:effectLst/>
                        </a:rPr>
                        <a:t>€0.18</a:t>
                      </a:r>
                      <a:endParaRPr lang="en-IE" sz="1500" b="0" dirty="0">
                        <a:effectLst/>
                        <a:latin typeface="Calibri" panose="020F0502020204030204" pitchFamily="34" charset="0"/>
                        <a:ea typeface="Calibri" panose="020F0502020204030204" pitchFamily="34" charset="0"/>
                      </a:endParaRPr>
                    </a:p>
                  </a:txBody>
                  <a:tcPr marL="51435" marR="51435" marT="0" marB="0" anchor="ctr"/>
                </a:tc>
                <a:tc>
                  <a:txBody>
                    <a:bodyPr/>
                    <a:lstStyle/>
                    <a:p>
                      <a:pPr algn="ctr">
                        <a:spcAft>
                          <a:spcPts val="0"/>
                        </a:spcAft>
                      </a:pPr>
                      <a:r>
                        <a:rPr lang="en-IE" sz="1500" b="0" dirty="0">
                          <a:effectLst/>
                        </a:rPr>
                        <a:t>€0.47</a:t>
                      </a:r>
                      <a:endParaRPr lang="en-IE" sz="1500" b="0" dirty="0">
                        <a:effectLst/>
                        <a:latin typeface="Calibri" panose="020F0502020204030204" pitchFamily="34" charset="0"/>
                        <a:ea typeface="Calibri" panose="020F0502020204030204" pitchFamily="34" charset="0"/>
                      </a:endParaRPr>
                    </a:p>
                  </a:txBody>
                  <a:tcPr marL="51435" marR="51435" marT="0" marB="0" anchor="ctr"/>
                </a:tc>
                <a:extLst>
                  <a:ext uri="{0D108BD9-81ED-4DB2-BD59-A6C34878D82A}">
                    <a16:rowId xmlns:a16="http://schemas.microsoft.com/office/drawing/2014/main" val="3695921966"/>
                  </a:ext>
                </a:extLst>
              </a:tr>
              <a:tr h="286759">
                <a:tc gridSpan="5">
                  <a:txBody>
                    <a:bodyPr/>
                    <a:lstStyle/>
                    <a:p>
                      <a:pPr algn="ctr">
                        <a:spcAft>
                          <a:spcPts val="0"/>
                        </a:spcAft>
                      </a:pPr>
                      <a:r>
                        <a:rPr lang="en-IE" sz="1500" b="0" dirty="0">
                          <a:effectLst/>
                        </a:rPr>
                        <a:t>School-age</a:t>
                      </a:r>
                      <a:endParaRPr lang="en-IE" sz="1500" b="0" dirty="0">
                        <a:effectLst/>
                        <a:latin typeface="Calibri" panose="020F0502020204030204" pitchFamily="34" charset="0"/>
                        <a:ea typeface="Calibri" panose="020F0502020204030204" pitchFamily="34" charset="0"/>
                      </a:endParaRPr>
                    </a:p>
                  </a:txBody>
                  <a:tcPr marL="51435" marR="51435" marT="0" marB="0" anchor="ctr"/>
                </a:tc>
                <a:tc hMerge="1">
                  <a:txBody>
                    <a:bodyPr/>
                    <a:lstStyle/>
                    <a:p>
                      <a:endParaRPr lang="en-IE"/>
                    </a:p>
                  </a:txBody>
                  <a:tcPr/>
                </a:tc>
                <a:tc hMerge="1">
                  <a:txBody>
                    <a:bodyPr/>
                    <a:lstStyle/>
                    <a:p>
                      <a:endParaRPr lang="en-IE"/>
                    </a:p>
                  </a:txBody>
                  <a:tcPr/>
                </a:tc>
                <a:tc hMerge="1">
                  <a:txBody>
                    <a:bodyPr/>
                    <a:lstStyle/>
                    <a:p>
                      <a:endParaRPr lang="en-IE" sz="1000" dirty="0">
                        <a:effectLst/>
                        <a:latin typeface="Times New Roman" panose="02020603050405020304" pitchFamily="18" charset="0"/>
                      </a:endParaRPr>
                    </a:p>
                  </a:txBody>
                  <a:tcPr marL="68580" marR="68580" marT="0" marB="0" anchor="ctr"/>
                </a:tc>
                <a:tc hMerge="1">
                  <a:txBody>
                    <a:bodyPr/>
                    <a:lstStyle/>
                    <a:p>
                      <a:endParaRPr lang="en-IE" sz="1000" dirty="0">
                        <a:effectLst/>
                        <a:latin typeface="Times New Roman" panose="02020603050405020304" pitchFamily="18" charset="0"/>
                      </a:endParaRPr>
                    </a:p>
                  </a:txBody>
                  <a:tcPr marL="68580" marR="68580" marT="0" marB="0" anchor="ctr"/>
                </a:tc>
                <a:extLst>
                  <a:ext uri="{0D108BD9-81ED-4DB2-BD59-A6C34878D82A}">
                    <a16:rowId xmlns:a16="http://schemas.microsoft.com/office/drawing/2014/main" val="3690012320"/>
                  </a:ext>
                </a:extLst>
              </a:tr>
              <a:tr h="265331">
                <a:tc>
                  <a:txBody>
                    <a:bodyPr/>
                    <a:lstStyle/>
                    <a:p>
                      <a:pPr algn="ctr">
                        <a:spcAft>
                          <a:spcPts val="0"/>
                        </a:spcAft>
                      </a:pPr>
                      <a:r>
                        <a:rPr lang="en-IE" sz="1500" b="0" dirty="0" smtClean="0">
                          <a:effectLst/>
                          <a:latin typeface="Calibri" panose="020F0502020204030204" pitchFamily="34" charset="0"/>
                          <a:ea typeface="Calibri" panose="020F0502020204030204" pitchFamily="34" charset="0"/>
                        </a:rPr>
                        <a:t>4</a:t>
                      </a:r>
                      <a:r>
                        <a:rPr lang="en-IE" sz="1500" b="0" baseline="0" dirty="0" smtClean="0">
                          <a:effectLst/>
                          <a:latin typeface="Calibri" panose="020F0502020204030204" pitchFamily="34" charset="0"/>
                          <a:ea typeface="Calibri" panose="020F0502020204030204" pitchFamily="34" charset="0"/>
                        </a:rPr>
                        <a:t> – 15 years of age</a:t>
                      </a:r>
                      <a:endParaRPr lang="en-IE" sz="1500" b="0" dirty="0">
                        <a:effectLst/>
                        <a:latin typeface="Calibri" panose="020F0502020204030204" pitchFamily="34" charset="0"/>
                        <a:ea typeface="Calibri" panose="020F0502020204030204" pitchFamily="34" charset="0"/>
                      </a:endParaRPr>
                    </a:p>
                  </a:txBody>
                  <a:tcPr marL="51435" marR="51435" marT="0" marB="0" anchor="ctr">
                    <a:solidFill>
                      <a:schemeClr val="accent5"/>
                    </a:solidFill>
                  </a:tcPr>
                </a:tc>
                <a:tc>
                  <a:txBody>
                    <a:bodyPr/>
                    <a:lstStyle/>
                    <a:p>
                      <a:pPr algn="ctr">
                        <a:spcAft>
                          <a:spcPts val="0"/>
                        </a:spcAft>
                      </a:pPr>
                      <a:r>
                        <a:rPr lang="en-IE" sz="1500" b="0" dirty="0" smtClean="0">
                          <a:effectLst/>
                        </a:rPr>
                        <a:t>12:1</a:t>
                      </a:r>
                      <a:endParaRPr lang="en-IE" sz="1500" b="0" dirty="0">
                        <a:effectLst/>
                        <a:latin typeface="Calibri" panose="020F0502020204030204" pitchFamily="34" charset="0"/>
                        <a:ea typeface="Calibri" panose="020F0502020204030204" pitchFamily="34" charset="0"/>
                      </a:endParaRPr>
                    </a:p>
                  </a:txBody>
                  <a:tcPr marL="51435" marR="51435" marT="0" marB="0" anchor="ctr"/>
                </a:tc>
                <a:tc>
                  <a:txBody>
                    <a:bodyPr/>
                    <a:lstStyle/>
                    <a:p>
                      <a:pPr algn="ctr">
                        <a:spcAft>
                          <a:spcPts val="0"/>
                        </a:spcAft>
                      </a:pPr>
                      <a:r>
                        <a:rPr lang="en-IE" sz="1500" b="0" dirty="0">
                          <a:effectLst/>
                        </a:rPr>
                        <a:t>€0.55</a:t>
                      </a:r>
                      <a:endParaRPr lang="en-IE" sz="1500" b="0" dirty="0">
                        <a:effectLst/>
                        <a:latin typeface="Calibri" panose="020F0502020204030204" pitchFamily="34" charset="0"/>
                        <a:ea typeface="Calibri" panose="020F0502020204030204" pitchFamily="34" charset="0"/>
                      </a:endParaRPr>
                    </a:p>
                  </a:txBody>
                  <a:tcPr marL="51435" marR="51435" marT="0" marB="0" anchor="ctr"/>
                </a:tc>
                <a:tc>
                  <a:txBody>
                    <a:bodyPr/>
                    <a:lstStyle/>
                    <a:p>
                      <a:pPr algn="ctr">
                        <a:spcAft>
                          <a:spcPts val="0"/>
                        </a:spcAft>
                      </a:pPr>
                      <a:r>
                        <a:rPr lang="en-IE" sz="1500" b="0">
                          <a:effectLst/>
                        </a:rPr>
                        <a:t>€0.18</a:t>
                      </a:r>
                      <a:endParaRPr lang="en-IE" sz="1500" b="0">
                        <a:effectLst/>
                        <a:latin typeface="Calibri" panose="020F0502020204030204" pitchFamily="34" charset="0"/>
                        <a:ea typeface="Calibri" panose="020F0502020204030204" pitchFamily="34" charset="0"/>
                      </a:endParaRPr>
                    </a:p>
                  </a:txBody>
                  <a:tcPr marL="51435" marR="51435" marT="0" marB="0" anchor="ctr"/>
                </a:tc>
                <a:tc>
                  <a:txBody>
                    <a:bodyPr/>
                    <a:lstStyle/>
                    <a:p>
                      <a:pPr algn="ctr">
                        <a:spcAft>
                          <a:spcPts val="0"/>
                        </a:spcAft>
                      </a:pPr>
                      <a:r>
                        <a:rPr lang="en-IE" sz="1500" b="0" dirty="0">
                          <a:effectLst/>
                        </a:rPr>
                        <a:t>€0.37</a:t>
                      </a:r>
                      <a:endParaRPr lang="en-IE" sz="1500" b="0" dirty="0">
                        <a:effectLst/>
                        <a:latin typeface="Calibri" panose="020F0502020204030204" pitchFamily="34" charset="0"/>
                        <a:ea typeface="Calibri" panose="020F0502020204030204" pitchFamily="34" charset="0"/>
                      </a:endParaRPr>
                    </a:p>
                  </a:txBody>
                  <a:tcPr marL="51435" marR="51435" marT="0" marB="0" anchor="ctr"/>
                </a:tc>
                <a:extLst>
                  <a:ext uri="{0D108BD9-81ED-4DB2-BD59-A6C34878D82A}">
                    <a16:rowId xmlns:a16="http://schemas.microsoft.com/office/drawing/2014/main" val="3421085379"/>
                  </a:ext>
                </a:extLst>
              </a:tr>
            </a:tbl>
          </a:graphicData>
        </a:graphic>
      </p:graphicFrame>
      <p:sp>
        <p:nvSpPr>
          <p:cNvPr id="5" name="Title 4"/>
          <p:cNvSpPr>
            <a:spLocks noGrp="1"/>
          </p:cNvSpPr>
          <p:nvPr>
            <p:ph type="title"/>
          </p:nvPr>
        </p:nvSpPr>
        <p:spPr/>
        <p:txBody>
          <a:bodyPr/>
          <a:lstStyle/>
          <a:p>
            <a:r>
              <a:rPr lang="en-IE" b="1" dirty="0"/>
              <a:t>	Base Rate Funding distribution</a:t>
            </a:r>
            <a:endParaRPr lang="en-IE" dirty="0"/>
          </a:p>
        </p:txBody>
      </p:sp>
    </p:spTree>
    <p:extLst>
      <p:ext uri="{BB962C8B-B14F-4D97-AF65-F5344CB8AC3E}">
        <p14:creationId xmlns:p14="http://schemas.microsoft.com/office/powerpoint/2010/main" val="8661062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EB479D7-0864-4508-9C9A-D390CFFA20C7}" type="slidenum">
              <a:rPr lang="en-IE" smtClean="0"/>
              <a:t>12</a:t>
            </a:fld>
            <a:endParaRPr lang="en-IE"/>
          </a:p>
        </p:txBody>
      </p:sp>
      <p:sp>
        <p:nvSpPr>
          <p:cNvPr id="3" name="Title 2"/>
          <p:cNvSpPr>
            <a:spLocks noGrp="1"/>
          </p:cNvSpPr>
          <p:nvPr>
            <p:ph type="title"/>
          </p:nvPr>
        </p:nvSpPr>
        <p:spPr/>
        <p:txBody>
          <a:bodyPr/>
          <a:lstStyle/>
          <a:p>
            <a:r>
              <a:rPr lang="en-IE" dirty="0" smtClean="0"/>
              <a:t>What does Capacity mean?</a:t>
            </a:r>
            <a:endParaRPr lang="en-IE" dirty="0"/>
          </a:p>
        </p:txBody>
      </p:sp>
      <p:sp>
        <p:nvSpPr>
          <p:cNvPr id="4" name="Footer Placeholder 3"/>
          <p:cNvSpPr>
            <a:spLocks noGrp="1"/>
          </p:cNvSpPr>
          <p:nvPr>
            <p:ph type="ftr" sz="quarter" idx="11"/>
          </p:nvPr>
        </p:nvSpPr>
        <p:spPr/>
        <p:txBody>
          <a:bodyPr/>
          <a:lstStyle/>
          <a:p>
            <a:endParaRPr lang="en-IE" dirty="0"/>
          </a:p>
        </p:txBody>
      </p:sp>
      <p:sp>
        <p:nvSpPr>
          <p:cNvPr id="6" name="Rectangle 5"/>
          <p:cNvSpPr/>
          <p:nvPr/>
        </p:nvSpPr>
        <p:spPr>
          <a:xfrm>
            <a:off x="13612" y="1196752"/>
            <a:ext cx="8856984" cy="5816977"/>
          </a:xfrm>
          <a:prstGeom prst="rect">
            <a:avLst/>
          </a:prstGeom>
        </p:spPr>
        <p:txBody>
          <a:bodyPr wrap="square">
            <a:spAutoFit/>
          </a:bodyPr>
          <a:lstStyle/>
          <a:p>
            <a:pPr marL="571500" lvl="0" indent="-571500">
              <a:buFont typeface="Wingdings" panose="05000000000000000000" pitchFamily="2" charset="2"/>
              <a:buChar char="§"/>
              <a:defRPr/>
            </a:pPr>
            <a:r>
              <a:rPr lang="en-IE" kern="0" dirty="0" smtClean="0">
                <a:solidFill>
                  <a:schemeClr val="accent6">
                    <a:lumMod val="50000"/>
                  </a:schemeClr>
                </a:solidFill>
              </a:rPr>
              <a:t>The </a:t>
            </a:r>
            <a:r>
              <a:rPr lang="en-IE" kern="0" dirty="0">
                <a:solidFill>
                  <a:schemeClr val="accent6">
                    <a:lumMod val="50000"/>
                  </a:schemeClr>
                </a:solidFill>
              </a:rPr>
              <a:t>amount of money available to providers will be determined by their capacity, plus additional uplifts for </a:t>
            </a:r>
            <a:r>
              <a:rPr lang="en-IE" kern="0" dirty="0" smtClean="0">
                <a:solidFill>
                  <a:schemeClr val="accent6">
                    <a:lumMod val="50000"/>
                  </a:schemeClr>
                </a:solidFill>
              </a:rPr>
              <a:t>ELC room </a:t>
            </a:r>
            <a:r>
              <a:rPr lang="en-IE" kern="0" dirty="0">
                <a:solidFill>
                  <a:schemeClr val="accent6">
                    <a:lumMod val="50000"/>
                  </a:schemeClr>
                </a:solidFill>
              </a:rPr>
              <a:t>leaders and </a:t>
            </a:r>
            <a:r>
              <a:rPr lang="en-IE" kern="0" dirty="0" smtClean="0">
                <a:solidFill>
                  <a:schemeClr val="accent6">
                    <a:lumMod val="50000"/>
                  </a:schemeClr>
                </a:solidFill>
              </a:rPr>
              <a:t>managers of ELC and combined ELC &amp; SAC services </a:t>
            </a:r>
            <a:r>
              <a:rPr lang="en-IE" kern="0" dirty="0">
                <a:solidFill>
                  <a:schemeClr val="accent6">
                    <a:lumMod val="50000"/>
                  </a:schemeClr>
                </a:solidFill>
              </a:rPr>
              <a:t>who are ELC graduates. </a:t>
            </a:r>
            <a:endParaRPr lang="en-IE" kern="0" dirty="0" smtClean="0">
              <a:solidFill>
                <a:schemeClr val="accent6">
                  <a:lumMod val="50000"/>
                </a:schemeClr>
              </a:solidFill>
            </a:endParaRPr>
          </a:p>
          <a:p>
            <a:pPr marL="571500" lvl="0" indent="-571500">
              <a:buFont typeface="Wingdings" panose="05000000000000000000" pitchFamily="2" charset="2"/>
              <a:buChar char="§"/>
              <a:defRPr/>
            </a:pPr>
            <a:endParaRPr lang="en-IE" kern="0" dirty="0">
              <a:solidFill>
                <a:schemeClr val="accent6">
                  <a:lumMod val="50000"/>
                </a:schemeClr>
              </a:solidFill>
            </a:endParaRPr>
          </a:p>
          <a:p>
            <a:pPr marL="571500" lvl="0" indent="-571500">
              <a:buFont typeface="Wingdings" panose="05000000000000000000" pitchFamily="2" charset="2"/>
              <a:buChar char="§"/>
              <a:defRPr/>
            </a:pPr>
            <a:r>
              <a:rPr lang="en-IE" kern="0" dirty="0" smtClean="0">
                <a:solidFill>
                  <a:schemeClr val="accent6">
                    <a:lumMod val="50000"/>
                  </a:schemeClr>
                </a:solidFill>
              </a:rPr>
              <a:t>Capacity </a:t>
            </a:r>
            <a:r>
              <a:rPr lang="en-IE" kern="0" dirty="0">
                <a:solidFill>
                  <a:schemeClr val="accent6">
                    <a:lumMod val="50000"/>
                  </a:schemeClr>
                </a:solidFill>
              </a:rPr>
              <a:t>is defined here as the number of childcare places a service can provide while adhering to the requirements under the Regulations for age ranges/session types/ratios</a:t>
            </a:r>
            <a:r>
              <a:rPr lang="en-IE" kern="0" dirty="0" smtClean="0">
                <a:solidFill>
                  <a:schemeClr val="accent6">
                    <a:lumMod val="50000"/>
                  </a:schemeClr>
                </a:solidFill>
              </a:rPr>
              <a:t>.</a:t>
            </a:r>
          </a:p>
          <a:p>
            <a:pPr marL="571500" lvl="0" indent="-571500">
              <a:buFont typeface="Wingdings" panose="05000000000000000000" pitchFamily="2" charset="2"/>
              <a:buChar char="§"/>
              <a:defRPr/>
            </a:pPr>
            <a:endParaRPr kumimoji="0" lang="en-IE" b="0" i="0" u="none" strike="noStrike" kern="0" cap="none" spc="0" normalizeH="0" baseline="0" noProof="0" dirty="0">
              <a:ln>
                <a:noFill/>
              </a:ln>
              <a:solidFill>
                <a:schemeClr val="accent6">
                  <a:lumMod val="50000"/>
                </a:schemeClr>
              </a:solidFill>
              <a:effectLst/>
              <a:uLnTx/>
              <a:uFillTx/>
            </a:endParaRPr>
          </a:p>
          <a:p>
            <a:pPr marL="571500" marR="0" lvl="0" indent="-57150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IE" b="0" i="0" u="none" strike="noStrike" kern="0" cap="none" spc="0" normalizeH="0" baseline="0" noProof="0" dirty="0" smtClean="0">
                <a:ln>
                  <a:noFill/>
                </a:ln>
                <a:solidFill>
                  <a:schemeClr val="accent6">
                    <a:lumMod val="50000"/>
                  </a:schemeClr>
                </a:solidFill>
                <a:effectLst/>
                <a:uLnTx/>
                <a:uFillTx/>
              </a:rPr>
              <a:t>Allocations for Core Funding will therefore be based on service capacity and not on child registrations and attendance levels,</a:t>
            </a:r>
            <a:r>
              <a:rPr kumimoji="0" lang="en-IE" b="0" i="0" u="none" strike="noStrike" kern="0" cap="none" spc="0" normalizeH="0" noProof="0" dirty="0" smtClean="0">
                <a:ln>
                  <a:noFill/>
                </a:ln>
                <a:solidFill>
                  <a:schemeClr val="accent6">
                    <a:lumMod val="50000"/>
                  </a:schemeClr>
                </a:solidFill>
                <a:effectLst/>
                <a:uLnTx/>
                <a:uFillTx/>
              </a:rPr>
              <a:t> therefore it </a:t>
            </a:r>
            <a:r>
              <a:rPr lang="en-IE" kern="0" dirty="0" smtClean="0">
                <a:solidFill>
                  <a:schemeClr val="accent6">
                    <a:lumMod val="50000"/>
                  </a:schemeClr>
                </a:solidFill>
              </a:rPr>
              <a:t>will </a:t>
            </a:r>
            <a:r>
              <a:rPr lang="en-IE" kern="0" dirty="0">
                <a:solidFill>
                  <a:schemeClr val="accent6">
                    <a:lumMod val="50000"/>
                  </a:schemeClr>
                </a:solidFill>
              </a:rPr>
              <a:t>not fluctuate based </a:t>
            </a:r>
            <a:r>
              <a:rPr lang="en-IE" kern="0" dirty="0" smtClean="0">
                <a:solidFill>
                  <a:schemeClr val="accent6">
                    <a:lumMod val="50000"/>
                  </a:schemeClr>
                </a:solidFill>
              </a:rPr>
              <a:t>on registrations or on </a:t>
            </a:r>
            <a:r>
              <a:rPr lang="en-IE" kern="0" dirty="0">
                <a:solidFill>
                  <a:schemeClr val="accent6">
                    <a:lumMod val="50000"/>
                  </a:schemeClr>
                </a:solidFill>
              </a:rPr>
              <a:t>children’s </a:t>
            </a:r>
            <a:r>
              <a:rPr lang="en-IE" kern="0" dirty="0" smtClean="0">
                <a:solidFill>
                  <a:schemeClr val="accent6">
                    <a:lumMod val="50000"/>
                  </a:schemeClr>
                </a:solidFill>
              </a:rPr>
              <a:t>attendance patterns.</a:t>
            </a:r>
          </a:p>
          <a:p>
            <a:pPr marL="571500" lvl="0" indent="-571500">
              <a:buFont typeface="Wingdings" panose="05000000000000000000" pitchFamily="2" charset="2"/>
              <a:buChar char="§"/>
              <a:defRPr/>
            </a:pPr>
            <a:endParaRPr lang="en-IE" kern="0" dirty="0">
              <a:solidFill>
                <a:schemeClr val="accent6">
                  <a:lumMod val="50000"/>
                </a:schemeClr>
              </a:solidFill>
            </a:endParaRPr>
          </a:p>
          <a:p>
            <a:pPr marL="571500" indent="-571500">
              <a:buFont typeface="Wingdings" panose="05000000000000000000" pitchFamily="2" charset="2"/>
              <a:buChar char="§"/>
              <a:defRPr/>
            </a:pPr>
            <a:r>
              <a:rPr lang="en-IE" kern="0" dirty="0">
                <a:solidFill>
                  <a:schemeClr val="accent6">
                    <a:lumMod val="50000"/>
                  </a:schemeClr>
                </a:solidFill>
              </a:rPr>
              <a:t>This type of funding alongside the existing schemes will contribute to services’ stability and sustainability. </a:t>
            </a:r>
          </a:p>
          <a:p>
            <a:pPr lvl="0">
              <a:defRPr/>
            </a:pPr>
            <a:endParaRPr lang="en-IE" kern="0" dirty="0">
              <a:solidFill>
                <a:schemeClr val="accent6">
                  <a:lumMod val="50000"/>
                </a:schemeClr>
              </a:solidFill>
            </a:endParaRPr>
          </a:p>
          <a:p>
            <a:pPr marL="571500" lvl="0" indent="-571500">
              <a:buFont typeface="Wingdings" panose="05000000000000000000" pitchFamily="2" charset="2"/>
              <a:buChar char="§"/>
              <a:defRPr/>
            </a:pPr>
            <a:r>
              <a:rPr lang="en-IE" kern="0" dirty="0">
                <a:solidFill>
                  <a:schemeClr val="accent6">
                    <a:lumMod val="50000"/>
                  </a:schemeClr>
                </a:solidFill>
              </a:rPr>
              <a:t>The amount payable under Core Funding will be determined at the start of the programme year and will be paid to providers in equal instalments over a 12 month period. The existing schemes will continue to operate alongside Core Funding with funding distributed based on child registrations and attendance for those schemes.</a:t>
            </a:r>
          </a:p>
          <a:p>
            <a:pPr marR="0" lvl="0" defTabSz="914400" eaLnBrk="1" fontAlgn="auto" latinLnBrk="0" hangingPunct="1">
              <a:lnSpc>
                <a:spcPct val="100000"/>
              </a:lnSpc>
              <a:spcBef>
                <a:spcPts val="0"/>
              </a:spcBef>
              <a:spcAft>
                <a:spcPts val="0"/>
              </a:spcAft>
              <a:buClrTx/>
              <a:buSzTx/>
              <a:tabLst/>
              <a:defRPr/>
            </a:pPr>
            <a:endParaRPr lang="en-IE" kern="0" dirty="0">
              <a:solidFill>
                <a:schemeClr val="accent6">
                  <a:lumMod val="50000"/>
                </a:schemeClr>
              </a:solidFill>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200" b="0" i="0" u="none" strike="noStrike" kern="0" cap="none" spc="0" normalizeH="0" baseline="0" noProof="0" dirty="0" smtClean="0">
              <a:ln>
                <a:noFill/>
              </a:ln>
              <a:solidFill>
                <a:srgbClr val="002060"/>
              </a:solidFill>
              <a:effectLst/>
              <a:uLnTx/>
              <a:uFillTx/>
            </a:endParaRPr>
          </a:p>
        </p:txBody>
      </p:sp>
    </p:spTree>
    <p:extLst>
      <p:ext uri="{BB962C8B-B14F-4D97-AF65-F5344CB8AC3E}">
        <p14:creationId xmlns:p14="http://schemas.microsoft.com/office/powerpoint/2010/main" val="5527913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9512" y="1183591"/>
            <a:ext cx="8700654" cy="5509200"/>
          </a:xfrm>
          <a:prstGeom prst="rect">
            <a:avLst/>
          </a:prstGeom>
          <a:noFill/>
        </p:spPr>
        <p:txBody>
          <a:bodyPr wrap="square" rtlCol="0">
            <a:spAutoFit/>
          </a:bodyPr>
          <a:lstStyle/>
          <a:p>
            <a:pPr lvl="0"/>
            <a:r>
              <a:rPr lang="en-IE" sz="1600" b="1" dirty="0">
                <a:solidFill>
                  <a:schemeClr val="accent6">
                    <a:lumMod val="50000"/>
                  </a:schemeClr>
                </a:solidFill>
              </a:rPr>
              <a:t>Rationale for change in approach to calculating payments to providers in respect of graduates</a:t>
            </a:r>
            <a:endParaRPr lang="en-IE" sz="1600" dirty="0">
              <a:solidFill>
                <a:schemeClr val="accent6">
                  <a:lumMod val="50000"/>
                </a:schemeClr>
              </a:solidFill>
            </a:endParaRPr>
          </a:p>
          <a:p>
            <a:r>
              <a:rPr lang="en-IE" sz="1600" dirty="0">
                <a:solidFill>
                  <a:schemeClr val="accent6">
                    <a:lumMod val="50000"/>
                  </a:schemeClr>
                </a:solidFill>
              </a:rPr>
              <a:t> </a:t>
            </a:r>
          </a:p>
          <a:p>
            <a:pPr marL="257175" indent="-257175">
              <a:buAutoNum type="arabicPeriod"/>
            </a:pPr>
            <a:r>
              <a:rPr lang="en-IE" sz="1600" dirty="0">
                <a:solidFill>
                  <a:schemeClr val="accent6">
                    <a:lumMod val="50000"/>
                  </a:schemeClr>
                </a:solidFill>
              </a:rPr>
              <a:t>Extend support for the employment of Graduate Lead Educators outside of the ECCE programme to ensure that children in other parts of the ELC system have the opportunity to benefit from graduate-led provision.   </a:t>
            </a:r>
          </a:p>
          <a:p>
            <a:pPr marL="257175" indent="-257175">
              <a:buAutoNum type="arabicPeriod"/>
            </a:pPr>
            <a:r>
              <a:rPr lang="en-IE" sz="1600" dirty="0">
                <a:solidFill>
                  <a:schemeClr val="accent6">
                    <a:lumMod val="50000"/>
                  </a:schemeClr>
                </a:solidFill>
              </a:rPr>
              <a:t>Allow for a Graduate Premium to be paid in respect of Managers of ELC or combined ELC/SAC services.  This is because of the strong evidence of the importance of graduate leadership in shaping quality for children. </a:t>
            </a:r>
          </a:p>
          <a:p>
            <a:pPr marL="257175" indent="-257175">
              <a:buAutoNum type="arabicPeriod"/>
            </a:pPr>
            <a:r>
              <a:rPr lang="en-IE" sz="1600" dirty="0">
                <a:solidFill>
                  <a:schemeClr val="accent6">
                    <a:lumMod val="50000"/>
                  </a:schemeClr>
                </a:solidFill>
              </a:rPr>
              <a:t>Bring the financial support for Graduate Lead Educators more closely in alignment with the costs of delivery for that type of provision.  </a:t>
            </a:r>
          </a:p>
          <a:p>
            <a:endParaRPr lang="en-IE" sz="1600" dirty="0">
              <a:solidFill>
                <a:schemeClr val="accent6">
                  <a:lumMod val="50000"/>
                </a:schemeClr>
              </a:solidFill>
            </a:endParaRPr>
          </a:p>
          <a:p>
            <a:r>
              <a:rPr lang="en-IE" sz="1600" dirty="0">
                <a:solidFill>
                  <a:schemeClr val="accent6">
                    <a:lumMod val="50000"/>
                  </a:schemeClr>
                </a:solidFill>
              </a:rPr>
              <a:t>ECCE higher capitation has been paid on the basis of the number of children participating in the ECCE session, not the number of hours of ELC being led by a graduate.  An ECCE room with 22 children currently receives 2.75 times the level of higher capitation funding than an ECCE room with 8 </a:t>
            </a:r>
            <a:r>
              <a:rPr lang="en-IE" sz="1600" dirty="0" smtClean="0">
                <a:solidFill>
                  <a:schemeClr val="accent6">
                    <a:lumMod val="50000"/>
                  </a:schemeClr>
                </a:solidFill>
              </a:rPr>
              <a:t>children, despite the fact that the cost of the staffing requirement remains the same in both instances.</a:t>
            </a:r>
            <a:endParaRPr lang="en-IE" sz="1600" dirty="0">
              <a:solidFill>
                <a:schemeClr val="accent6">
                  <a:lumMod val="50000"/>
                </a:schemeClr>
              </a:solidFill>
            </a:endParaRPr>
          </a:p>
          <a:p>
            <a:r>
              <a:rPr lang="en-IE" sz="1600" dirty="0">
                <a:solidFill>
                  <a:schemeClr val="accent6">
                    <a:lumMod val="50000"/>
                  </a:schemeClr>
                </a:solidFill>
              </a:rPr>
              <a:t> </a:t>
            </a:r>
          </a:p>
          <a:p>
            <a:r>
              <a:rPr lang="en-IE" sz="1600" dirty="0">
                <a:solidFill>
                  <a:schemeClr val="accent6">
                    <a:lumMod val="50000"/>
                  </a:schemeClr>
                </a:solidFill>
              </a:rPr>
              <a:t>Core Funding provides an opportunity to rectify that anomaly as well as extend funding for graduates beyond the ECCE programme to other aspects of ELC provision. </a:t>
            </a:r>
          </a:p>
          <a:p>
            <a:r>
              <a:rPr lang="en-IE" sz="1600" dirty="0">
                <a:solidFill>
                  <a:schemeClr val="accent6">
                    <a:lumMod val="50000"/>
                  </a:schemeClr>
                </a:solidFill>
              </a:rPr>
              <a:t> </a:t>
            </a:r>
          </a:p>
          <a:p>
            <a:r>
              <a:rPr lang="en-IE" sz="1600" dirty="0">
                <a:solidFill>
                  <a:schemeClr val="accent6">
                    <a:lumMod val="50000"/>
                  </a:schemeClr>
                </a:solidFill>
              </a:rPr>
              <a:t>For this reason, the Graduate Lead Educator Premium in Core Funding is paid </a:t>
            </a:r>
            <a:r>
              <a:rPr lang="en-IE" sz="1600" dirty="0" smtClean="0">
                <a:solidFill>
                  <a:schemeClr val="accent6">
                    <a:lumMod val="50000"/>
                  </a:schemeClr>
                </a:solidFill>
              </a:rPr>
              <a:t>based on </a:t>
            </a:r>
            <a:r>
              <a:rPr lang="en-IE" sz="1600" dirty="0">
                <a:solidFill>
                  <a:schemeClr val="accent6">
                    <a:lumMod val="50000"/>
                  </a:schemeClr>
                </a:solidFill>
              </a:rPr>
              <a:t>the </a:t>
            </a:r>
            <a:r>
              <a:rPr lang="en-IE" sz="1600" u="sng" dirty="0">
                <a:solidFill>
                  <a:schemeClr val="accent6">
                    <a:lumMod val="50000"/>
                  </a:schemeClr>
                </a:solidFill>
              </a:rPr>
              <a:t>number of hours of provision that is led by a graduate</a:t>
            </a:r>
            <a:r>
              <a:rPr lang="en-IE" sz="1600" dirty="0">
                <a:solidFill>
                  <a:schemeClr val="accent6">
                    <a:lumMod val="50000"/>
                  </a:schemeClr>
                </a:solidFill>
              </a:rPr>
              <a:t>, rather than the number of children that are participating in that room.</a:t>
            </a:r>
          </a:p>
        </p:txBody>
      </p:sp>
      <p:sp>
        <p:nvSpPr>
          <p:cNvPr id="5" name="Title 4"/>
          <p:cNvSpPr>
            <a:spLocks noGrp="1"/>
          </p:cNvSpPr>
          <p:nvPr>
            <p:ph type="title"/>
          </p:nvPr>
        </p:nvSpPr>
        <p:spPr/>
        <p:txBody>
          <a:bodyPr/>
          <a:lstStyle/>
          <a:p>
            <a:r>
              <a:rPr lang="en-IE" b="1" dirty="0" smtClean="0"/>
              <a:t>Graduate Premium Calculation</a:t>
            </a:r>
            <a:endParaRPr lang="en-IE" dirty="0"/>
          </a:p>
        </p:txBody>
      </p:sp>
    </p:spTree>
    <p:extLst>
      <p:ext uri="{BB962C8B-B14F-4D97-AF65-F5344CB8AC3E}">
        <p14:creationId xmlns:p14="http://schemas.microsoft.com/office/powerpoint/2010/main" val="24056712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EB479D7-0864-4508-9C9A-D390CFFA20C7}" type="slidenum">
              <a:rPr lang="en-IE" smtClean="0"/>
              <a:t>14</a:t>
            </a:fld>
            <a:endParaRPr lang="en-IE"/>
          </a:p>
        </p:txBody>
      </p:sp>
      <p:sp>
        <p:nvSpPr>
          <p:cNvPr id="3" name="Title 2"/>
          <p:cNvSpPr>
            <a:spLocks noGrp="1"/>
          </p:cNvSpPr>
          <p:nvPr>
            <p:ph type="title"/>
          </p:nvPr>
        </p:nvSpPr>
        <p:spPr/>
        <p:txBody>
          <a:bodyPr/>
          <a:lstStyle/>
          <a:p>
            <a:r>
              <a:rPr lang="en-IE" dirty="0" smtClean="0"/>
              <a:t>Funding Guarantee</a:t>
            </a:r>
            <a:endParaRPr lang="en-IE" dirty="0"/>
          </a:p>
        </p:txBody>
      </p:sp>
      <p:sp>
        <p:nvSpPr>
          <p:cNvPr id="4" name="Footer Placeholder 3"/>
          <p:cNvSpPr>
            <a:spLocks noGrp="1"/>
          </p:cNvSpPr>
          <p:nvPr>
            <p:ph type="ftr" sz="quarter" idx="11"/>
          </p:nvPr>
        </p:nvSpPr>
        <p:spPr/>
        <p:txBody>
          <a:bodyPr/>
          <a:lstStyle/>
          <a:p>
            <a:endParaRPr lang="en-IE" dirty="0"/>
          </a:p>
        </p:txBody>
      </p:sp>
      <p:sp>
        <p:nvSpPr>
          <p:cNvPr id="5" name="TextBox 4"/>
          <p:cNvSpPr txBox="1"/>
          <p:nvPr/>
        </p:nvSpPr>
        <p:spPr>
          <a:xfrm>
            <a:off x="611560" y="1427065"/>
            <a:ext cx="8208912" cy="4616648"/>
          </a:xfrm>
          <a:prstGeom prst="rect">
            <a:avLst/>
          </a:prstGeom>
          <a:noFill/>
        </p:spPr>
        <p:txBody>
          <a:bodyPr wrap="square" rtlCol="0">
            <a:spAutoFit/>
          </a:bodyPr>
          <a:lstStyle/>
          <a:p>
            <a:pPr marL="342900" indent="-342900">
              <a:buFont typeface="Wingdings" panose="05000000000000000000" pitchFamily="2" charset="2"/>
              <a:buChar char="§"/>
            </a:pPr>
            <a:r>
              <a:rPr lang="en-IE" sz="2000" dirty="0" smtClean="0">
                <a:solidFill>
                  <a:schemeClr val="accent6">
                    <a:lumMod val="50000"/>
                  </a:schemeClr>
                </a:solidFill>
              </a:rPr>
              <a:t>A small </a:t>
            </a:r>
            <a:r>
              <a:rPr lang="en-IE" sz="2000" dirty="0">
                <a:solidFill>
                  <a:schemeClr val="accent6">
                    <a:lumMod val="50000"/>
                  </a:schemeClr>
                </a:solidFill>
              </a:rPr>
              <a:t>number of services </a:t>
            </a:r>
            <a:r>
              <a:rPr lang="en-IE" sz="2000" dirty="0" smtClean="0">
                <a:solidFill>
                  <a:schemeClr val="accent6">
                    <a:lumMod val="50000"/>
                  </a:schemeClr>
                </a:solidFill>
              </a:rPr>
              <a:t>would </a:t>
            </a:r>
            <a:r>
              <a:rPr lang="en-IE" sz="2000" dirty="0">
                <a:solidFill>
                  <a:schemeClr val="accent6">
                    <a:lumMod val="50000"/>
                  </a:schemeClr>
                </a:solidFill>
              </a:rPr>
              <a:t>have seen a slight decrease in total funding under the new scheme. </a:t>
            </a:r>
            <a:endParaRPr lang="en-IE" sz="2000" dirty="0" smtClean="0">
              <a:solidFill>
                <a:schemeClr val="accent6">
                  <a:lumMod val="50000"/>
                </a:schemeClr>
              </a:solidFill>
            </a:endParaRPr>
          </a:p>
          <a:p>
            <a:pPr marL="342900" indent="-342900">
              <a:buFont typeface="Wingdings" panose="05000000000000000000" pitchFamily="2" charset="2"/>
              <a:buChar char="§"/>
            </a:pPr>
            <a:endParaRPr lang="en-IE" sz="2000" dirty="0">
              <a:solidFill>
                <a:schemeClr val="accent6">
                  <a:lumMod val="50000"/>
                </a:schemeClr>
              </a:solidFill>
            </a:endParaRPr>
          </a:p>
          <a:p>
            <a:pPr marL="342900" indent="-342900">
              <a:buFont typeface="Wingdings" panose="05000000000000000000" pitchFamily="2" charset="2"/>
              <a:buChar char="§"/>
            </a:pPr>
            <a:r>
              <a:rPr lang="en-IE" sz="2000" dirty="0" smtClean="0">
                <a:solidFill>
                  <a:schemeClr val="accent6">
                    <a:lumMod val="50000"/>
                  </a:schemeClr>
                </a:solidFill>
              </a:rPr>
              <a:t>However</a:t>
            </a:r>
            <a:r>
              <a:rPr lang="en-IE" sz="2000" dirty="0">
                <a:solidFill>
                  <a:schemeClr val="accent6">
                    <a:lumMod val="50000"/>
                  </a:schemeClr>
                </a:solidFill>
              </a:rPr>
              <a:t>, the Department has issued a Funding </a:t>
            </a:r>
            <a:r>
              <a:rPr lang="en-IE" sz="2000" dirty="0" smtClean="0">
                <a:solidFill>
                  <a:schemeClr val="accent6">
                    <a:lumMod val="50000"/>
                  </a:schemeClr>
                </a:solidFill>
              </a:rPr>
              <a:t>Guarantee:</a:t>
            </a:r>
          </a:p>
          <a:p>
            <a:pPr marL="342900" indent="-342900">
              <a:buFont typeface="Wingdings" panose="05000000000000000000" pitchFamily="2" charset="2"/>
              <a:buChar char="§"/>
            </a:pPr>
            <a:endParaRPr lang="en-IE" sz="2000" dirty="0">
              <a:solidFill>
                <a:schemeClr val="accent6">
                  <a:lumMod val="50000"/>
                </a:schemeClr>
              </a:solidFill>
            </a:endParaRPr>
          </a:p>
          <a:p>
            <a:pPr marL="800100" lvl="1" indent="-342900">
              <a:buFont typeface="Wingdings" panose="05000000000000000000" pitchFamily="2" charset="2"/>
              <a:buChar char="§"/>
            </a:pPr>
            <a:r>
              <a:rPr lang="en-IE" sz="2000" dirty="0">
                <a:solidFill>
                  <a:schemeClr val="accent6">
                    <a:lumMod val="50000"/>
                  </a:schemeClr>
                </a:solidFill>
              </a:rPr>
              <a:t>All services will receive at least the same level of funding in Core Funding as they received from higher capitation and PSP in the 2021/22 programme year, assuming the numbers of children, graduate staff and type of service offered remains the same </a:t>
            </a:r>
            <a:r>
              <a:rPr lang="en-IE" sz="1600" dirty="0" smtClean="0">
                <a:solidFill>
                  <a:schemeClr val="accent6">
                    <a:lumMod val="50000"/>
                  </a:schemeClr>
                </a:solidFill>
              </a:rPr>
              <a:t>(Reminder: ECCE and NCS will continue as normal)</a:t>
            </a:r>
          </a:p>
          <a:p>
            <a:pPr marL="342900" indent="-342900">
              <a:buFont typeface="Wingdings" panose="05000000000000000000" pitchFamily="2" charset="2"/>
              <a:buChar char="§"/>
            </a:pPr>
            <a:endParaRPr lang="en-IE" sz="2000" dirty="0" smtClean="0">
              <a:solidFill>
                <a:schemeClr val="accent6">
                  <a:lumMod val="50000"/>
                </a:schemeClr>
              </a:solidFill>
            </a:endParaRPr>
          </a:p>
          <a:p>
            <a:pPr marL="342900" indent="-342900">
              <a:buFont typeface="Wingdings" panose="05000000000000000000" pitchFamily="2" charset="2"/>
              <a:buChar char="§"/>
            </a:pPr>
            <a:r>
              <a:rPr lang="en-IE" sz="2000" dirty="0" smtClean="0">
                <a:solidFill>
                  <a:schemeClr val="accent6">
                    <a:lumMod val="50000"/>
                  </a:schemeClr>
                </a:solidFill>
              </a:rPr>
              <a:t>There is a </a:t>
            </a:r>
            <a:r>
              <a:rPr lang="en-IE" sz="2000" dirty="0">
                <a:solidFill>
                  <a:schemeClr val="accent6">
                    <a:lumMod val="50000"/>
                  </a:schemeClr>
                </a:solidFill>
              </a:rPr>
              <a:t>proportion of services that will not see a very large increase in funding. However, they will still benefit from the stability offered by Core Funding</a:t>
            </a:r>
            <a:r>
              <a:rPr lang="en-IE" sz="2000" dirty="0" smtClean="0">
                <a:solidFill>
                  <a:schemeClr val="accent6">
                    <a:lumMod val="50000"/>
                  </a:schemeClr>
                </a:solidFill>
              </a:rPr>
              <a:t>.</a:t>
            </a:r>
            <a:endParaRPr lang="en-IE" sz="2000" dirty="0">
              <a:solidFill>
                <a:schemeClr val="accent6">
                  <a:lumMod val="50000"/>
                </a:schemeClr>
              </a:solidFill>
            </a:endParaRPr>
          </a:p>
          <a:p>
            <a:endParaRPr lang="en-IE" dirty="0"/>
          </a:p>
        </p:txBody>
      </p:sp>
    </p:spTree>
    <p:extLst>
      <p:ext uri="{BB962C8B-B14F-4D97-AF65-F5344CB8AC3E}">
        <p14:creationId xmlns:p14="http://schemas.microsoft.com/office/powerpoint/2010/main" val="30120795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EB479D7-0864-4508-9C9A-D390CFFA20C7}" type="slidenum">
              <a:rPr lang="en-IE" smtClean="0"/>
              <a:t>15</a:t>
            </a:fld>
            <a:endParaRPr lang="en-IE"/>
          </a:p>
        </p:txBody>
      </p:sp>
      <p:sp>
        <p:nvSpPr>
          <p:cNvPr id="3" name="Title 2"/>
          <p:cNvSpPr>
            <a:spLocks noGrp="1"/>
          </p:cNvSpPr>
          <p:nvPr>
            <p:ph type="title"/>
          </p:nvPr>
        </p:nvSpPr>
        <p:spPr/>
        <p:txBody>
          <a:bodyPr/>
          <a:lstStyle/>
          <a:p>
            <a:r>
              <a:rPr lang="en-IE" dirty="0" smtClean="0"/>
              <a:t>Employment Regulation Order</a:t>
            </a:r>
            <a:endParaRPr lang="en-IE" dirty="0"/>
          </a:p>
        </p:txBody>
      </p:sp>
      <p:sp>
        <p:nvSpPr>
          <p:cNvPr id="4" name="Footer Placeholder 3"/>
          <p:cNvSpPr>
            <a:spLocks noGrp="1"/>
          </p:cNvSpPr>
          <p:nvPr>
            <p:ph type="ftr" sz="quarter" idx="11"/>
          </p:nvPr>
        </p:nvSpPr>
        <p:spPr/>
        <p:txBody>
          <a:bodyPr/>
          <a:lstStyle/>
          <a:p>
            <a:endParaRPr lang="en-IE" dirty="0"/>
          </a:p>
        </p:txBody>
      </p:sp>
      <p:sp>
        <p:nvSpPr>
          <p:cNvPr id="5" name="TextBox 4"/>
          <p:cNvSpPr txBox="1"/>
          <p:nvPr/>
        </p:nvSpPr>
        <p:spPr>
          <a:xfrm>
            <a:off x="611560" y="1268760"/>
            <a:ext cx="7903790" cy="5016758"/>
          </a:xfrm>
          <a:prstGeom prst="rect">
            <a:avLst/>
          </a:prstGeom>
          <a:noFill/>
        </p:spPr>
        <p:txBody>
          <a:bodyPr wrap="square" rtlCol="0">
            <a:spAutoFit/>
          </a:bodyPr>
          <a:lstStyle/>
          <a:p>
            <a:r>
              <a:rPr lang="en-IE" sz="2000" dirty="0">
                <a:solidFill>
                  <a:schemeClr val="accent6">
                    <a:lumMod val="50000"/>
                  </a:schemeClr>
                </a:solidFill>
              </a:rPr>
              <a:t>Proceeding with Core Funding at the rates previously </a:t>
            </a:r>
            <a:r>
              <a:rPr lang="en-IE" sz="2000" dirty="0" smtClean="0">
                <a:solidFill>
                  <a:schemeClr val="accent6">
                    <a:lumMod val="50000"/>
                  </a:schemeClr>
                </a:solidFill>
              </a:rPr>
              <a:t>published </a:t>
            </a:r>
            <a:r>
              <a:rPr lang="en-IE" sz="2000" dirty="0">
                <a:solidFill>
                  <a:schemeClr val="accent6">
                    <a:lumMod val="50000"/>
                  </a:schemeClr>
                </a:solidFill>
              </a:rPr>
              <a:t>is contingent on </a:t>
            </a:r>
            <a:r>
              <a:rPr lang="en-IE" sz="2000" dirty="0" smtClean="0">
                <a:solidFill>
                  <a:schemeClr val="accent6">
                    <a:lumMod val="50000"/>
                  </a:schemeClr>
                </a:solidFill>
              </a:rPr>
              <a:t>an ERO </a:t>
            </a:r>
            <a:r>
              <a:rPr lang="en-IE" sz="2000" dirty="0">
                <a:solidFill>
                  <a:schemeClr val="accent6">
                    <a:lumMod val="50000"/>
                  </a:schemeClr>
                </a:solidFill>
              </a:rPr>
              <a:t>being </a:t>
            </a:r>
            <a:r>
              <a:rPr lang="en-IE" sz="2000" dirty="0" smtClean="0">
                <a:solidFill>
                  <a:schemeClr val="accent6">
                    <a:lumMod val="50000"/>
                  </a:schemeClr>
                </a:solidFill>
              </a:rPr>
              <a:t>agreed. If </a:t>
            </a:r>
            <a:r>
              <a:rPr lang="en-IE" sz="2000" dirty="0">
                <a:solidFill>
                  <a:schemeClr val="accent6">
                    <a:lumMod val="50000"/>
                  </a:schemeClr>
                </a:solidFill>
              </a:rPr>
              <a:t>an ERO is not </a:t>
            </a:r>
            <a:r>
              <a:rPr lang="en-IE" sz="2000" dirty="0" smtClean="0">
                <a:solidFill>
                  <a:schemeClr val="accent6">
                    <a:lumMod val="50000"/>
                  </a:schemeClr>
                </a:solidFill>
              </a:rPr>
              <a:t>agreed additional details regarding this will be provided at that point. What this workshop can provide is additional clarity on what an ERO is.</a:t>
            </a:r>
            <a:endParaRPr lang="en-IE" sz="2000" dirty="0">
              <a:solidFill>
                <a:schemeClr val="accent6">
                  <a:lumMod val="50000"/>
                </a:schemeClr>
              </a:solidFill>
            </a:endParaRPr>
          </a:p>
          <a:p>
            <a:endParaRPr lang="en-IE" sz="2000" dirty="0" smtClean="0">
              <a:solidFill>
                <a:schemeClr val="accent6">
                  <a:lumMod val="50000"/>
                </a:schemeClr>
              </a:solidFill>
            </a:endParaRPr>
          </a:p>
          <a:p>
            <a:pPr marL="342900" indent="-342900">
              <a:buFont typeface="Wingdings" panose="05000000000000000000" pitchFamily="2" charset="2"/>
              <a:buChar char="§"/>
            </a:pPr>
            <a:r>
              <a:rPr lang="en-IE" sz="2000" b="1" dirty="0" smtClean="0">
                <a:solidFill>
                  <a:schemeClr val="accent6">
                    <a:lumMod val="50000"/>
                  </a:schemeClr>
                </a:solidFill>
              </a:rPr>
              <a:t>Joint Labour Committee (JLC): </a:t>
            </a:r>
            <a:r>
              <a:rPr lang="en-IE" sz="2000" dirty="0" smtClean="0">
                <a:solidFill>
                  <a:schemeClr val="accent6">
                    <a:lumMod val="50000"/>
                  </a:schemeClr>
                </a:solidFill>
              </a:rPr>
              <a:t>JLCs are </a:t>
            </a:r>
            <a:r>
              <a:rPr lang="en-IE" sz="2000" dirty="0">
                <a:solidFill>
                  <a:schemeClr val="accent6">
                    <a:lumMod val="50000"/>
                  </a:schemeClr>
                </a:solidFill>
              </a:rPr>
              <a:t>bodies </a:t>
            </a:r>
            <a:r>
              <a:rPr lang="en-IE" sz="2000" dirty="0" smtClean="0">
                <a:solidFill>
                  <a:schemeClr val="accent6">
                    <a:lumMod val="50000"/>
                  </a:schemeClr>
                </a:solidFill>
              </a:rPr>
              <a:t>made </a:t>
            </a:r>
            <a:r>
              <a:rPr lang="en-IE" sz="2000" dirty="0">
                <a:solidFill>
                  <a:schemeClr val="accent6">
                    <a:lumMod val="50000"/>
                  </a:schemeClr>
                </a:solidFill>
              </a:rPr>
              <a:t>up of equal numbers of employer and worker representatives </a:t>
            </a:r>
            <a:r>
              <a:rPr lang="en-IE" sz="2000" dirty="0" smtClean="0">
                <a:solidFill>
                  <a:schemeClr val="accent6">
                    <a:lumMod val="50000"/>
                  </a:schemeClr>
                </a:solidFill>
              </a:rPr>
              <a:t>to agree and set minimum </a:t>
            </a:r>
            <a:r>
              <a:rPr lang="en-IE" sz="2000" dirty="0">
                <a:solidFill>
                  <a:schemeClr val="accent6">
                    <a:lumMod val="50000"/>
                  </a:schemeClr>
                </a:solidFill>
              </a:rPr>
              <a:t>rates of pay and conditions for employees in particular sectors. </a:t>
            </a:r>
            <a:endParaRPr lang="en-IE" sz="2000" dirty="0" smtClean="0">
              <a:solidFill>
                <a:schemeClr val="accent6">
                  <a:lumMod val="50000"/>
                </a:schemeClr>
              </a:solidFill>
            </a:endParaRPr>
          </a:p>
          <a:p>
            <a:endParaRPr lang="en-IE" sz="2000" dirty="0">
              <a:solidFill>
                <a:schemeClr val="accent6">
                  <a:lumMod val="50000"/>
                </a:schemeClr>
              </a:solidFill>
            </a:endParaRPr>
          </a:p>
          <a:p>
            <a:pPr marL="342900" indent="-342900">
              <a:buFont typeface="Wingdings" panose="05000000000000000000" pitchFamily="2" charset="2"/>
              <a:buChar char="§"/>
            </a:pPr>
            <a:r>
              <a:rPr lang="en-IE" sz="2000" b="1" dirty="0" smtClean="0">
                <a:solidFill>
                  <a:schemeClr val="accent6">
                    <a:lumMod val="50000"/>
                  </a:schemeClr>
                </a:solidFill>
              </a:rPr>
              <a:t>Employment Regulation Order (ERO): </a:t>
            </a:r>
            <a:r>
              <a:rPr lang="en-IE" sz="2000" dirty="0">
                <a:solidFill>
                  <a:schemeClr val="accent6">
                    <a:lumMod val="50000"/>
                  </a:schemeClr>
                </a:solidFill>
              </a:rPr>
              <a:t>An </a:t>
            </a:r>
            <a:r>
              <a:rPr lang="en-IE" sz="2000" dirty="0" smtClean="0">
                <a:solidFill>
                  <a:schemeClr val="accent6">
                    <a:lumMod val="50000"/>
                  </a:schemeClr>
                </a:solidFill>
              </a:rPr>
              <a:t>ERO is </a:t>
            </a:r>
            <a:r>
              <a:rPr lang="en-IE" sz="2000" dirty="0">
                <a:solidFill>
                  <a:schemeClr val="accent6">
                    <a:lumMod val="50000"/>
                  </a:schemeClr>
                </a:solidFill>
              </a:rPr>
              <a:t>an instrument drawn up by a </a:t>
            </a:r>
            <a:r>
              <a:rPr lang="en-IE" sz="2000" dirty="0" smtClean="0">
                <a:solidFill>
                  <a:schemeClr val="accent6">
                    <a:lumMod val="50000"/>
                  </a:schemeClr>
                </a:solidFill>
              </a:rPr>
              <a:t>JLC and </a:t>
            </a:r>
            <a:r>
              <a:rPr lang="en-IE" sz="2000" dirty="0">
                <a:solidFill>
                  <a:schemeClr val="accent6">
                    <a:lumMod val="50000"/>
                  </a:schemeClr>
                </a:solidFill>
              </a:rPr>
              <a:t>given statutory </a:t>
            </a:r>
            <a:r>
              <a:rPr lang="en-IE" sz="2000" dirty="0" smtClean="0">
                <a:solidFill>
                  <a:schemeClr val="accent6">
                    <a:lumMod val="50000"/>
                  </a:schemeClr>
                </a:solidFill>
              </a:rPr>
              <a:t>effect. </a:t>
            </a:r>
            <a:r>
              <a:rPr lang="en-IE" sz="2000" dirty="0">
                <a:solidFill>
                  <a:schemeClr val="accent6">
                    <a:lumMod val="50000"/>
                  </a:schemeClr>
                </a:solidFill>
              </a:rPr>
              <a:t>The ERO fixes minimum rates of pay and conditions of employment for workers in specified business sectors: employers in those sectors are then obliged to pay wage rates and provide conditions of employment not less favourable than those prescribed</a:t>
            </a:r>
            <a:r>
              <a:rPr lang="en-IE" sz="2000" dirty="0" smtClean="0">
                <a:solidFill>
                  <a:schemeClr val="accent6">
                    <a:lumMod val="50000"/>
                  </a:schemeClr>
                </a:solidFill>
              </a:rPr>
              <a:t>.</a:t>
            </a:r>
            <a:endParaRPr lang="en-IE" sz="2000" b="1" dirty="0">
              <a:solidFill>
                <a:schemeClr val="accent6">
                  <a:lumMod val="50000"/>
                </a:schemeClr>
              </a:solidFill>
            </a:endParaRPr>
          </a:p>
        </p:txBody>
      </p:sp>
    </p:spTree>
    <p:extLst>
      <p:ext uri="{BB962C8B-B14F-4D97-AF65-F5344CB8AC3E}">
        <p14:creationId xmlns:p14="http://schemas.microsoft.com/office/powerpoint/2010/main" val="6536158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EB479D7-0864-4508-9C9A-D390CFFA20C7}" type="slidenum">
              <a:rPr lang="en-IE" smtClean="0"/>
              <a:t>16</a:t>
            </a:fld>
            <a:endParaRPr lang="en-IE"/>
          </a:p>
        </p:txBody>
      </p:sp>
      <p:sp>
        <p:nvSpPr>
          <p:cNvPr id="3" name="Title 2"/>
          <p:cNvSpPr>
            <a:spLocks noGrp="1"/>
          </p:cNvSpPr>
          <p:nvPr>
            <p:ph type="title"/>
          </p:nvPr>
        </p:nvSpPr>
        <p:spPr/>
        <p:txBody>
          <a:bodyPr/>
          <a:lstStyle/>
          <a:p>
            <a:r>
              <a:rPr lang="en-IE" dirty="0" smtClean="0"/>
              <a:t>Employment Regulation Order</a:t>
            </a:r>
            <a:endParaRPr lang="en-IE" dirty="0"/>
          </a:p>
        </p:txBody>
      </p:sp>
      <p:sp>
        <p:nvSpPr>
          <p:cNvPr id="4" name="Footer Placeholder 3"/>
          <p:cNvSpPr>
            <a:spLocks noGrp="1"/>
          </p:cNvSpPr>
          <p:nvPr>
            <p:ph type="ftr" sz="quarter" idx="11"/>
          </p:nvPr>
        </p:nvSpPr>
        <p:spPr/>
        <p:txBody>
          <a:bodyPr/>
          <a:lstStyle/>
          <a:p>
            <a:endParaRPr lang="en-IE" dirty="0"/>
          </a:p>
        </p:txBody>
      </p:sp>
      <p:sp>
        <p:nvSpPr>
          <p:cNvPr id="5" name="TextBox 4"/>
          <p:cNvSpPr txBox="1"/>
          <p:nvPr/>
        </p:nvSpPr>
        <p:spPr>
          <a:xfrm>
            <a:off x="683568" y="1114426"/>
            <a:ext cx="7704856" cy="5262979"/>
          </a:xfrm>
          <a:prstGeom prst="rect">
            <a:avLst/>
          </a:prstGeom>
          <a:noFill/>
        </p:spPr>
        <p:txBody>
          <a:bodyPr wrap="square" rtlCol="0">
            <a:spAutoFit/>
          </a:bodyPr>
          <a:lstStyle/>
          <a:p>
            <a:r>
              <a:rPr lang="en-IE" sz="2000" b="1" dirty="0" smtClean="0">
                <a:solidFill>
                  <a:schemeClr val="accent6">
                    <a:lumMod val="50000"/>
                  </a:schemeClr>
                </a:solidFill>
              </a:rPr>
              <a:t>Current Status</a:t>
            </a:r>
          </a:p>
          <a:p>
            <a:r>
              <a:rPr lang="en-IE" sz="2000" dirty="0">
                <a:solidFill>
                  <a:schemeClr val="accent6">
                    <a:lumMod val="50000"/>
                  </a:schemeClr>
                </a:solidFill>
              </a:rPr>
              <a:t>In line with the provisions of the Industrial Relations Acts, the Joint Labour Committee is independent in its functions, and neither the Minister </a:t>
            </a:r>
            <a:r>
              <a:rPr lang="en-IE" sz="2000" dirty="0" smtClean="0">
                <a:solidFill>
                  <a:schemeClr val="accent6">
                    <a:lumMod val="50000"/>
                  </a:schemeClr>
                </a:solidFill>
              </a:rPr>
              <a:t>nor the Department </a:t>
            </a:r>
            <a:r>
              <a:rPr lang="en-IE" sz="2000" dirty="0">
                <a:solidFill>
                  <a:schemeClr val="accent6">
                    <a:lumMod val="50000"/>
                  </a:schemeClr>
                </a:solidFill>
              </a:rPr>
              <a:t>have a role in its statutory processes</a:t>
            </a:r>
            <a:r>
              <a:rPr lang="en-IE" sz="2000" dirty="0" smtClean="0">
                <a:solidFill>
                  <a:schemeClr val="accent6">
                    <a:lumMod val="50000"/>
                  </a:schemeClr>
                </a:solidFill>
              </a:rPr>
              <a:t>. This means that the Department is not able to provide us with a detailed update of where the JLC is right now. </a:t>
            </a:r>
            <a:r>
              <a:rPr lang="en-IE" sz="2000" dirty="0">
                <a:solidFill>
                  <a:schemeClr val="accent6">
                    <a:lumMod val="50000"/>
                  </a:schemeClr>
                </a:solidFill>
              </a:rPr>
              <a:t>The Department has provided data and technical </a:t>
            </a:r>
            <a:r>
              <a:rPr lang="en-IE" sz="2000" dirty="0" smtClean="0">
                <a:solidFill>
                  <a:schemeClr val="accent6">
                    <a:lumMod val="50000"/>
                  </a:schemeClr>
                </a:solidFill>
              </a:rPr>
              <a:t>briefing to the JLC.</a:t>
            </a:r>
            <a:endParaRPr lang="en-IE" sz="2000" dirty="0">
              <a:solidFill>
                <a:schemeClr val="accent6">
                  <a:lumMod val="50000"/>
                </a:schemeClr>
              </a:solidFill>
            </a:endParaRPr>
          </a:p>
          <a:p>
            <a:r>
              <a:rPr lang="en-IE" sz="2000" dirty="0" smtClean="0">
                <a:solidFill>
                  <a:schemeClr val="accent6">
                    <a:lumMod val="50000"/>
                  </a:schemeClr>
                </a:solidFill>
              </a:rPr>
              <a:t>The </a:t>
            </a:r>
            <a:r>
              <a:rPr lang="en-IE" sz="2000" dirty="0">
                <a:solidFill>
                  <a:schemeClr val="accent6">
                    <a:lumMod val="50000"/>
                  </a:schemeClr>
                </a:solidFill>
              </a:rPr>
              <a:t>JLC began the discussion in December 2021. </a:t>
            </a:r>
            <a:endParaRPr lang="en-IE" sz="2000" dirty="0" smtClean="0">
              <a:solidFill>
                <a:schemeClr val="accent6">
                  <a:lumMod val="50000"/>
                </a:schemeClr>
              </a:solidFill>
            </a:endParaRPr>
          </a:p>
          <a:p>
            <a:endParaRPr lang="en-IE" sz="2000" dirty="0">
              <a:solidFill>
                <a:schemeClr val="accent6">
                  <a:lumMod val="50000"/>
                </a:schemeClr>
              </a:solidFill>
            </a:endParaRPr>
          </a:p>
          <a:p>
            <a:r>
              <a:rPr lang="en-IE" sz="2000" dirty="0" smtClean="0">
                <a:solidFill>
                  <a:schemeClr val="accent6">
                    <a:lumMod val="50000"/>
                  </a:schemeClr>
                </a:solidFill>
              </a:rPr>
              <a:t>The representative organisations in the Committee are:</a:t>
            </a:r>
          </a:p>
          <a:p>
            <a:pPr marL="285750" indent="-285750">
              <a:buFont typeface="Wingdings" panose="05000000000000000000" pitchFamily="2" charset="2"/>
              <a:buChar char="§"/>
            </a:pPr>
            <a:r>
              <a:rPr lang="en-IE" sz="2000" dirty="0" smtClean="0">
                <a:solidFill>
                  <a:schemeClr val="accent6">
                    <a:lumMod val="50000"/>
                  </a:schemeClr>
                </a:solidFill>
              </a:rPr>
              <a:t>Irish Business and Employers Confederation (IBEC – 5 representatives) and Irish Small and Medium Enterprise Association (ISME – 1 representative) on behalf of employers</a:t>
            </a:r>
          </a:p>
          <a:p>
            <a:pPr marL="285750" indent="-285750">
              <a:buFont typeface="Wingdings" panose="05000000000000000000" pitchFamily="2" charset="2"/>
              <a:buChar char="§"/>
            </a:pPr>
            <a:r>
              <a:rPr lang="en-IE" sz="2000" dirty="0" smtClean="0">
                <a:solidFill>
                  <a:schemeClr val="accent6">
                    <a:lumMod val="50000"/>
                  </a:schemeClr>
                </a:solidFill>
              </a:rPr>
              <a:t>Irish Congress of Trade Unions (ICTU – 6 representatives) on behalf of employees</a:t>
            </a:r>
          </a:p>
          <a:p>
            <a:endParaRPr lang="en-IE" dirty="0"/>
          </a:p>
          <a:p>
            <a:endParaRPr lang="en-IE" dirty="0"/>
          </a:p>
        </p:txBody>
      </p:sp>
    </p:spTree>
    <p:extLst>
      <p:ext uri="{BB962C8B-B14F-4D97-AF65-F5344CB8AC3E}">
        <p14:creationId xmlns:p14="http://schemas.microsoft.com/office/powerpoint/2010/main" val="18915039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EB479D7-0864-4508-9C9A-D390CFFA20C7}" type="slidenum">
              <a:rPr lang="en-IE" smtClean="0"/>
              <a:t>17</a:t>
            </a:fld>
            <a:endParaRPr lang="en-IE"/>
          </a:p>
        </p:txBody>
      </p:sp>
      <p:sp>
        <p:nvSpPr>
          <p:cNvPr id="3" name="Title 2"/>
          <p:cNvSpPr>
            <a:spLocks noGrp="1"/>
          </p:cNvSpPr>
          <p:nvPr>
            <p:ph type="title"/>
          </p:nvPr>
        </p:nvSpPr>
        <p:spPr/>
        <p:txBody>
          <a:bodyPr/>
          <a:lstStyle/>
          <a:p>
            <a:r>
              <a:rPr lang="en-IE" dirty="0" smtClean="0"/>
              <a:t>Employment Regulation Order</a:t>
            </a:r>
            <a:endParaRPr lang="en-IE" dirty="0"/>
          </a:p>
        </p:txBody>
      </p:sp>
      <p:sp>
        <p:nvSpPr>
          <p:cNvPr id="4" name="Footer Placeholder 3"/>
          <p:cNvSpPr>
            <a:spLocks noGrp="1"/>
          </p:cNvSpPr>
          <p:nvPr>
            <p:ph type="ftr" sz="quarter" idx="11"/>
          </p:nvPr>
        </p:nvSpPr>
        <p:spPr/>
        <p:txBody>
          <a:bodyPr/>
          <a:lstStyle/>
          <a:p>
            <a:endParaRPr lang="en-IE" dirty="0"/>
          </a:p>
        </p:txBody>
      </p:sp>
      <p:sp>
        <p:nvSpPr>
          <p:cNvPr id="5" name="TextBox 4"/>
          <p:cNvSpPr txBox="1"/>
          <p:nvPr/>
        </p:nvSpPr>
        <p:spPr>
          <a:xfrm>
            <a:off x="251520" y="1196752"/>
            <a:ext cx="8568952" cy="4985980"/>
          </a:xfrm>
          <a:prstGeom prst="rect">
            <a:avLst/>
          </a:prstGeom>
          <a:noFill/>
        </p:spPr>
        <p:txBody>
          <a:bodyPr wrap="square" rtlCol="0">
            <a:spAutoFit/>
          </a:bodyPr>
          <a:lstStyle/>
          <a:p>
            <a:r>
              <a:rPr lang="en-IE" sz="2000" b="1" dirty="0">
                <a:solidFill>
                  <a:schemeClr val="accent6">
                    <a:lumMod val="50000"/>
                  </a:schemeClr>
                </a:solidFill>
              </a:rPr>
              <a:t>Next Steps</a:t>
            </a:r>
          </a:p>
          <a:p>
            <a:r>
              <a:rPr lang="en-IE" sz="2000" dirty="0">
                <a:solidFill>
                  <a:schemeClr val="accent6">
                    <a:lumMod val="50000"/>
                  </a:schemeClr>
                </a:solidFill>
              </a:rPr>
              <a:t>Should the JLC develop a proposal for an Employment Regulation Order, it will publish a notice and look for representations from employers and employees in the sector to take their views on board. </a:t>
            </a:r>
            <a:endParaRPr lang="en-IE" sz="2000" b="1" dirty="0">
              <a:solidFill>
                <a:schemeClr val="accent6">
                  <a:lumMod val="50000"/>
                </a:schemeClr>
              </a:solidFill>
            </a:endParaRPr>
          </a:p>
          <a:p>
            <a:r>
              <a:rPr lang="en-IE" sz="2000" dirty="0">
                <a:solidFill>
                  <a:schemeClr val="accent6">
                    <a:lumMod val="50000"/>
                  </a:schemeClr>
                </a:solidFill>
              </a:rPr>
              <a:t>It may then be adopted (or adopted with amendments), and it would then pass to the Labour Court and the Minister for Enterprise, Trade and Employment to be implemented. </a:t>
            </a:r>
            <a:endParaRPr lang="en-IE" sz="2000" dirty="0" smtClean="0">
              <a:solidFill>
                <a:schemeClr val="accent6">
                  <a:lumMod val="50000"/>
                </a:schemeClr>
              </a:solidFill>
            </a:endParaRPr>
          </a:p>
          <a:p>
            <a:endParaRPr lang="en-IE" sz="2000" dirty="0">
              <a:solidFill>
                <a:schemeClr val="accent6">
                  <a:lumMod val="50000"/>
                </a:schemeClr>
              </a:solidFill>
            </a:endParaRPr>
          </a:p>
          <a:p>
            <a:r>
              <a:rPr lang="en-IE" sz="2000" b="1" dirty="0" smtClean="0">
                <a:solidFill>
                  <a:schemeClr val="accent6">
                    <a:lumMod val="50000"/>
                  </a:schemeClr>
                </a:solidFill>
              </a:rPr>
              <a:t>Current Status of the process:</a:t>
            </a:r>
          </a:p>
          <a:p>
            <a:endParaRPr lang="en-IE" sz="2000" dirty="0" smtClean="0">
              <a:solidFill>
                <a:schemeClr val="accent6">
                  <a:lumMod val="50000"/>
                </a:schemeClr>
              </a:solidFill>
            </a:endParaRPr>
          </a:p>
          <a:p>
            <a:r>
              <a:rPr lang="en-IE" u="sng" dirty="0">
                <a:hlinkClick r:id="rId3"/>
              </a:rPr>
              <a:t>https://www.workplacerelations.ie/en/cases/2022/april/lcr22575.html</a:t>
            </a:r>
            <a:endParaRPr lang="en-IE" sz="2000" dirty="0" smtClean="0">
              <a:solidFill>
                <a:schemeClr val="accent6">
                  <a:lumMod val="50000"/>
                </a:schemeClr>
              </a:solidFill>
            </a:endParaRPr>
          </a:p>
          <a:p>
            <a:endParaRPr lang="en-IE" sz="2000" dirty="0">
              <a:solidFill>
                <a:schemeClr val="accent6">
                  <a:lumMod val="50000"/>
                </a:schemeClr>
              </a:solidFill>
            </a:endParaRPr>
          </a:p>
          <a:p>
            <a:r>
              <a:rPr lang="en-IE" sz="2000" b="1" dirty="0" smtClean="0">
                <a:solidFill>
                  <a:schemeClr val="accent6">
                    <a:lumMod val="50000"/>
                  </a:schemeClr>
                </a:solidFill>
              </a:rPr>
              <a:t>It is important to note that if an ERO comes into effect as an employer in the sector you will be bound by the conditions it sets whether you are signed up for Core Funding or not.</a:t>
            </a:r>
          </a:p>
          <a:p>
            <a:endParaRPr lang="en-IE" sz="2000" dirty="0" smtClean="0">
              <a:solidFill>
                <a:schemeClr val="accent6">
                  <a:lumMod val="50000"/>
                </a:schemeClr>
              </a:solidFill>
            </a:endParaRPr>
          </a:p>
        </p:txBody>
      </p:sp>
    </p:spTree>
    <p:extLst>
      <p:ext uri="{BB962C8B-B14F-4D97-AF65-F5344CB8AC3E}">
        <p14:creationId xmlns:p14="http://schemas.microsoft.com/office/powerpoint/2010/main" val="2470653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EB479D7-0864-4508-9C9A-D390CFFA20C7}" type="slidenum">
              <a:rPr lang="en-IE" smtClean="0"/>
              <a:t>18</a:t>
            </a:fld>
            <a:endParaRPr lang="en-IE"/>
          </a:p>
        </p:txBody>
      </p:sp>
      <p:sp>
        <p:nvSpPr>
          <p:cNvPr id="5" name="Rectangle 4"/>
          <p:cNvSpPr/>
          <p:nvPr/>
        </p:nvSpPr>
        <p:spPr>
          <a:xfrm>
            <a:off x="323528" y="1411676"/>
            <a:ext cx="7987145" cy="4370427"/>
          </a:xfrm>
          <a:prstGeom prst="rect">
            <a:avLst/>
          </a:prstGeom>
        </p:spPr>
        <p:txBody>
          <a:bodyPr wrap="square">
            <a:spAutoFit/>
          </a:bodyPr>
          <a:lstStyle/>
          <a:p>
            <a:pPr marL="342900" indent="-342900">
              <a:buFont typeface="Wingdings" panose="05000000000000000000" pitchFamily="2" charset="2"/>
              <a:buChar char="§"/>
              <a:defRPr/>
            </a:pPr>
            <a:r>
              <a:rPr lang="en-IE" sz="2000" b="1" dirty="0" smtClean="0">
                <a:solidFill>
                  <a:schemeClr val="accent6">
                    <a:lumMod val="50000"/>
                  </a:schemeClr>
                </a:solidFill>
              </a:rPr>
              <a:t>Funding for </a:t>
            </a:r>
            <a:r>
              <a:rPr lang="en-IE" sz="2000" b="1" dirty="0">
                <a:solidFill>
                  <a:schemeClr val="accent6">
                    <a:lumMod val="50000"/>
                  </a:schemeClr>
                </a:solidFill>
              </a:rPr>
              <a:t>non contact time</a:t>
            </a:r>
          </a:p>
          <a:p>
            <a:pPr marL="257175" indent="-257175">
              <a:buFont typeface="Wingdings" panose="05000000000000000000" pitchFamily="2" charset="2"/>
              <a:buChar char="à"/>
              <a:defRPr/>
            </a:pPr>
            <a:r>
              <a:rPr lang="en-IE" sz="2000" dirty="0" smtClean="0">
                <a:solidFill>
                  <a:schemeClr val="accent6">
                    <a:lumMod val="50000"/>
                  </a:schemeClr>
                </a:solidFill>
                <a:sym typeface="Wingdings" panose="05000000000000000000" pitchFamily="2" charset="2"/>
              </a:rPr>
              <a:t>Non-contact time </a:t>
            </a:r>
            <a:r>
              <a:rPr lang="en-IE" sz="2000" b="1" u="sng" dirty="0">
                <a:solidFill>
                  <a:schemeClr val="accent6">
                    <a:lumMod val="50000"/>
                  </a:schemeClr>
                </a:solidFill>
                <a:sym typeface="Wingdings" panose="05000000000000000000" pitchFamily="2" charset="2"/>
              </a:rPr>
              <a:t>is</a:t>
            </a:r>
            <a:r>
              <a:rPr lang="en-IE" sz="2000" dirty="0">
                <a:solidFill>
                  <a:schemeClr val="accent6">
                    <a:lumMod val="50000"/>
                  </a:schemeClr>
                </a:solidFill>
                <a:sym typeface="Wingdings" panose="05000000000000000000" pitchFamily="2" charset="2"/>
              </a:rPr>
              <a:t> factored into the €138m for staff costs using data from Sector Profile on current amount of contact and non contact time for different grades of staff</a:t>
            </a:r>
          </a:p>
          <a:p>
            <a:pPr marL="257175" indent="-257175">
              <a:buFont typeface="Wingdings" panose="05000000000000000000" pitchFamily="2" charset="2"/>
              <a:buChar char="à"/>
              <a:defRPr/>
            </a:pPr>
            <a:r>
              <a:rPr lang="en-IE" sz="2000" dirty="0">
                <a:solidFill>
                  <a:schemeClr val="accent6">
                    <a:lumMod val="50000"/>
                  </a:schemeClr>
                </a:solidFill>
                <a:sym typeface="Wingdings" panose="05000000000000000000" pitchFamily="2" charset="2"/>
              </a:rPr>
              <a:t>Funding allocated in line with contact hours, but % for non-contact time is built in</a:t>
            </a:r>
          </a:p>
          <a:p>
            <a:pPr marL="257175" indent="-257175">
              <a:buFont typeface="Wingdings" panose="05000000000000000000" pitchFamily="2" charset="2"/>
              <a:buChar char="à"/>
              <a:defRPr/>
            </a:pPr>
            <a:r>
              <a:rPr lang="en-IE" sz="2000" dirty="0">
                <a:solidFill>
                  <a:schemeClr val="accent6">
                    <a:lumMod val="50000"/>
                  </a:schemeClr>
                </a:solidFill>
                <a:sym typeface="Wingdings" panose="05000000000000000000" pitchFamily="2" charset="2"/>
              </a:rPr>
              <a:t>Separately, €25m is available to </a:t>
            </a:r>
            <a:r>
              <a:rPr lang="en-IE" sz="2000" b="1" u="sng" dirty="0">
                <a:solidFill>
                  <a:schemeClr val="accent6">
                    <a:lumMod val="50000"/>
                  </a:schemeClr>
                </a:solidFill>
                <a:sym typeface="Wingdings" panose="05000000000000000000" pitchFamily="2" charset="2"/>
              </a:rPr>
              <a:t>further support administrative time</a:t>
            </a:r>
          </a:p>
          <a:p>
            <a:pPr lvl="0">
              <a:defRPr/>
            </a:pPr>
            <a:endParaRPr lang="en-IE" sz="2000" dirty="0">
              <a:solidFill>
                <a:schemeClr val="accent6">
                  <a:lumMod val="50000"/>
                </a:schemeClr>
              </a:solidFill>
            </a:endParaRPr>
          </a:p>
          <a:p>
            <a:pPr marL="285750" indent="-285750">
              <a:buFont typeface="Wingdings" panose="05000000000000000000" pitchFamily="2" charset="2"/>
              <a:buChar char="§"/>
              <a:defRPr/>
            </a:pPr>
            <a:r>
              <a:rPr lang="en-IE" sz="2000" b="1" dirty="0">
                <a:solidFill>
                  <a:schemeClr val="accent6">
                    <a:lumMod val="50000"/>
                  </a:schemeClr>
                </a:solidFill>
                <a:sym typeface="Wingdings" panose="05000000000000000000" pitchFamily="2" charset="2"/>
              </a:rPr>
              <a:t>R</a:t>
            </a:r>
            <a:r>
              <a:rPr lang="en-IE" sz="2000" b="1" dirty="0" smtClean="0">
                <a:solidFill>
                  <a:schemeClr val="accent6">
                    <a:lumMod val="50000"/>
                  </a:schemeClr>
                </a:solidFill>
                <a:sym typeface="Wingdings" panose="05000000000000000000" pitchFamily="2" charset="2"/>
              </a:rPr>
              <a:t>ecognition </a:t>
            </a:r>
            <a:r>
              <a:rPr lang="en-IE" sz="2000" b="1" dirty="0">
                <a:solidFill>
                  <a:schemeClr val="accent6">
                    <a:lumMod val="50000"/>
                  </a:schemeClr>
                </a:solidFill>
                <a:sym typeface="Wingdings" panose="05000000000000000000" pitchFamily="2" charset="2"/>
              </a:rPr>
              <a:t>for staff without a L7+ qualification</a:t>
            </a:r>
          </a:p>
          <a:p>
            <a:pPr marL="257175" indent="-257175">
              <a:buFont typeface="Wingdings" panose="05000000000000000000" pitchFamily="2" charset="2"/>
              <a:buChar char="à"/>
              <a:defRPr/>
            </a:pPr>
            <a:r>
              <a:rPr lang="en-IE" sz="2000" dirty="0">
                <a:solidFill>
                  <a:schemeClr val="accent6">
                    <a:lumMod val="50000"/>
                  </a:schemeClr>
                </a:solidFill>
                <a:sym typeface="Wingdings" panose="05000000000000000000" pitchFamily="2" charset="2"/>
              </a:rPr>
              <a:t>€138m has been allocated for staff costs to improve pay and conditions for staff across the sector, regardless of qualification level. </a:t>
            </a:r>
          </a:p>
          <a:p>
            <a:pPr marL="257175" indent="-257175">
              <a:buFont typeface="Wingdings" panose="05000000000000000000" pitchFamily="2" charset="2"/>
              <a:buChar char="à"/>
              <a:defRPr/>
            </a:pPr>
            <a:r>
              <a:rPr lang="en-IE" sz="2000" dirty="0">
                <a:solidFill>
                  <a:schemeClr val="accent6">
                    <a:lumMod val="50000"/>
                  </a:schemeClr>
                </a:solidFill>
                <a:sym typeface="Wingdings" panose="05000000000000000000" pitchFamily="2" charset="2"/>
              </a:rPr>
              <a:t>An </a:t>
            </a:r>
            <a:r>
              <a:rPr lang="en-IE" sz="2000" i="1" dirty="0">
                <a:solidFill>
                  <a:schemeClr val="accent6">
                    <a:lumMod val="50000"/>
                  </a:schemeClr>
                </a:solidFill>
                <a:sym typeface="Wingdings" panose="05000000000000000000" pitchFamily="2" charset="2"/>
              </a:rPr>
              <a:t>additional </a:t>
            </a:r>
            <a:r>
              <a:rPr lang="en-IE" sz="2000" dirty="0">
                <a:solidFill>
                  <a:schemeClr val="accent6">
                    <a:lumMod val="50000"/>
                  </a:schemeClr>
                </a:solidFill>
                <a:sym typeface="Wingdings" panose="05000000000000000000" pitchFamily="2" charset="2"/>
              </a:rPr>
              <a:t>€38m has been allocated to graduate premiums for lead staff with L7+ qualification</a:t>
            </a:r>
          </a:p>
          <a:p>
            <a:pPr>
              <a:defRPr/>
            </a:pPr>
            <a:endParaRPr lang="en-IE" kern="0" dirty="0">
              <a:solidFill>
                <a:schemeClr val="tx2"/>
              </a:solidFill>
              <a:latin typeface="+mj-lt"/>
              <a:sym typeface="Wingdings" panose="05000000000000000000" pitchFamily="2" charset="2"/>
            </a:endParaRPr>
          </a:p>
        </p:txBody>
      </p:sp>
      <p:sp>
        <p:nvSpPr>
          <p:cNvPr id="4" name="Title 3"/>
          <p:cNvSpPr>
            <a:spLocks noGrp="1"/>
          </p:cNvSpPr>
          <p:nvPr>
            <p:ph type="title"/>
          </p:nvPr>
        </p:nvSpPr>
        <p:spPr/>
        <p:txBody>
          <a:bodyPr/>
          <a:lstStyle/>
          <a:p>
            <a:r>
              <a:rPr lang="en-IE" dirty="0" smtClean="0"/>
              <a:t>Clarifications</a:t>
            </a:r>
            <a:endParaRPr lang="en-IE" dirty="0"/>
          </a:p>
        </p:txBody>
      </p:sp>
    </p:spTree>
    <p:extLst>
      <p:ext uri="{BB962C8B-B14F-4D97-AF65-F5344CB8AC3E}">
        <p14:creationId xmlns:p14="http://schemas.microsoft.com/office/powerpoint/2010/main" val="29202213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EB479D7-0864-4508-9C9A-D390CFFA20C7}" type="slidenum">
              <a:rPr lang="en-IE" smtClean="0"/>
              <a:t>19</a:t>
            </a:fld>
            <a:endParaRPr lang="en-IE"/>
          </a:p>
        </p:txBody>
      </p:sp>
      <p:sp>
        <p:nvSpPr>
          <p:cNvPr id="5" name="Rectangle 4"/>
          <p:cNvSpPr/>
          <p:nvPr/>
        </p:nvSpPr>
        <p:spPr>
          <a:xfrm>
            <a:off x="323528" y="1268760"/>
            <a:ext cx="7987145" cy="5632311"/>
          </a:xfrm>
          <a:prstGeom prst="rect">
            <a:avLst/>
          </a:prstGeom>
        </p:spPr>
        <p:txBody>
          <a:bodyPr wrap="square">
            <a:spAutoFit/>
          </a:bodyPr>
          <a:lstStyle/>
          <a:p>
            <a:pPr marL="342900" indent="-342900">
              <a:buFont typeface="Arial" panose="020B0604020202020204" pitchFamily="34" charset="0"/>
              <a:buChar char="•"/>
              <a:defRPr/>
            </a:pPr>
            <a:r>
              <a:rPr lang="en-IE" sz="2000" b="1" dirty="0" smtClean="0">
                <a:solidFill>
                  <a:schemeClr val="accent6">
                    <a:lumMod val="50000"/>
                  </a:schemeClr>
                </a:solidFill>
              </a:rPr>
              <a:t>Core Funding Contract Conditions</a:t>
            </a:r>
            <a:endParaRPr lang="en-IE" sz="2000" b="1" dirty="0">
              <a:solidFill>
                <a:schemeClr val="accent6">
                  <a:lumMod val="50000"/>
                </a:schemeClr>
              </a:solidFill>
            </a:endParaRPr>
          </a:p>
          <a:p>
            <a:pPr marL="257175" indent="-257175">
              <a:buFont typeface="Wingdings" panose="05000000000000000000" pitchFamily="2" charset="2"/>
              <a:buChar char="à"/>
              <a:defRPr/>
            </a:pPr>
            <a:r>
              <a:rPr lang="en-IE" sz="2000" dirty="0">
                <a:solidFill>
                  <a:schemeClr val="accent6">
                    <a:lumMod val="50000"/>
                  </a:schemeClr>
                </a:solidFill>
                <a:sym typeface="Wingdings" panose="05000000000000000000" pitchFamily="2" charset="2"/>
              </a:rPr>
              <a:t>Contract conditions have been </a:t>
            </a:r>
            <a:r>
              <a:rPr lang="en-IE" sz="2000" dirty="0" smtClean="0">
                <a:solidFill>
                  <a:schemeClr val="accent6">
                    <a:lumMod val="50000"/>
                  </a:schemeClr>
                </a:solidFill>
                <a:sym typeface="Wingdings" panose="05000000000000000000" pitchFamily="2" charset="2"/>
              </a:rPr>
              <a:t>available since the publication </a:t>
            </a:r>
            <a:r>
              <a:rPr lang="en-IE" sz="2000" dirty="0">
                <a:solidFill>
                  <a:schemeClr val="accent6">
                    <a:lumMod val="50000"/>
                  </a:schemeClr>
                </a:solidFill>
                <a:sym typeface="Wingdings" panose="05000000000000000000" pitchFamily="2" charset="2"/>
              </a:rPr>
              <a:t>of </a:t>
            </a:r>
            <a:r>
              <a:rPr lang="en-IE" sz="2000" i="1" dirty="0">
                <a:solidFill>
                  <a:schemeClr val="accent6">
                    <a:lumMod val="50000"/>
                  </a:schemeClr>
                </a:solidFill>
                <a:sym typeface="Wingdings" panose="05000000000000000000" pitchFamily="2" charset="2"/>
              </a:rPr>
              <a:t>Partnership for the Public Good</a:t>
            </a:r>
            <a:endParaRPr lang="en-IE" sz="2000" dirty="0">
              <a:solidFill>
                <a:schemeClr val="accent6">
                  <a:lumMod val="50000"/>
                </a:schemeClr>
              </a:solidFill>
              <a:sym typeface="Wingdings" panose="05000000000000000000" pitchFamily="2" charset="2"/>
            </a:endParaRPr>
          </a:p>
          <a:p>
            <a:pPr marL="257175" indent="-257175">
              <a:buFont typeface="Wingdings" panose="05000000000000000000" pitchFamily="2" charset="2"/>
              <a:buChar char="à"/>
              <a:defRPr/>
            </a:pPr>
            <a:r>
              <a:rPr lang="en-IE" sz="2000" dirty="0">
                <a:solidFill>
                  <a:schemeClr val="accent6">
                    <a:lumMod val="50000"/>
                  </a:schemeClr>
                </a:solidFill>
              </a:rPr>
              <a:t>Conditions will primarily be about fee management; quality improvement measures; implementation of practice frameworks; transparent financial reporting and other data collection; offering NCS and ECCE</a:t>
            </a:r>
          </a:p>
          <a:p>
            <a:pPr marL="257175" indent="-257175">
              <a:buFont typeface="Wingdings" panose="05000000000000000000" pitchFamily="2" charset="2"/>
              <a:buChar char="à"/>
              <a:defRPr/>
            </a:pPr>
            <a:r>
              <a:rPr lang="en-IE" sz="2000" dirty="0">
                <a:solidFill>
                  <a:schemeClr val="accent6">
                    <a:lumMod val="50000"/>
                  </a:schemeClr>
                </a:solidFill>
              </a:rPr>
              <a:t>Contract will be published in June, required to be signed in </a:t>
            </a:r>
            <a:r>
              <a:rPr lang="en-IE" sz="2000" dirty="0" smtClean="0">
                <a:solidFill>
                  <a:schemeClr val="accent6">
                    <a:lumMod val="50000"/>
                  </a:schemeClr>
                </a:solidFill>
              </a:rPr>
              <a:t>August</a:t>
            </a:r>
          </a:p>
          <a:p>
            <a:pPr marL="257175" indent="-257175">
              <a:buFont typeface="Wingdings" panose="05000000000000000000" pitchFamily="2" charset="2"/>
              <a:buChar char="à"/>
              <a:defRPr/>
            </a:pPr>
            <a:endParaRPr lang="en-IE" sz="2000" dirty="0" smtClean="0">
              <a:solidFill>
                <a:schemeClr val="accent6">
                  <a:lumMod val="50000"/>
                </a:schemeClr>
              </a:solidFill>
            </a:endParaRPr>
          </a:p>
          <a:p>
            <a:pPr marL="285750" indent="-285750">
              <a:buFont typeface="Wingdings" panose="05000000000000000000" pitchFamily="2" charset="2"/>
              <a:buChar char="§"/>
              <a:defRPr/>
            </a:pPr>
            <a:r>
              <a:rPr lang="en-IE" sz="2000" b="1" dirty="0">
                <a:solidFill>
                  <a:schemeClr val="accent6">
                    <a:lumMod val="50000"/>
                  </a:schemeClr>
                </a:solidFill>
              </a:rPr>
              <a:t>Core Funding assumptions are based on </a:t>
            </a:r>
            <a:r>
              <a:rPr lang="en-IE" sz="2000" b="1" dirty="0" smtClean="0">
                <a:solidFill>
                  <a:schemeClr val="accent6">
                    <a:lumMod val="50000"/>
                  </a:schemeClr>
                </a:solidFill>
              </a:rPr>
              <a:t>current </a:t>
            </a:r>
            <a:r>
              <a:rPr lang="en-IE" sz="2000" b="1" dirty="0">
                <a:solidFill>
                  <a:schemeClr val="accent6">
                    <a:lumMod val="50000"/>
                  </a:schemeClr>
                </a:solidFill>
              </a:rPr>
              <a:t>data</a:t>
            </a:r>
          </a:p>
          <a:p>
            <a:pPr marL="257175" indent="-257175">
              <a:buFont typeface="Wingdings" panose="05000000000000000000" pitchFamily="2" charset="2"/>
              <a:buChar char="à"/>
              <a:defRPr/>
            </a:pPr>
            <a:r>
              <a:rPr lang="en-IE" sz="2000" dirty="0">
                <a:solidFill>
                  <a:schemeClr val="accent6">
                    <a:lumMod val="50000"/>
                  </a:schemeClr>
                </a:solidFill>
                <a:sym typeface="Wingdings" panose="05000000000000000000" pitchFamily="2" charset="2"/>
              </a:rPr>
              <a:t>Core Funding uses a large number of data sources, both recent and trend data</a:t>
            </a:r>
          </a:p>
          <a:p>
            <a:pPr marL="257175" indent="-257175">
              <a:buFont typeface="Wingdings" panose="05000000000000000000" pitchFamily="2" charset="2"/>
              <a:buChar char="à"/>
              <a:defRPr/>
            </a:pPr>
            <a:r>
              <a:rPr lang="en-IE" sz="2000" dirty="0">
                <a:solidFill>
                  <a:schemeClr val="accent6">
                    <a:lumMod val="50000"/>
                  </a:schemeClr>
                </a:solidFill>
                <a:sym typeface="Wingdings" panose="05000000000000000000" pitchFamily="2" charset="2"/>
              </a:rPr>
              <a:t>Sector Profile up to June 2021; administrative data (84% children receive funding); financial impact returns from Case Management; Tusla register; data from Revenue; independent analysis of providers’ income and cost (2018 and 2021); data on unit cost of delivery and staff/non-staff cost drivers; m</a:t>
            </a:r>
            <a:r>
              <a:rPr lang="en-IE" sz="2000" dirty="0">
                <a:solidFill>
                  <a:schemeClr val="accent6">
                    <a:lumMod val="50000"/>
                  </a:schemeClr>
                </a:solidFill>
              </a:rPr>
              <a:t>acro-economic and population trend data</a:t>
            </a:r>
          </a:p>
          <a:p>
            <a:pPr marL="257175" indent="-257175">
              <a:buFont typeface="Wingdings" panose="05000000000000000000" pitchFamily="2" charset="2"/>
              <a:buChar char="à"/>
              <a:defRPr/>
            </a:pPr>
            <a:endParaRPr lang="en-IE" sz="2000" dirty="0">
              <a:solidFill>
                <a:schemeClr val="accent6">
                  <a:lumMod val="50000"/>
                </a:schemeClr>
              </a:solidFill>
            </a:endParaRPr>
          </a:p>
        </p:txBody>
      </p:sp>
      <p:sp>
        <p:nvSpPr>
          <p:cNvPr id="4" name="Title 3"/>
          <p:cNvSpPr>
            <a:spLocks noGrp="1"/>
          </p:cNvSpPr>
          <p:nvPr>
            <p:ph type="title"/>
          </p:nvPr>
        </p:nvSpPr>
        <p:spPr/>
        <p:txBody>
          <a:bodyPr/>
          <a:lstStyle/>
          <a:p>
            <a:r>
              <a:rPr lang="en-IE" b="1" dirty="0" smtClean="0"/>
              <a:t>Clarifications</a:t>
            </a:r>
            <a:endParaRPr lang="en-IE" dirty="0"/>
          </a:p>
        </p:txBody>
      </p:sp>
    </p:spTree>
    <p:extLst>
      <p:ext uri="{BB962C8B-B14F-4D97-AF65-F5344CB8AC3E}">
        <p14:creationId xmlns:p14="http://schemas.microsoft.com/office/powerpoint/2010/main" val="33842015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Introduction</a:t>
            </a:r>
            <a:endParaRPr lang="en-IE" dirty="0"/>
          </a:p>
        </p:txBody>
      </p:sp>
      <p:sp>
        <p:nvSpPr>
          <p:cNvPr id="3" name="TextBox 2"/>
          <p:cNvSpPr txBox="1"/>
          <p:nvPr/>
        </p:nvSpPr>
        <p:spPr>
          <a:xfrm>
            <a:off x="467544" y="1253185"/>
            <a:ext cx="8352928" cy="5493812"/>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IE" dirty="0">
                <a:solidFill>
                  <a:schemeClr val="accent6">
                    <a:lumMod val="50000"/>
                  </a:schemeClr>
                </a:solidFill>
              </a:rPr>
              <a:t>The purpose of this workshop is to </a:t>
            </a:r>
            <a:r>
              <a:rPr lang="en-IE" dirty="0" smtClean="0">
                <a:solidFill>
                  <a:schemeClr val="accent6">
                    <a:lumMod val="50000"/>
                  </a:schemeClr>
                </a:solidFill>
              </a:rPr>
              <a:t>share </a:t>
            </a:r>
            <a:r>
              <a:rPr lang="en-IE" dirty="0">
                <a:solidFill>
                  <a:schemeClr val="accent6">
                    <a:lumMod val="50000"/>
                  </a:schemeClr>
                </a:solidFill>
              </a:rPr>
              <a:t>the background, rationale and ambition of Core </a:t>
            </a:r>
            <a:r>
              <a:rPr lang="en-IE" dirty="0" smtClean="0">
                <a:solidFill>
                  <a:schemeClr val="accent6">
                    <a:lumMod val="50000"/>
                  </a:schemeClr>
                </a:solidFill>
              </a:rPr>
              <a:t>Funding.</a:t>
            </a:r>
            <a:endParaRPr lang="en-IE" dirty="0">
              <a:solidFill>
                <a:schemeClr val="accent6">
                  <a:lumMod val="50000"/>
                </a:schemeClr>
              </a:solidFill>
            </a:endParaRPr>
          </a:p>
          <a:p>
            <a:pPr>
              <a:lnSpc>
                <a:spcPct val="150000"/>
              </a:lnSpc>
            </a:pPr>
            <a:endParaRPr lang="en-IE" dirty="0" smtClean="0">
              <a:solidFill>
                <a:schemeClr val="accent6">
                  <a:lumMod val="50000"/>
                </a:schemeClr>
              </a:solidFill>
            </a:endParaRPr>
          </a:p>
          <a:p>
            <a:pPr marL="285750" indent="-285750">
              <a:lnSpc>
                <a:spcPct val="150000"/>
              </a:lnSpc>
              <a:buFont typeface="Arial" panose="020B0604020202020204" pitchFamily="34" charset="0"/>
              <a:buChar char="•"/>
            </a:pPr>
            <a:r>
              <a:rPr lang="en-IE" dirty="0">
                <a:solidFill>
                  <a:schemeClr val="accent6">
                    <a:lumMod val="50000"/>
                  </a:schemeClr>
                </a:solidFill>
              </a:rPr>
              <a:t>W</a:t>
            </a:r>
            <a:r>
              <a:rPr lang="en-IE" dirty="0" smtClean="0">
                <a:solidFill>
                  <a:schemeClr val="accent6">
                    <a:lumMod val="50000"/>
                  </a:schemeClr>
                </a:solidFill>
              </a:rPr>
              <a:t>e </a:t>
            </a:r>
            <a:r>
              <a:rPr lang="en-IE" dirty="0">
                <a:solidFill>
                  <a:schemeClr val="accent6">
                    <a:lumMod val="50000"/>
                  </a:schemeClr>
                </a:solidFill>
              </a:rPr>
              <a:t>will make time at the end to take questions in case there are any specific details you have been uncertain </a:t>
            </a:r>
            <a:r>
              <a:rPr lang="en-IE" dirty="0" smtClean="0">
                <a:solidFill>
                  <a:schemeClr val="accent6">
                    <a:lumMod val="50000"/>
                  </a:schemeClr>
                </a:solidFill>
              </a:rPr>
              <a:t>about. </a:t>
            </a:r>
          </a:p>
          <a:p>
            <a:pPr>
              <a:lnSpc>
                <a:spcPct val="150000"/>
              </a:lnSpc>
            </a:pPr>
            <a:endParaRPr lang="en-IE" dirty="0" smtClean="0">
              <a:solidFill>
                <a:schemeClr val="accent6">
                  <a:lumMod val="50000"/>
                </a:schemeClr>
              </a:solidFill>
            </a:endParaRPr>
          </a:p>
          <a:p>
            <a:pPr marL="285750" indent="-285750">
              <a:lnSpc>
                <a:spcPct val="150000"/>
              </a:lnSpc>
              <a:buFont typeface="Arial" panose="020B0604020202020204" pitchFamily="34" charset="0"/>
              <a:buChar char="•"/>
            </a:pPr>
            <a:r>
              <a:rPr lang="en-IE" dirty="0" smtClean="0">
                <a:solidFill>
                  <a:schemeClr val="accent6">
                    <a:lumMod val="50000"/>
                  </a:schemeClr>
                </a:solidFill>
              </a:rPr>
              <a:t>First</a:t>
            </a:r>
            <a:r>
              <a:rPr lang="en-IE" dirty="0">
                <a:solidFill>
                  <a:schemeClr val="accent6">
                    <a:lumMod val="50000"/>
                  </a:schemeClr>
                </a:solidFill>
              </a:rPr>
              <a:t>, </a:t>
            </a:r>
            <a:r>
              <a:rPr lang="en-IE" dirty="0" smtClean="0">
                <a:solidFill>
                  <a:schemeClr val="accent6">
                    <a:lumMod val="50000"/>
                  </a:schemeClr>
                </a:solidFill>
              </a:rPr>
              <a:t>we </a:t>
            </a:r>
            <a:r>
              <a:rPr lang="en-IE" dirty="0">
                <a:solidFill>
                  <a:schemeClr val="accent6">
                    <a:lumMod val="50000"/>
                  </a:schemeClr>
                </a:solidFill>
              </a:rPr>
              <a:t>will </a:t>
            </a:r>
            <a:r>
              <a:rPr lang="en-IE" dirty="0" smtClean="0">
                <a:solidFill>
                  <a:schemeClr val="accent6">
                    <a:lumMod val="50000"/>
                  </a:schemeClr>
                </a:solidFill>
              </a:rPr>
              <a:t>go through a brief introduction to Core Funding and some </a:t>
            </a:r>
            <a:r>
              <a:rPr lang="en-IE" dirty="0">
                <a:solidFill>
                  <a:schemeClr val="accent6">
                    <a:lumMod val="50000"/>
                  </a:schemeClr>
                </a:solidFill>
              </a:rPr>
              <a:t>clear examples of realistic services to put the information that has been issued by the Department in context. </a:t>
            </a:r>
            <a:endParaRPr lang="en-IE" dirty="0" smtClean="0">
              <a:solidFill>
                <a:schemeClr val="accent6">
                  <a:lumMod val="50000"/>
                </a:schemeClr>
              </a:solidFill>
            </a:endParaRPr>
          </a:p>
          <a:p>
            <a:pPr>
              <a:lnSpc>
                <a:spcPct val="150000"/>
              </a:lnSpc>
            </a:pPr>
            <a:endParaRPr lang="en-IE" dirty="0" smtClean="0">
              <a:solidFill>
                <a:schemeClr val="accent6">
                  <a:lumMod val="50000"/>
                </a:schemeClr>
              </a:solidFill>
            </a:endParaRPr>
          </a:p>
          <a:p>
            <a:pPr marL="285750" indent="-285750">
              <a:lnSpc>
                <a:spcPct val="150000"/>
              </a:lnSpc>
              <a:buFont typeface="Arial" panose="020B0604020202020204" pitchFamily="34" charset="0"/>
              <a:buChar char="•"/>
            </a:pPr>
            <a:r>
              <a:rPr lang="en-IE" dirty="0" smtClean="0">
                <a:solidFill>
                  <a:schemeClr val="accent6">
                    <a:lumMod val="50000"/>
                  </a:schemeClr>
                </a:solidFill>
              </a:rPr>
              <a:t>Hopefully </a:t>
            </a:r>
            <a:r>
              <a:rPr lang="en-IE" dirty="0">
                <a:solidFill>
                  <a:schemeClr val="accent6">
                    <a:lumMod val="50000"/>
                  </a:schemeClr>
                </a:solidFill>
              </a:rPr>
              <a:t>you will all recognise </a:t>
            </a:r>
            <a:r>
              <a:rPr lang="en-IE" dirty="0" smtClean="0">
                <a:solidFill>
                  <a:schemeClr val="accent6">
                    <a:lumMod val="50000"/>
                  </a:schemeClr>
                </a:solidFill>
              </a:rPr>
              <a:t>these </a:t>
            </a:r>
            <a:r>
              <a:rPr lang="en-IE" dirty="0">
                <a:solidFill>
                  <a:schemeClr val="accent6">
                    <a:lumMod val="50000"/>
                  </a:schemeClr>
                </a:solidFill>
              </a:rPr>
              <a:t>services as similar to your own, although again, we will make time for questions at the end if there are any specific details that are causing trouble. </a:t>
            </a:r>
          </a:p>
        </p:txBody>
      </p:sp>
    </p:spTree>
    <p:extLst>
      <p:ext uri="{BB962C8B-B14F-4D97-AF65-F5344CB8AC3E}">
        <p14:creationId xmlns:p14="http://schemas.microsoft.com/office/powerpoint/2010/main" val="148687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EB479D7-0864-4508-9C9A-D390CFFA20C7}" type="slidenum">
              <a:rPr lang="en-IE" smtClean="0"/>
              <a:t>20</a:t>
            </a:fld>
            <a:endParaRPr lang="en-IE"/>
          </a:p>
        </p:txBody>
      </p:sp>
      <p:sp>
        <p:nvSpPr>
          <p:cNvPr id="5" name="Rectangle 4"/>
          <p:cNvSpPr/>
          <p:nvPr/>
        </p:nvSpPr>
        <p:spPr>
          <a:xfrm>
            <a:off x="528205" y="1628800"/>
            <a:ext cx="7987145" cy="4916731"/>
          </a:xfrm>
          <a:prstGeom prst="rect">
            <a:avLst/>
          </a:prstGeom>
        </p:spPr>
        <p:txBody>
          <a:bodyPr wrap="square">
            <a:spAutoFit/>
          </a:bodyPr>
          <a:lstStyle/>
          <a:p>
            <a:pPr marL="285750" indent="-285750">
              <a:buFont typeface="Wingdings" panose="05000000000000000000" pitchFamily="2" charset="2"/>
              <a:buChar char="§"/>
              <a:defRPr/>
            </a:pPr>
            <a:r>
              <a:rPr lang="en-IE" sz="2000" b="1" dirty="0">
                <a:solidFill>
                  <a:schemeClr val="accent6">
                    <a:lumMod val="50000"/>
                  </a:schemeClr>
                </a:solidFill>
              </a:rPr>
              <a:t>PSP </a:t>
            </a:r>
            <a:endParaRPr lang="en-IE" sz="2000" b="1" dirty="0" smtClean="0">
              <a:solidFill>
                <a:schemeClr val="accent6">
                  <a:lumMod val="50000"/>
                </a:schemeClr>
              </a:solidFill>
            </a:endParaRPr>
          </a:p>
          <a:p>
            <a:pPr marL="285750" indent="-285750">
              <a:buFont typeface="Wingdings" panose="05000000000000000000" pitchFamily="2" charset="2"/>
              <a:buChar char="§"/>
              <a:defRPr/>
            </a:pPr>
            <a:r>
              <a:rPr lang="en-IE" sz="2000" dirty="0" smtClean="0">
                <a:solidFill>
                  <a:schemeClr val="accent6">
                    <a:lumMod val="50000"/>
                  </a:schemeClr>
                </a:solidFill>
                <a:sym typeface="Wingdings" panose="05000000000000000000" pitchFamily="2" charset="2"/>
              </a:rPr>
              <a:t>The </a:t>
            </a:r>
            <a:r>
              <a:rPr lang="en-IE" sz="2000" dirty="0">
                <a:solidFill>
                  <a:schemeClr val="accent6">
                    <a:lumMod val="50000"/>
                  </a:schemeClr>
                </a:solidFill>
                <a:sym typeface="Wingdings" panose="05000000000000000000" pitchFamily="2" charset="2"/>
              </a:rPr>
              <a:t>budget for PSP (€19.4m), plus an additional €5.6m, has been incorporated into the Core Funding budget</a:t>
            </a:r>
          </a:p>
          <a:p>
            <a:pPr>
              <a:defRPr/>
            </a:pPr>
            <a:endParaRPr lang="en-IE" sz="2000" dirty="0">
              <a:solidFill>
                <a:schemeClr val="accent6">
                  <a:lumMod val="50000"/>
                </a:schemeClr>
              </a:solidFill>
              <a:sym typeface="Wingdings" panose="05000000000000000000" pitchFamily="2" charset="2"/>
            </a:endParaRPr>
          </a:p>
          <a:p>
            <a:pPr>
              <a:defRPr/>
            </a:pPr>
            <a:endParaRPr lang="en-IE" sz="2000" b="1" dirty="0">
              <a:solidFill>
                <a:schemeClr val="accent6">
                  <a:lumMod val="50000"/>
                </a:schemeClr>
              </a:solidFill>
            </a:endParaRPr>
          </a:p>
          <a:p>
            <a:pPr marL="285750" indent="-285750">
              <a:buFont typeface="Wingdings" panose="05000000000000000000" pitchFamily="2" charset="2"/>
              <a:buChar char="§"/>
              <a:defRPr/>
            </a:pPr>
            <a:r>
              <a:rPr lang="en-IE" sz="2000" b="1" dirty="0" smtClean="0">
                <a:solidFill>
                  <a:schemeClr val="accent6">
                    <a:lumMod val="50000"/>
                  </a:schemeClr>
                </a:solidFill>
              </a:rPr>
              <a:t>Statutory Sick Pay </a:t>
            </a:r>
            <a:endParaRPr lang="en-IE" sz="2000" b="1" dirty="0">
              <a:solidFill>
                <a:schemeClr val="accent6">
                  <a:lumMod val="50000"/>
                </a:schemeClr>
              </a:solidFill>
              <a:sym typeface="Wingdings" panose="05000000000000000000" pitchFamily="2" charset="2"/>
            </a:endParaRPr>
          </a:p>
          <a:p>
            <a:pPr marL="257175" indent="-257175">
              <a:buFont typeface="Wingdings" panose="05000000000000000000" pitchFamily="2" charset="2"/>
              <a:buChar char="à"/>
              <a:defRPr/>
            </a:pPr>
            <a:r>
              <a:rPr lang="en-IE" sz="2000" dirty="0">
                <a:solidFill>
                  <a:schemeClr val="accent6">
                    <a:lumMod val="50000"/>
                  </a:schemeClr>
                </a:solidFill>
              </a:rPr>
              <a:t>Statutory sick pay will initially be paid at 70% of regular earnings up to a cap of €110 per day, from the first day of illness for a maximum of three days per year. </a:t>
            </a:r>
          </a:p>
          <a:p>
            <a:pPr marL="257175" indent="-257175">
              <a:buFont typeface="Wingdings" panose="05000000000000000000" pitchFamily="2" charset="2"/>
              <a:buChar char="à"/>
              <a:defRPr/>
            </a:pPr>
            <a:r>
              <a:rPr lang="en-IE" sz="2000" dirty="0">
                <a:solidFill>
                  <a:schemeClr val="accent6">
                    <a:lumMod val="50000"/>
                  </a:schemeClr>
                </a:solidFill>
              </a:rPr>
              <a:t>If max entitlement used, this would equate, in percentage terms, to an additional cost for employers of around 0.8% </a:t>
            </a:r>
          </a:p>
          <a:p>
            <a:pPr marL="257175" indent="-257175">
              <a:buFont typeface="Wingdings" panose="05000000000000000000" pitchFamily="2" charset="2"/>
              <a:buChar char="à"/>
              <a:defRPr/>
            </a:pPr>
            <a:r>
              <a:rPr lang="en-IE" sz="2000" dirty="0">
                <a:solidFill>
                  <a:schemeClr val="accent6">
                    <a:lumMod val="50000"/>
                  </a:schemeClr>
                </a:solidFill>
              </a:rPr>
              <a:t>This is factored into the estimated staff costs allocation in Core Funding</a:t>
            </a:r>
          </a:p>
          <a:p>
            <a:pPr marL="257175" indent="-257175">
              <a:buFont typeface="Wingdings" panose="05000000000000000000" pitchFamily="2" charset="2"/>
              <a:buChar char="à"/>
              <a:defRPr/>
            </a:pPr>
            <a:r>
              <a:rPr lang="en-IE" sz="2000" dirty="0">
                <a:solidFill>
                  <a:schemeClr val="accent6">
                    <a:lumMod val="50000"/>
                  </a:schemeClr>
                </a:solidFill>
              </a:rPr>
              <a:t>For employers who genuinely cannot afford to pay, included in the sick pay proposals is an ‘inability to pay’ provision exemption from the Labour Court </a:t>
            </a:r>
            <a:endParaRPr lang="en-IE" sz="2000" dirty="0">
              <a:solidFill>
                <a:schemeClr val="accent6">
                  <a:lumMod val="50000"/>
                </a:schemeClr>
              </a:solidFill>
              <a:sym typeface="Wingdings" panose="05000000000000000000" pitchFamily="2" charset="2"/>
            </a:endParaRPr>
          </a:p>
          <a:p>
            <a:pPr>
              <a:defRPr/>
            </a:pPr>
            <a:endParaRPr lang="en-IE" sz="1350" dirty="0">
              <a:solidFill>
                <a:schemeClr val="tx2"/>
              </a:solidFill>
              <a:latin typeface="+mj-lt"/>
              <a:sym typeface="Wingdings" panose="05000000000000000000" pitchFamily="2" charset="2"/>
            </a:endParaRPr>
          </a:p>
        </p:txBody>
      </p:sp>
      <p:sp>
        <p:nvSpPr>
          <p:cNvPr id="4" name="Title 3"/>
          <p:cNvSpPr>
            <a:spLocks noGrp="1"/>
          </p:cNvSpPr>
          <p:nvPr>
            <p:ph type="title"/>
          </p:nvPr>
        </p:nvSpPr>
        <p:spPr/>
        <p:txBody>
          <a:bodyPr/>
          <a:lstStyle/>
          <a:p>
            <a:r>
              <a:rPr lang="en-IE" b="1" dirty="0" smtClean="0"/>
              <a:t>Clarifications</a:t>
            </a:r>
            <a:endParaRPr lang="en-IE" dirty="0"/>
          </a:p>
        </p:txBody>
      </p:sp>
    </p:spTree>
    <p:extLst>
      <p:ext uri="{BB962C8B-B14F-4D97-AF65-F5344CB8AC3E}">
        <p14:creationId xmlns:p14="http://schemas.microsoft.com/office/powerpoint/2010/main" val="4546423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EB479D7-0864-4508-9C9A-D390CFFA20C7}" type="slidenum">
              <a:rPr lang="en-IE" smtClean="0"/>
              <a:t>21</a:t>
            </a:fld>
            <a:endParaRPr lang="en-IE"/>
          </a:p>
        </p:txBody>
      </p:sp>
      <p:sp>
        <p:nvSpPr>
          <p:cNvPr id="5" name="Rectangle 4"/>
          <p:cNvSpPr/>
          <p:nvPr/>
        </p:nvSpPr>
        <p:spPr>
          <a:xfrm>
            <a:off x="179512" y="1196752"/>
            <a:ext cx="7987145" cy="3754874"/>
          </a:xfrm>
          <a:prstGeom prst="rect">
            <a:avLst/>
          </a:prstGeom>
        </p:spPr>
        <p:txBody>
          <a:bodyPr wrap="square">
            <a:spAutoFit/>
          </a:bodyPr>
          <a:lstStyle/>
          <a:p>
            <a:pPr>
              <a:defRPr/>
            </a:pPr>
            <a:endParaRPr lang="en-IE" sz="2000" dirty="0">
              <a:solidFill>
                <a:schemeClr val="accent6">
                  <a:lumMod val="50000"/>
                </a:schemeClr>
              </a:solidFill>
            </a:endParaRPr>
          </a:p>
          <a:p>
            <a:pPr marL="285750" indent="-285750">
              <a:buFont typeface="Wingdings" panose="05000000000000000000" pitchFamily="2" charset="2"/>
              <a:buChar char="§"/>
              <a:defRPr/>
            </a:pPr>
            <a:r>
              <a:rPr lang="en-IE" sz="2000" b="1" dirty="0">
                <a:solidFill>
                  <a:schemeClr val="accent6">
                    <a:lumMod val="50000"/>
                  </a:schemeClr>
                </a:solidFill>
              </a:rPr>
              <a:t>Sector Profile and Income and Cost </a:t>
            </a:r>
            <a:r>
              <a:rPr lang="en-IE" sz="2000" b="1" dirty="0" smtClean="0">
                <a:solidFill>
                  <a:schemeClr val="accent6">
                    <a:lumMod val="50000"/>
                  </a:schemeClr>
                </a:solidFill>
              </a:rPr>
              <a:t>Survey</a:t>
            </a:r>
            <a:endParaRPr lang="en-IE" sz="2000" b="1" dirty="0">
              <a:solidFill>
                <a:schemeClr val="accent6">
                  <a:lumMod val="50000"/>
                </a:schemeClr>
              </a:solidFill>
            </a:endParaRPr>
          </a:p>
          <a:p>
            <a:pPr marL="257175" indent="-257175">
              <a:buFont typeface="Wingdings" panose="05000000000000000000" pitchFamily="2" charset="2"/>
              <a:buChar char="à"/>
              <a:defRPr/>
            </a:pPr>
            <a:r>
              <a:rPr lang="en-IE" sz="2000" kern="0" dirty="0" smtClean="0">
                <a:solidFill>
                  <a:schemeClr val="accent6">
                    <a:lumMod val="50000"/>
                  </a:schemeClr>
                </a:solidFill>
                <a:sym typeface="Wingdings" panose="05000000000000000000" pitchFamily="2" charset="2"/>
              </a:rPr>
              <a:t>Sector </a:t>
            </a:r>
            <a:r>
              <a:rPr lang="en-IE" sz="2000" kern="0" dirty="0">
                <a:solidFill>
                  <a:schemeClr val="accent6">
                    <a:lumMod val="50000"/>
                  </a:schemeClr>
                </a:solidFill>
                <a:sym typeface="Wingdings" panose="05000000000000000000" pitchFamily="2" charset="2"/>
              </a:rPr>
              <a:t>Profile (including Income and Cost data) are key information sources to justify the case for increased </a:t>
            </a:r>
            <a:r>
              <a:rPr lang="en-IE" sz="2000" kern="0" dirty="0" smtClean="0">
                <a:solidFill>
                  <a:schemeClr val="accent6">
                    <a:lumMod val="50000"/>
                  </a:schemeClr>
                </a:solidFill>
                <a:sym typeface="Wingdings" panose="05000000000000000000" pitchFamily="2" charset="2"/>
              </a:rPr>
              <a:t>investment</a:t>
            </a:r>
          </a:p>
          <a:p>
            <a:pPr>
              <a:defRPr/>
            </a:pPr>
            <a:endParaRPr lang="en-IE" sz="2000" kern="0" dirty="0">
              <a:solidFill>
                <a:schemeClr val="accent6">
                  <a:lumMod val="50000"/>
                </a:schemeClr>
              </a:solidFill>
              <a:sym typeface="Wingdings" panose="05000000000000000000" pitchFamily="2" charset="2"/>
            </a:endParaRPr>
          </a:p>
          <a:p>
            <a:pPr marL="257175" indent="-257175">
              <a:buFont typeface="Wingdings" panose="05000000000000000000" pitchFamily="2" charset="2"/>
              <a:buChar char="à"/>
              <a:defRPr/>
            </a:pPr>
            <a:r>
              <a:rPr lang="en-IE" sz="2000" kern="0" dirty="0">
                <a:solidFill>
                  <a:schemeClr val="accent6">
                    <a:lumMod val="50000"/>
                  </a:schemeClr>
                </a:solidFill>
                <a:sym typeface="Wingdings" panose="05000000000000000000" pitchFamily="2" charset="2"/>
              </a:rPr>
              <a:t>New Funding Model is intended to operate as a </a:t>
            </a:r>
            <a:r>
              <a:rPr lang="en-IE" sz="2000" b="1" u="sng" kern="0" dirty="0">
                <a:solidFill>
                  <a:schemeClr val="accent6">
                    <a:lumMod val="50000"/>
                  </a:schemeClr>
                </a:solidFill>
                <a:sym typeface="Wingdings" panose="05000000000000000000" pitchFamily="2" charset="2"/>
              </a:rPr>
              <a:t>partnership for the public good</a:t>
            </a:r>
            <a:r>
              <a:rPr lang="en-IE" sz="2000" kern="0" dirty="0">
                <a:solidFill>
                  <a:schemeClr val="accent6">
                    <a:lumMod val="50000"/>
                  </a:schemeClr>
                </a:solidFill>
                <a:sym typeface="Wingdings" panose="05000000000000000000" pitchFamily="2" charset="2"/>
              </a:rPr>
              <a:t> – requires transparency and openness on both </a:t>
            </a:r>
            <a:r>
              <a:rPr lang="en-IE" sz="2000" kern="0" dirty="0" smtClean="0">
                <a:solidFill>
                  <a:schemeClr val="accent6">
                    <a:lumMod val="50000"/>
                  </a:schemeClr>
                </a:solidFill>
                <a:sym typeface="Wingdings" panose="05000000000000000000" pitchFamily="2" charset="2"/>
              </a:rPr>
              <a:t>sides</a:t>
            </a:r>
          </a:p>
          <a:p>
            <a:pPr>
              <a:defRPr/>
            </a:pPr>
            <a:endParaRPr lang="en-IE" sz="2000" kern="0" dirty="0" smtClean="0">
              <a:solidFill>
                <a:schemeClr val="accent6">
                  <a:lumMod val="50000"/>
                </a:schemeClr>
              </a:solidFill>
              <a:sym typeface="Wingdings" panose="05000000000000000000" pitchFamily="2" charset="2"/>
            </a:endParaRPr>
          </a:p>
          <a:p>
            <a:pPr marL="257175" indent="-257175">
              <a:buFont typeface="Wingdings" panose="05000000000000000000" pitchFamily="2" charset="2"/>
              <a:buChar char="à"/>
              <a:defRPr/>
            </a:pPr>
            <a:r>
              <a:rPr lang="en-IE" sz="2000" dirty="0">
                <a:solidFill>
                  <a:schemeClr val="accent6">
                    <a:lumMod val="50000"/>
                  </a:schemeClr>
                </a:solidFill>
                <a:sym typeface="Wingdings" panose="05000000000000000000" pitchFamily="2" charset="2"/>
              </a:rPr>
              <a:t>Very substantial levels of public money </a:t>
            </a:r>
            <a:r>
              <a:rPr lang="en-IE" sz="2000" dirty="0" smtClean="0">
                <a:solidFill>
                  <a:schemeClr val="accent6">
                    <a:lumMod val="50000"/>
                  </a:schemeClr>
                </a:solidFill>
                <a:sym typeface="Wingdings" panose="05000000000000000000" pitchFamily="2" charset="2"/>
              </a:rPr>
              <a:t>are being </a:t>
            </a:r>
            <a:r>
              <a:rPr lang="en-IE" sz="2000" dirty="0">
                <a:solidFill>
                  <a:schemeClr val="accent6">
                    <a:lumMod val="50000"/>
                  </a:schemeClr>
                </a:solidFill>
                <a:sym typeface="Wingdings" panose="05000000000000000000" pitchFamily="2" charset="2"/>
              </a:rPr>
              <a:t>invested in sector – There is a requirement </a:t>
            </a:r>
            <a:r>
              <a:rPr lang="en-IE" sz="2000" dirty="0" smtClean="0">
                <a:solidFill>
                  <a:schemeClr val="accent6">
                    <a:lumMod val="50000"/>
                  </a:schemeClr>
                </a:solidFill>
                <a:sym typeface="Wingdings" panose="05000000000000000000" pitchFamily="2" charset="2"/>
              </a:rPr>
              <a:t>to </a:t>
            </a:r>
            <a:r>
              <a:rPr lang="en-IE" sz="2000" dirty="0">
                <a:solidFill>
                  <a:schemeClr val="accent6">
                    <a:lumMod val="50000"/>
                  </a:schemeClr>
                </a:solidFill>
                <a:sym typeface="Wingdings" panose="05000000000000000000" pitchFamily="2" charset="2"/>
              </a:rPr>
              <a:t>have proper oversight and assess outcomes of funding </a:t>
            </a:r>
            <a:endParaRPr lang="en-IE" sz="2000" kern="0" dirty="0">
              <a:solidFill>
                <a:schemeClr val="accent6">
                  <a:lumMod val="50000"/>
                </a:schemeClr>
              </a:solidFill>
              <a:sym typeface="Wingdings" panose="05000000000000000000" pitchFamily="2" charset="2"/>
            </a:endParaRPr>
          </a:p>
          <a:p>
            <a:pPr marL="257175" indent="-257175">
              <a:buFont typeface="Wingdings" panose="05000000000000000000" pitchFamily="2" charset="2"/>
              <a:buChar char="à"/>
              <a:defRPr/>
            </a:pPr>
            <a:endParaRPr lang="en-IE" kern="0" dirty="0">
              <a:solidFill>
                <a:srgbClr val="002060"/>
              </a:solidFill>
            </a:endParaRPr>
          </a:p>
        </p:txBody>
      </p:sp>
      <p:sp>
        <p:nvSpPr>
          <p:cNvPr id="4" name="Title 3"/>
          <p:cNvSpPr>
            <a:spLocks noGrp="1"/>
          </p:cNvSpPr>
          <p:nvPr>
            <p:ph type="title"/>
          </p:nvPr>
        </p:nvSpPr>
        <p:spPr/>
        <p:txBody>
          <a:bodyPr/>
          <a:lstStyle/>
          <a:p>
            <a:r>
              <a:rPr lang="en-IE" b="1" dirty="0" smtClean="0"/>
              <a:t>Clarifications</a:t>
            </a:r>
            <a:endParaRPr lang="en-IE" dirty="0"/>
          </a:p>
        </p:txBody>
      </p:sp>
    </p:spTree>
    <p:extLst>
      <p:ext uri="{BB962C8B-B14F-4D97-AF65-F5344CB8AC3E}">
        <p14:creationId xmlns:p14="http://schemas.microsoft.com/office/powerpoint/2010/main" val="17393256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EB479D7-0864-4508-9C9A-D390CFFA20C7}" type="slidenum">
              <a:rPr lang="en-IE" smtClean="0"/>
              <a:t>22</a:t>
            </a:fld>
            <a:endParaRPr lang="en-IE"/>
          </a:p>
        </p:txBody>
      </p:sp>
      <p:sp>
        <p:nvSpPr>
          <p:cNvPr id="5" name="Rectangle 4"/>
          <p:cNvSpPr/>
          <p:nvPr/>
        </p:nvSpPr>
        <p:spPr>
          <a:xfrm>
            <a:off x="323528" y="1340147"/>
            <a:ext cx="7987145" cy="4801314"/>
          </a:xfrm>
          <a:prstGeom prst="rect">
            <a:avLst/>
          </a:prstGeom>
        </p:spPr>
        <p:txBody>
          <a:bodyPr wrap="square">
            <a:spAutoFit/>
          </a:bodyPr>
          <a:lstStyle/>
          <a:p>
            <a:pPr marL="342900" indent="-342900">
              <a:buFont typeface="Wingdings" panose="05000000000000000000" pitchFamily="2" charset="2"/>
              <a:buChar char="§"/>
              <a:defRPr/>
            </a:pPr>
            <a:r>
              <a:rPr lang="en-IE" b="1" dirty="0" smtClean="0">
                <a:solidFill>
                  <a:schemeClr val="accent6">
                    <a:lumMod val="50000"/>
                  </a:schemeClr>
                </a:solidFill>
              </a:rPr>
              <a:t>Training  </a:t>
            </a:r>
          </a:p>
          <a:p>
            <a:pPr marL="257175" lvl="0" indent="-257175">
              <a:buFont typeface="Wingdings" panose="05000000000000000000" pitchFamily="2" charset="2"/>
              <a:buChar char="à"/>
              <a:defRPr/>
            </a:pPr>
            <a:r>
              <a:rPr lang="en-IE" dirty="0">
                <a:solidFill>
                  <a:srgbClr val="70AD47">
                    <a:lumMod val="50000"/>
                  </a:srgbClr>
                </a:solidFill>
              </a:rPr>
              <a:t>Core Funding </a:t>
            </a:r>
            <a:r>
              <a:rPr lang="en-IE" b="1" u="sng" dirty="0">
                <a:solidFill>
                  <a:srgbClr val="70AD47">
                    <a:lumMod val="50000"/>
                  </a:srgbClr>
                </a:solidFill>
              </a:rPr>
              <a:t>can be used to support staff continuous professional development (CPD),</a:t>
            </a:r>
            <a:r>
              <a:rPr lang="en-IE" dirty="0">
                <a:solidFill>
                  <a:srgbClr val="70AD47">
                    <a:lumMod val="50000"/>
                  </a:srgbClr>
                </a:solidFill>
              </a:rPr>
              <a:t> and the ongoing development of quality at service </a:t>
            </a:r>
            <a:r>
              <a:rPr lang="en-IE" dirty="0" smtClean="0">
                <a:solidFill>
                  <a:srgbClr val="70AD47">
                    <a:lumMod val="50000"/>
                  </a:srgbClr>
                </a:solidFill>
              </a:rPr>
              <a:t>level</a:t>
            </a:r>
            <a:endParaRPr lang="en-IE" dirty="0">
              <a:solidFill>
                <a:schemeClr val="accent6">
                  <a:lumMod val="50000"/>
                </a:schemeClr>
              </a:solidFill>
            </a:endParaRPr>
          </a:p>
          <a:p>
            <a:pPr marL="257175" indent="-257175">
              <a:buFont typeface="Wingdings" panose="05000000000000000000" pitchFamily="2" charset="2"/>
              <a:buChar char="à"/>
              <a:defRPr/>
            </a:pPr>
            <a:r>
              <a:rPr lang="en-IE" dirty="0">
                <a:solidFill>
                  <a:schemeClr val="accent6">
                    <a:lumMod val="50000"/>
                  </a:schemeClr>
                </a:solidFill>
              </a:rPr>
              <a:t>DCEDIY provide funded training initiatives for early years educators e.g. </a:t>
            </a:r>
            <a:r>
              <a:rPr lang="en-IE" dirty="0" err="1">
                <a:solidFill>
                  <a:schemeClr val="accent6">
                    <a:lumMod val="50000"/>
                  </a:schemeClr>
                </a:solidFill>
              </a:rPr>
              <a:t>Síolta</a:t>
            </a:r>
            <a:r>
              <a:rPr lang="en-IE" dirty="0">
                <a:solidFill>
                  <a:schemeClr val="accent6">
                    <a:lumMod val="50000"/>
                  </a:schemeClr>
                </a:solidFill>
              </a:rPr>
              <a:t> </a:t>
            </a:r>
            <a:r>
              <a:rPr lang="en-IE" dirty="0" err="1">
                <a:solidFill>
                  <a:schemeClr val="accent6">
                    <a:lumMod val="50000"/>
                  </a:schemeClr>
                </a:solidFill>
              </a:rPr>
              <a:t>Aistear</a:t>
            </a:r>
            <a:r>
              <a:rPr lang="en-IE" dirty="0">
                <a:solidFill>
                  <a:schemeClr val="accent6">
                    <a:lumMod val="50000"/>
                  </a:schemeClr>
                </a:solidFill>
              </a:rPr>
              <a:t>, AIM training and others on a fully funded basis. LINC Level 6 special purpose award also available at no cost.</a:t>
            </a:r>
          </a:p>
          <a:p>
            <a:pPr marL="257175" indent="-257175">
              <a:buFont typeface="Wingdings" panose="05000000000000000000" pitchFamily="2" charset="2"/>
              <a:buChar char="à"/>
              <a:defRPr/>
            </a:pPr>
            <a:r>
              <a:rPr lang="en-IE" dirty="0">
                <a:solidFill>
                  <a:schemeClr val="accent6">
                    <a:lumMod val="50000"/>
                  </a:schemeClr>
                </a:solidFill>
              </a:rPr>
              <a:t>Graduate Bursary fund available for staff who have achieved a qualification at level 7, 8 or 9</a:t>
            </a:r>
          </a:p>
          <a:p>
            <a:pPr marL="257175" indent="-257175">
              <a:buFont typeface="Wingdings" panose="05000000000000000000" pitchFamily="2" charset="2"/>
              <a:buChar char="à"/>
              <a:defRPr/>
            </a:pPr>
            <a:r>
              <a:rPr lang="en-IE" dirty="0">
                <a:solidFill>
                  <a:schemeClr val="accent6">
                    <a:lumMod val="50000"/>
                  </a:schemeClr>
                </a:solidFill>
              </a:rPr>
              <a:t>Nurturing Skills will strengthen drive towards </a:t>
            </a:r>
            <a:r>
              <a:rPr lang="en-IE" dirty="0" err="1">
                <a:solidFill>
                  <a:schemeClr val="accent6">
                    <a:lumMod val="50000"/>
                  </a:schemeClr>
                </a:solidFill>
              </a:rPr>
              <a:t>professionalisation</a:t>
            </a:r>
            <a:r>
              <a:rPr lang="en-IE" dirty="0">
                <a:solidFill>
                  <a:schemeClr val="accent6">
                    <a:lumMod val="50000"/>
                  </a:schemeClr>
                </a:solidFill>
              </a:rPr>
              <a:t> –  commits to funding places on flexible education programmes at levels 6 to 8 for current early years educators. This new funding will support upskilling and strengthen career development pathways for those working in the sector, reducing the cost to educators of undertaking further and higher education qualifications. The new funding scheme will also develop and introduce mechanisms for providing financial support to early learning and care services to help meet the costs of releasing staff to go on student practice placements and study leave. Plans for the new funding scheme are currently being developed. </a:t>
            </a:r>
          </a:p>
        </p:txBody>
      </p:sp>
      <p:sp>
        <p:nvSpPr>
          <p:cNvPr id="4" name="Title 3"/>
          <p:cNvSpPr>
            <a:spLocks noGrp="1"/>
          </p:cNvSpPr>
          <p:nvPr>
            <p:ph type="title"/>
          </p:nvPr>
        </p:nvSpPr>
        <p:spPr/>
        <p:txBody>
          <a:bodyPr/>
          <a:lstStyle/>
          <a:p>
            <a:r>
              <a:rPr lang="en-IE" b="1" dirty="0" smtClean="0"/>
              <a:t>Clarifications</a:t>
            </a:r>
            <a:endParaRPr lang="en-IE" dirty="0"/>
          </a:p>
        </p:txBody>
      </p:sp>
    </p:spTree>
    <p:extLst>
      <p:ext uri="{BB962C8B-B14F-4D97-AF65-F5344CB8AC3E}">
        <p14:creationId xmlns:p14="http://schemas.microsoft.com/office/powerpoint/2010/main" val="2274965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EB479D7-0864-4508-9C9A-D390CFFA20C7}" type="slidenum">
              <a:rPr lang="en-IE" smtClean="0"/>
              <a:t>23</a:t>
            </a:fld>
            <a:endParaRPr lang="en-IE"/>
          </a:p>
        </p:txBody>
      </p:sp>
      <p:sp>
        <p:nvSpPr>
          <p:cNvPr id="3" name="Title 2"/>
          <p:cNvSpPr>
            <a:spLocks noGrp="1"/>
          </p:cNvSpPr>
          <p:nvPr>
            <p:ph type="title"/>
          </p:nvPr>
        </p:nvSpPr>
        <p:spPr/>
        <p:txBody>
          <a:bodyPr/>
          <a:lstStyle/>
          <a:p>
            <a:r>
              <a:rPr lang="en-IE" dirty="0" smtClean="0"/>
              <a:t>Ready Reckoner</a:t>
            </a:r>
            <a:endParaRPr lang="en-IE" dirty="0"/>
          </a:p>
        </p:txBody>
      </p:sp>
      <p:sp>
        <p:nvSpPr>
          <p:cNvPr id="4" name="Footer Placeholder 3"/>
          <p:cNvSpPr>
            <a:spLocks noGrp="1"/>
          </p:cNvSpPr>
          <p:nvPr>
            <p:ph type="ftr" sz="quarter" idx="11"/>
          </p:nvPr>
        </p:nvSpPr>
        <p:spPr/>
        <p:txBody>
          <a:bodyPr/>
          <a:lstStyle/>
          <a:p>
            <a:endParaRPr lang="en-IE" dirty="0"/>
          </a:p>
        </p:txBody>
      </p:sp>
      <p:sp>
        <p:nvSpPr>
          <p:cNvPr id="5" name="Rectangle 4"/>
          <p:cNvSpPr/>
          <p:nvPr/>
        </p:nvSpPr>
        <p:spPr>
          <a:xfrm>
            <a:off x="251520" y="1114426"/>
            <a:ext cx="3402378" cy="4886326"/>
          </a:xfrm>
          <a:prstGeom prst="rect">
            <a:avLst/>
          </a:prstGeom>
          <a:solidFill>
            <a:sysClr val="window" lastClr="FFFFFF"/>
          </a:solidFill>
          <a:ln w="12700" cap="flat" cmpd="sng" algn="ctr">
            <a:solidFill>
              <a:srgbClr val="5B9BD5">
                <a:shade val="50000"/>
              </a:srgbClr>
            </a:solidFill>
            <a:prstDash val="solid"/>
            <a:miter lim="800000"/>
          </a:ln>
          <a:effectLst/>
        </p:spPr>
        <p:txBody>
          <a:bodyPr rtlCol="0" anchor="ctr"/>
          <a:lstStyle/>
          <a:p>
            <a:pPr marL="428625" indent="-428625">
              <a:buFont typeface="Wingdings" panose="05000000000000000000" pitchFamily="2" charset="2"/>
              <a:buChar char="§"/>
              <a:defRPr/>
            </a:pPr>
            <a:endParaRPr lang="en-IE" sz="2100" kern="0" dirty="0">
              <a:solidFill>
                <a:srgbClr val="002060"/>
              </a:solidFill>
              <a:latin typeface="Calibri" panose="020F0502020204030204"/>
            </a:endParaRPr>
          </a:p>
        </p:txBody>
      </p:sp>
      <p:pic>
        <p:nvPicPr>
          <p:cNvPr id="7" name="Picture 6"/>
          <p:cNvPicPr>
            <a:picLocks noChangeAspect="1"/>
          </p:cNvPicPr>
          <p:nvPr/>
        </p:nvPicPr>
        <p:blipFill>
          <a:blip r:embed="rId3"/>
          <a:stretch>
            <a:fillRect/>
          </a:stretch>
        </p:blipFill>
        <p:spPr>
          <a:xfrm>
            <a:off x="3653898" y="1173971"/>
            <a:ext cx="5492737" cy="2412380"/>
          </a:xfrm>
          <a:prstGeom prst="rect">
            <a:avLst/>
          </a:prstGeom>
        </p:spPr>
      </p:pic>
      <p:pic>
        <p:nvPicPr>
          <p:cNvPr id="8" name="Picture 7"/>
          <p:cNvPicPr>
            <a:picLocks noChangeAspect="1"/>
          </p:cNvPicPr>
          <p:nvPr/>
        </p:nvPicPr>
        <p:blipFill>
          <a:blip r:embed="rId4"/>
          <a:stretch>
            <a:fillRect/>
          </a:stretch>
        </p:blipFill>
        <p:spPr>
          <a:xfrm>
            <a:off x="3680672" y="3586351"/>
            <a:ext cx="5408089" cy="2414401"/>
          </a:xfrm>
          <a:prstGeom prst="rect">
            <a:avLst/>
          </a:prstGeom>
        </p:spPr>
      </p:pic>
      <p:sp>
        <p:nvSpPr>
          <p:cNvPr id="9" name="TextBox 8"/>
          <p:cNvSpPr txBox="1"/>
          <p:nvPr/>
        </p:nvSpPr>
        <p:spPr>
          <a:xfrm>
            <a:off x="467544" y="1337467"/>
            <a:ext cx="3129789" cy="3693319"/>
          </a:xfrm>
          <a:prstGeom prst="rect">
            <a:avLst/>
          </a:prstGeom>
          <a:noFill/>
        </p:spPr>
        <p:txBody>
          <a:bodyPr wrap="square" rtlCol="0">
            <a:spAutoFit/>
          </a:bodyPr>
          <a:lstStyle/>
          <a:p>
            <a:r>
              <a:rPr lang="en-IE" b="1" dirty="0">
                <a:solidFill>
                  <a:schemeClr val="accent6">
                    <a:lumMod val="50000"/>
                  </a:schemeClr>
                </a:solidFill>
              </a:rPr>
              <a:t>Core Funding Ready Reckoner</a:t>
            </a:r>
          </a:p>
          <a:p>
            <a:endParaRPr lang="en-IE" dirty="0">
              <a:solidFill>
                <a:schemeClr val="accent6">
                  <a:lumMod val="50000"/>
                </a:schemeClr>
              </a:solidFill>
            </a:endParaRPr>
          </a:p>
          <a:p>
            <a:pPr marL="285750" indent="-285750">
              <a:buFont typeface="Wingdings" panose="05000000000000000000" pitchFamily="2" charset="2"/>
              <a:buChar char="§"/>
            </a:pPr>
            <a:r>
              <a:rPr lang="en-IE" dirty="0">
                <a:solidFill>
                  <a:schemeClr val="accent6">
                    <a:lumMod val="50000"/>
                  </a:schemeClr>
                </a:solidFill>
              </a:rPr>
              <a:t>Simple approximate calculation </a:t>
            </a:r>
            <a:r>
              <a:rPr lang="en-IE" dirty="0" smtClean="0">
                <a:solidFill>
                  <a:schemeClr val="accent6">
                    <a:lumMod val="50000"/>
                  </a:schemeClr>
                </a:solidFill>
              </a:rPr>
              <a:t>tool</a:t>
            </a:r>
          </a:p>
          <a:p>
            <a:pPr marL="285750" indent="-285750">
              <a:buFont typeface="Wingdings" panose="05000000000000000000" pitchFamily="2" charset="2"/>
              <a:buChar char="§"/>
            </a:pPr>
            <a:endParaRPr lang="en-IE" dirty="0">
              <a:solidFill>
                <a:schemeClr val="accent6">
                  <a:lumMod val="50000"/>
                </a:schemeClr>
              </a:solidFill>
            </a:endParaRPr>
          </a:p>
          <a:p>
            <a:pPr marL="285750" indent="-285750">
              <a:buFont typeface="Wingdings" panose="05000000000000000000" pitchFamily="2" charset="2"/>
              <a:buChar char="§"/>
            </a:pPr>
            <a:r>
              <a:rPr lang="en-IE" dirty="0">
                <a:solidFill>
                  <a:schemeClr val="accent6">
                    <a:lumMod val="50000"/>
                  </a:schemeClr>
                </a:solidFill>
              </a:rPr>
              <a:t>Available on the Hive to </a:t>
            </a:r>
            <a:r>
              <a:rPr lang="en-IE" dirty="0" smtClean="0">
                <a:solidFill>
                  <a:schemeClr val="accent6">
                    <a:lumMod val="50000"/>
                  </a:schemeClr>
                </a:solidFill>
              </a:rPr>
              <a:t>everyone</a:t>
            </a:r>
          </a:p>
          <a:p>
            <a:pPr marL="285750" indent="-285750">
              <a:buFont typeface="Wingdings" panose="05000000000000000000" pitchFamily="2" charset="2"/>
              <a:buChar char="§"/>
            </a:pPr>
            <a:endParaRPr lang="en-IE" dirty="0">
              <a:solidFill>
                <a:schemeClr val="accent6">
                  <a:lumMod val="50000"/>
                </a:schemeClr>
              </a:solidFill>
            </a:endParaRPr>
          </a:p>
          <a:p>
            <a:pPr marL="285750" indent="-285750">
              <a:buFont typeface="Wingdings" panose="05000000000000000000" pitchFamily="2" charset="2"/>
              <a:buChar char="§"/>
            </a:pPr>
            <a:r>
              <a:rPr lang="en-IE" dirty="0">
                <a:solidFill>
                  <a:schemeClr val="accent6">
                    <a:lumMod val="50000"/>
                  </a:schemeClr>
                </a:solidFill>
              </a:rPr>
              <a:t>Shows benefits of Core </a:t>
            </a:r>
            <a:r>
              <a:rPr lang="en-IE" dirty="0" smtClean="0">
                <a:solidFill>
                  <a:schemeClr val="accent6">
                    <a:lumMod val="50000"/>
                  </a:schemeClr>
                </a:solidFill>
              </a:rPr>
              <a:t>Funding</a:t>
            </a:r>
          </a:p>
          <a:p>
            <a:pPr marL="285750" indent="-285750">
              <a:buFont typeface="Wingdings" panose="05000000000000000000" pitchFamily="2" charset="2"/>
              <a:buChar char="§"/>
            </a:pPr>
            <a:endParaRPr lang="en-IE" dirty="0">
              <a:solidFill>
                <a:schemeClr val="accent6">
                  <a:lumMod val="50000"/>
                </a:schemeClr>
              </a:solidFill>
            </a:endParaRPr>
          </a:p>
          <a:p>
            <a:pPr marL="285750" indent="-285750">
              <a:buFont typeface="Wingdings" panose="05000000000000000000" pitchFamily="2" charset="2"/>
              <a:buChar char="§"/>
            </a:pPr>
            <a:r>
              <a:rPr lang="en-IE" dirty="0">
                <a:solidFill>
                  <a:schemeClr val="accent6">
                    <a:lumMod val="50000"/>
                  </a:schemeClr>
                </a:solidFill>
              </a:rPr>
              <a:t>Can be used to test hypotheticals</a:t>
            </a:r>
          </a:p>
        </p:txBody>
      </p:sp>
    </p:spTree>
    <p:extLst>
      <p:ext uri="{BB962C8B-B14F-4D97-AF65-F5344CB8AC3E}">
        <p14:creationId xmlns:p14="http://schemas.microsoft.com/office/powerpoint/2010/main" val="1802771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EB479D7-0864-4508-9C9A-D390CFFA20C7}" type="slidenum">
              <a:rPr lang="en-IE" smtClean="0"/>
              <a:t>24</a:t>
            </a:fld>
            <a:endParaRPr lang="en-IE"/>
          </a:p>
        </p:txBody>
      </p:sp>
      <p:sp>
        <p:nvSpPr>
          <p:cNvPr id="3" name="Title 2"/>
          <p:cNvSpPr>
            <a:spLocks noGrp="1"/>
          </p:cNvSpPr>
          <p:nvPr>
            <p:ph type="title"/>
          </p:nvPr>
        </p:nvSpPr>
        <p:spPr/>
        <p:txBody>
          <a:bodyPr/>
          <a:lstStyle/>
          <a:p>
            <a:r>
              <a:rPr lang="en-IE" dirty="0" smtClean="0"/>
              <a:t>How to Use the Ready Reckoner</a:t>
            </a:r>
            <a:endParaRPr lang="en-IE" dirty="0"/>
          </a:p>
        </p:txBody>
      </p:sp>
      <p:sp>
        <p:nvSpPr>
          <p:cNvPr id="4" name="Footer Placeholder 3"/>
          <p:cNvSpPr>
            <a:spLocks noGrp="1"/>
          </p:cNvSpPr>
          <p:nvPr>
            <p:ph type="ftr" sz="quarter" idx="11"/>
          </p:nvPr>
        </p:nvSpPr>
        <p:spPr/>
        <p:txBody>
          <a:bodyPr/>
          <a:lstStyle/>
          <a:p>
            <a:endParaRPr lang="en-IE" dirty="0"/>
          </a:p>
        </p:txBody>
      </p:sp>
      <p:sp>
        <p:nvSpPr>
          <p:cNvPr id="5" name="TextBox 4"/>
          <p:cNvSpPr txBox="1"/>
          <p:nvPr/>
        </p:nvSpPr>
        <p:spPr>
          <a:xfrm>
            <a:off x="899592" y="1057732"/>
            <a:ext cx="6696744" cy="5355312"/>
          </a:xfrm>
          <a:prstGeom prst="rect">
            <a:avLst/>
          </a:prstGeom>
          <a:noFill/>
        </p:spPr>
        <p:txBody>
          <a:bodyPr wrap="square" rtlCol="0">
            <a:spAutoFit/>
          </a:bodyPr>
          <a:lstStyle/>
          <a:p>
            <a:pPr marL="257175" indent="-257175">
              <a:buFont typeface="Wingdings" panose="05000000000000000000" pitchFamily="2" charset="2"/>
              <a:buChar char="§"/>
              <a:defRPr/>
            </a:pPr>
            <a:endParaRPr lang="en-IE" kern="0" dirty="0">
              <a:solidFill>
                <a:schemeClr val="accent6">
                  <a:lumMod val="50000"/>
                </a:schemeClr>
              </a:solidFill>
            </a:endParaRPr>
          </a:p>
          <a:p>
            <a:pPr marL="285750" indent="-285750">
              <a:buFont typeface="Wingdings" panose="05000000000000000000" pitchFamily="2" charset="2"/>
              <a:buChar char="§"/>
            </a:pPr>
            <a:r>
              <a:rPr lang="en-IE" dirty="0">
                <a:solidFill>
                  <a:schemeClr val="accent6">
                    <a:lumMod val="50000"/>
                  </a:schemeClr>
                </a:solidFill>
              </a:rPr>
              <a:t>On Monday 7</a:t>
            </a:r>
            <a:r>
              <a:rPr lang="en-IE" baseline="30000" dirty="0">
                <a:solidFill>
                  <a:schemeClr val="accent6">
                    <a:lumMod val="50000"/>
                  </a:schemeClr>
                </a:solidFill>
              </a:rPr>
              <a:t>th</a:t>
            </a:r>
            <a:r>
              <a:rPr lang="en-IE" dirty="0">
                <a:solidFill>
                  <a:schemeClr val="accent6">
                    <a:lumMod val="50000"/>
                  </a:schemeClr>
                </a:solidFill>
              </a:rPr>
              <a:t> March the online tool became available to provide approximate estimates of potential Core Funding values for individual services. </a:t>
            </a:r>
          </a:p>
          <a:p>
            <a:pPr marL="342900" indent="-342900">
              <a:buFont typeface="Wingdings" panose="05000000000000000000" pitchFamily="2" charset="2"/>
              <a:buChar char="§"/>
            </a:pPr>
            <a:endParaRPr lang="en-IE" kern="0" dirty="0">
              <a:solidFill>
                <a:schemeClr val="accent6">
                  <a:lumMod val="50000"/>
                </a:schemeClr>
              </a:solidFill>
            </a:endParaRPr>
          </a:p>
          <a:p>
            <a:pPr marL="285750" indent="-285750">
              <a:buFont typeface="Wingdings" panose="05000000000000000000" pitchFamily="2" charset="2"/>
              <a:buChar char="§"/>
            </a:pPr>
            <a:r>
              <a:rPr lang="en-IE" kern="0" dirty="0">
                <a:solidFill>
                  <a:schemeClr val="accent6">
                    <a:lumMod val="50000"/>
                  </a:schemeClr>
                </a:solidFill>
              </a:rPr>
              <a:t>The Core Funding value for an individual service will be calculated based on the following information:</a:t>
            </a:r>
          </a:p>
          <a:p>
            <a:pPr marL="285750" indent="-285750">
              <a:buFont typeface="Wingdings" panose="05000000000000000000" pitchFamily="2" charset="2"/>
              <a:buChar char="§"/>
            </a:pPr>
            <a:endParaRPr lang="en-IE" kern="0" dirty="0">
              <a:solidFill>
                <a:schemeClr val="accent6">
                  <a:lumMod val="50000"/>
                </a:schemeClr>
              </a:solidFill>
            </a:endParaRPr>
          </a:p>
          <a:p>
            <a:pPr marL="628650" lvl="1" indent="-285750">
              <a:buFont typeface="Wingdings" panose="05000000000000000000" pitchFamily="2" charset="2"/>
              <a:buChar char="§"/>
            </a:pPr>
            <a:r>
              <a:rPr lang="en-IE" kern="0" dirty="0">
                <a:solidFill>
                  <a:schemeClr val="accent6">
                    <a:lumMod val="50000"/>
                  </a:schemeClr>
                </a:solidFill>
              </a:rPr>
              <a:t>The total service capacity per age range offered  </a:t>
            </a:r>
          </a:p>
          <a:p>
            <a:pPr marL="742950" lvl="1" indent="-285750">
              <a:buFont typeface="Wingdings" panose="05000000000000000000" pitchFamily="2" charset="2"/>
              <a:buChar char="§"/>
            </a:pPr>
            <a:endParaRPr lang="en-IE" kern="0" dirty="0">
              <a:solidFill>
                <a:schemeClr val="accent6">
                  <a:lumMod val="50000"/>
                </a:schemeClr>
              </a:solidFill>
            </a:endParaRPr>
          </a:p>
          <a:p>
            <a:pPr marL="628650" lvl="1" indent="-285750">
              <a:buFont typeface="Wingdings" panose="05000000000000000000" pitchFamily="2" charset="2"/>
              <a:buChar char="§"/>
            </a:pPr>
            <a:r>
              <a:rPr lang="en-IE" kern="0" dirty="0">
                <a:solidFill>
                  <a:schemeClr val="accent6">
                    <a:lumMod val="50000"/>
                  </a:schemeClr>
                </a:solidFill>
              </a:rPr>
              <a:t>The hours of operation of the service by week and weeks per year</a:t>
            </a:r>
          </a:p>
          <a:p>
            <a:pPr marL="742950" lvl="1" indent="-285750">
              <a:buFont typeface="Wingdings" panose="05000000000000000000" pitchFamily="2" charset="2"/>
              <a:buChar char="§"/>
            </a:pPr>
            <a:endParaRPr lang="en-IE" kern="0" dirty="0">
              <a:solidFill>
                <a:schemeClr val="accent6">
                  <a:lumMod val="50000"/>
                </a:schemeClr>
              </a:solidFill>
            </a:endParaRPr>
          </a:p>
          <a:p>
            <a:pPr marL="628650" lvl="1" indent="-285750">
              <a:buFont typeface="Wingdings" panose="05000000000000000000" pitchFamily="2" charset="2"/>
              <a:buChar char="§"/>
            </a:pPr>
            <a:r>
              <a:rPr lang="en-IE" kern="0" dirty="0">
                <a:solidFill>
                  <a:schemeClr val="accent6">
                    <a:lumMod val="50000"/>
                  </a:schemeClr>
                </a:solidFill>
              </a:rPr>
              <a:t>The number of ELC graduate Lead Educators in ELC rooms in the service </a:t>
            </a:r>
          </a:p>
          <a:p>
            <a:pPr marL="742950" lvl="1" indent="-285750">
              <a:buFont typeface="Wingdings" panose="05000000000000000000" pitchFamily="2" charset="2"/>
              <a:buChar char="§"/>
            </a:pPr>
            <a:endParaRPr lang="en-IE" kern="0" dirty="0">
              <a:solidFill>
                <a:schemeClr val="accent6">
                  <a:lumMod val="50000"/>
                </a:schemeClr>
              </a:solidFill>
            </a:endParaRPr>
          </a:p>
          <a:p>
            <a:pPr marL="628650" lvl="1" indent="-285750">
              <a:buFont typeface="Wingdings" panose="05000000000000000000" pitchFamily="2" charset="2"/>
              <a:buChar char="§"/>
            </a:pPr>
            <a:r>
              <a:rPr lang="en-IE" kern="0" dirty="0">
                <a:solidFill>
                  <a:schemeClr val="accent6">
                    <a:lumMod val="50000"/>
                  </a:schemeClr>
                </a:solidFill>
              </a:rPr>
              <a:t>If the ELC or combined ELC and SAC service has an ELC graduate as the service manager</a:t>
            </a:r>
          </a:p>
          <a:p>
            <a:endParaRPr lang="en-IE" dirty="0"/>
          </a:p>
        </p:txBody>
      </p:sp>
    </p:spTree>
    <p:extLst>
      <p:ext uri="{BB962C8B-B14F-4D97-AF65-F5344CB8AC3E}">
        <p14:creationId xmlns:p14="http://schemas.microsoft.com/office/powerpoint/2010/main" val="35281092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EB479D7-0864-4508-9C9A-D390CFFA20C7}" type="slidenum">
              <a:rPr lang="en-IE" smtClean="0"/>
              <a:t>25</a:t>
            </a:fld>
            <a:endParaRPr lang="en-IE"/>
          </a:p>
        </p:txBody>
      </p:sp>
      <p:sp>
        <p:nvSpPr>
          <p:cNvPr id="3" name="Title 2"/>
          <p:cNvSpPr>
            <a:spLocks noGrp="1"/>
          </p:cNvSpPr>
          <p:nvPr>
            <p:ph type="title"/>
          </p:nvPr>
        </p:nvSpPr>
        <p:spPr/>
        <p:txBody>
          <a:bodyPr/>
          <a:lstStyle/>
          <a:p>
            <a:r>
              <a:rPr lang="en-IE" dirty="0" smtClean="0"/>
              <a:t>How to Use the Ready Reckoner</a:t>
            </a:r>
            <a:endParaRPr lang="en-IE" dirty="0"/>
          </a:p>
        </p:txBody>
      </p:sp>
      <p:sp>
        <p:nvSpPr>
          <p:cNvPr id="4" name="Footer Placeholder 3"/>
          <p:cNvSpPr>
            <a:spLocks noGrp="1"/>
          </p:cNvSpPr>
          <p:nvPr>
            <p:ph type="ftr" sz="quarter" idx="11"/>
          </p:nvPr>
        </p:nvSpPr>
        <p:spPr/>
        <p:txBody>
          <a:bodyPr/>
          <a:lstStyle/>
          <a:p>
            <a:endParaRPr lang="en-IE" dirty="0"/>
          </a:p>
        </p:txBody>
      </p:sp>
      <p:sp>
        <p:nvSpPr>
          <p:cNvPr id="5" name="TextBox 4"/>
          <p:cNvSpPr txBox="1"/>
          <p:nvPr/>
        </p:nvSpPr>
        <p:spPr>
          <a:xfrm>
            <a:off x="539552" y="1340768"/>
            <a:ext cx="7272808" cy="4401205"/>
          </a:xfrm>
          <a:prstGeom prst="rect">
            <a:avLst/>
          </a:prstGeom>
          <a:noFill/>
        </p:spPr>
        <p:txBody>
          <a:bodyPr wrap="square" rtlCol="0">
            <a:spAutoFit/>
          </a:bodyPr>
          <a:lstStyle/>
          <a:p>
            <a:r>
              <a:rPr lang="en-IE" sz="2000" dirty="0" smtClean="0">
                <a:solidFill>
                  <a:schemeClr val="accent6">
                    <a:lumMod val="50000"/>
                  </a:schemeClr>
                </a:solidFill>
              </a:rPr>
              <a:t>There are two ways to use the Ready Reckoner: at service level and at session level.</a:t>
            </a:r>
          </a:p>
          <a:p>
            <a:pPr marL="285750" indent="-285750">
              <a:buFont typeface="Arial" panose="020B0604020202020204" pitchFamily="34" charset="0"/>
              <a:buChar char="•"/>
            </a:pPr>
            <a:endParaRPr lang="en-IE" sz="2000" dirty="0">
              <a:solidFill>
                <a:schemeClr val="accent6">
                  <a:lumMod val="50000"/>
                </a:schemeClr>
              </a:solidFill>
            </a:endParaRPr>
          </a:p>
          <a:p>
            <a:pPr marL="285750" indent="-285750">
              <a:buFont typeface="Wingdings" panose="05000000000000000000" pitchFamily="2" charset="2"/>
              <a:buChar char="§"/>
            </a:pPr>
            <a:r>
              <a:rPr lang="en-IE" sz="2000" dirty="0" smtClean="0">
                <a:solidFill>
                  <a:schemeClr val="accent6">
                    <a:lumMod val="50000"/>
                  </a:schemeClr>
                </a:solidFill>
              </a:rPr>
              <a:t>To use the Ready Reckoner at service level, you enter averages to get an approximate answer to how much Core Funding you might be eligible to receive. Using averages does mean the answer will probably be less accurate, but this is a lot easier and may be all you need.</a:t>
            </a:r>
          </a:p>
          <a:p>
            <a:pPr marL="285750" indent="-285750">
              <a:buFont typeface="Wingdings" panose="05000000000000000000" pitchFamily="2" charset="2"/>
              <a:buChar char="§"/>
            </a:pPr>
            <a:endParaRPr lang="en-IE" sz="2000" dirty="0" smtClean="0">
              <a:solidFill>
                <a:schemeClr val="accent6">
                  <a:lumMod val="50000"/>
                </a:schemeClr>
              </a:solidFill>
            </a:endParaRPr>
          </a:p>
          <a:p>
            <a:pPr marL="285750" indent="-285750">
              <a:buFont typeface="Wingdings" panose="05000000000000000000" pitchFamily="2" charset="2"/>
              <a:buChar char="§"/>
            </a:pPr>
            <a:r>
              <a:rPr lang="en-IE" sz="2000" dirty="0" smtClean="0">
                <a:solidFill>
                  <a:schemeClr val="accent6">
                    <a:lumMod val="50000"/>
                  </a:schemeClr>
                </a:solidFill>
              </a:rPr>
              <a:t>To use the Ready Reckoner at session level, you would enter the exact information for each session you run, note the results, and add them together (with a small extra step for the Graduate Manager Premium). This takes more work, especially for a big service, but will produce a more accurate estimate. </a:t>
            </a:r>
          </a:p>
        </p:txBody>
      </p:sp>
    </p:spTree>
    <p:extLst>
      <p:ext uri="{BB962C8B-B14F-4D97-AF65-F5344CB8AC3E}">
        <p14:creationId xmlns:p14="http://schemas.microsoft.com/office/powerpoint/2010/main" val="5531334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EB479D7-0864-4508-9C9A-D390CFFA20C7}" type="slidenum">
              <a:rPr lang="en-IE" smtClean="0"/>
              <a:t>26</a:t>
            </a:fld>
            <a:endParaRPr lang="en-IE"/>
          </a:p>
        </p:txBody>
      </p:sp>
      <p:sp>
        <p:nvSpPr>
          <p:cNvPr id="3" name="Title 2"/>
          <p:cNvSpPr>
            <a:spLocks noGrp="1"/>
          </p:cNvSpPr>
          <p:nvPr>
            <p:ph type="title"/>
          </p:nvPr>
        </p:nvSpPr>
        <p:spPr/>
        <p:txBody>
          <a:bodyPr/>
          <a:lstStyle/>
          <a:p>
            <a:r>
              <a:rPr lang="en-IE" dirty="0" smtClean="0"/>
              <a:t>Common Ready Reckoner Questions</a:t>
            </a:r>
            <a:endParaRPr lang="en-IE" dirty="0"/>
          </a:p>
        </p:txBody>
      </p:sp>
      <p:sp>
        <p:nvSpPr>
          <p:cNvPr id="4" name="Footer Placeholder 3"/>
          <p:cNvSpPr>
            <a:spLocks noGrp="1"/>
          </p:cNvSpPr>
          <p:nvPr>
            <p:ph type="ftr" sz="quarter" idx="11"/>
          </p:nvPr>
        </p:nvSpPr>
        <p:spPr/>
        <p:txBody>
          <a:bodyPr/>
          <a:lstStyle/>
          <a:p>
            <a:endParaRPr lang="en-IE" dirty="0"/>
          </a:p>
        </p:txBody>
      </p:sp>
      <p:sp>
        <p:nvSpPr>
          <p:cNvPr id="5" name="TextBox 4"/>
          <p:cNvSpPr txBox="1"/>
          <p:nvPr/>
        </p:nvSpPr>
        <p:spPr>
          <a:xfrm>
            <a:off x="1619672" y="1268760"/>
            <a:ext cx="5760640" cy="4678204"/>
          </a:xfrm>
          <a:prstGeom prst="rect">
            <a:avLst/>
          </a:prstGeom>
          <a:noFill/>
        </p:spPr>
        <p:txBody>
          <a:bodyPr wrap="square" rtlCol="0">
            <a:spAutoFit/>
          </a:bodyPr>
          <a:lstStyle/>
          <a:p>
            <a:pPr marL="285750" indent="-285750">
              <a:buFont typeface="Wingdings" panose="05000000000000000000" pitchFamily="2" charset="2"/>
              <a:buChar char="§"/>
            </a:pPr>
            <a:r>
              <a:rPr lang="en-IE" sz="2000" dirty="0" smtClean="0">
                <a:solidFill>
                  <a:schemeClr val="accent6">
                    <a:lumMod val="50000"/>
                  </a:schemeClr>
                </a:solidFill>
              </a:rPr>
              <a:t>Q: How is the Graduate Manager Premium calculated for a manager whose working hours are not the full opening hours of the service?</a:t>
            </a:r>
          </a:p>
          <a:p>
            <a:pPr marL="285750" indent="-285750">
              <a:buFont typeface="Wingdings" panose="05000000000000000000" pitchFamily="2" charset="2"/>
              <a:buChar char="§"/>
            </a:pPr>
            <a:endParaRPr lang="en-IE" sz="2000" dirty="0" smtClean="0">
              <a:solidFill>
                <a:schemeClr val="accent6">
                  <a:lumMod val="50000"/>
                </a:schemeClr>
              </a:solidFill>
            </a:endParaRPr>
          </a:p>
          <a:p>
            <a:pPr marL="285750" indent="-285750">
              <a:buFont typeface="Wingdings" panose="05000000000000000000" pitchFamily="2" charset="2"/>
              <a:buChar char="§"/>
            </a:pPr>
            <a:r>
              <a:rPr lang="en-IE" sz="2000" dirty="0" smtClean="0">
                <a:solidFill>
                  <a:schemeClr val="accent6">
                    <a:lumMod val="50000"/>
                  </a:schemeClr>
                </a:solidFill>
              </a:rPr>
              <a:t>A: This answer is different for the purposes of the Ready Reckoner and the Application. The Ready Reckoner uses the full opening hours of the service, but the Application will use the hours worked by the manager. This is one of the areas the Ready Reckoner was simplified for ease of use, and unfortunately that does mean this is one way your result may differ from your actual Core Funding offer later in the year. However, the difference should not be much.</a:t>
            </a:r>
          </a:p>
          <a:p>
            <a:endParaRPr lang="en-IE" dirty="0"/>
          </a:p>
        </p:txBody>
      </p:sp>
    </p:spTree>
    <p:extLst>
      <p:ext uri="{BB962C8B-B14F-4D97-AF65-F5344CB8AC3E}">
        <p14:creationId xmlns:p14="http://schemas.microsoft.com/office/powerpoint/2010/main" val="40948811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EB479D7-0864-4508-9C9A-D390CFFA20C7}" type="slidenum">
              <a:rPr lang="en-IE" smtClean="0"/>
              <a:t>27</a:t>
            </a:fld>
            <a:endParaRPr lang="en-IE"/>
          </a:p>
        </p:txBody>
      </p:sp>
      <p:sp>
        <p:nvSpPr>
          <p:cNvPr id="3" name="Title 2"/>
          <p:cNvSpPr>
            <a:spLocks noGrp="1"/>
          </p:cNvSpPr>
          <p:nvPr>
            <p:ph type="title"/>
          </p:nvPr>
        </p:nvSpPr>
        <p:spPr/>
        <p:txBody>
          <a:bodyPr/>
          <a:lstStyle/>
          <a:p>
            <a:r>
              <a:rPr lang="en-IE" dirty="0" smtClean="0"/>
              <a:t>Placeholder - Common </a:t>
            </a:r>
            <a:r>
              <a:rPr lang="en-IE" dirty="0"/>
              <a:t>Ready Reckoner Questions</a:t>
            </a:r>
          </a:p>
        </p:txBody>
      </p:sp>
      <p:sp>
        <p:nvSpPr>
          <p:cNvPr id="4" name="Footer Placeholder 3"/>
          <p:cNvSpPr>
            <a:spLocks noGrp="1"/>
          </p:cNvSpPr>
          <p:nvPr>
            <p:ph type="ftr" sz="quarter" idx="11"/>
          </p:nvPr>
        </p:nvSpPr>
        <p:spPr/>
        <p:txBody>
          <a:bodyPr/>
          <a:lstStyle/>
          <a:p>
            <a:endParaRPr lang="en-IE" dirty="0"/>
          </a:p>
        </p:txBody>
      </p:sp>
      <p:sp>
        <p:nvSpPr>
          <p:cNvPr id="5" name="TextBox 4"/>
          <p:cNvSpPr txBox="1"/>
          <p:nvPr/>
        </p:nvSpPr>
        <p:spPr>
          <a:xfrm>
            <a:off x="2123728" y="1988840"/>
            <a:ext cx="4608512" cy="3231654"/>
          </a:xfrm>
          <a:prstGeom prst="rect">
            <a:avLst/>
          </a:prstGeom>
          <a:noFill/>
        </p:spPr>
        <p:txBody>
          <a:bodyPr wrap="square" rtlCol="0">
            <a:spAutoFit/>
          </a:bodyPr>
          <a:lstStyle/>
          <a:p>
            <a:pPr marL="285750" indent="-285750">
              <a:buFont typeface="Arial" panose="020B0604020202020204" pitchFamily="34" charset="0"/>
              <a:buChar char="•"/>
            </a:pPr>
            <a:endParaRPr lang="en-IE" dirty="0">
              <a:solidFill>
                <a:schemeClr val="accent6">
                  <a:lumMod val="50000"/>
                </a:schemeClr>
              </a:solidFill>
            </a:endParaRPr>
          </a:p>
          <a:p>
            <a:r>
              <a:rPr lang="en-IE" sz="2800" dirty="0" smtClean="0">
                <a:solidFill>
                  <a:schemeClr val="accent6">
                    <a:lumMod val="50000"/>
                  </a:schemeClr>
                </a:solidFill>
              </a:rPr>
              <a:t>Individual </a:t>
            </a:r>
            <a:r>
              <a:rPr lang="en-IE" sz="2800" dirty="0">
                <a:solidFill>
                  <a:schemeClr val="accent6">
                    <a:lumMod val="50000"/>
                  </a:schemeClr>
                </a:solidFill>
              </a:rPr>
              <a:t>CCC may wish to add </a:t>
            </a:r>
            <a:r>
              <a:rPr lang="en-IE" sz="2800" dirty="0" smtClean="0">
                <a:solidFill>
                  <a:schemeClr val="accent6">
                    <a:lumMod val="50000"/>
                  </a:schemeClr>
                </a:solidFill>
              </a:rPr>
              <a:t>any common </a:t>
            </a:r>
            <a:r>
              <a:rPr lang="en-IE" sz="2800" dirty="0">
                <a:solidFill>
                  <a:schemeClr val="accent6">
                    <a:lumMod val="50000"/>
                  </a:schemeClr>
                </a:solidFill>
              </a:rPr>
              <a:t>questions or misunderstandings they have encountered that they wish to address in this or additional slides</a:t>
            </a:r>
            <a:r>
              <a:rPr lang="en-IE" sz="2800" dirty="0" smtClean="0">
                <a:solidFill>
                  <a:schemeClr val="accent6">
                    <a:lumMod val="50000"/>
                  </a:schemeClr>
                </a:solidFill>
              </a:rPr>
              <a:t>.</a:t>
            </a:r>
            <a:endParaRPr lang="en-IE" sz="2800" dirty="0">
              <a:solidFill>
                <a:schemeClr val="accent6">
                  <a:lumMod val="50000"/>
                </a:schemeClr>
              </a:solidFill>
            </a:endParaRPr>
          </a:p>
          <a:p>
            <a:endParaRPr lang="en-IE" dirty="0"/>
          </a:p>
        </p:txBody>
      </p:sp>
    </p:spTree>
    <p:extLst>
      <p:ext uri="{BB962C8B-B14F-4D97-AF65-F5344CB8AC3E}">
        <p14:creationId xmlns:p14="http://schemas.microsoft.com/office/powerpoint/2010/main" val="15634026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EB479D7-0864-4508-9C9A-D390CFFA20C7}" type="slidenum">
              <a:rPr lang="en-IE" smtClean="0"/>
              <a:t>28</a:t>
            </a:fld>
            <a:endParaRPr lang="en-IE"/>
          </a:p>
        </p:txBody>
      </p:sp>
      <p:sp>
        <p:nvSpPr>
          <p:cNvPr id="3" name="Title 2"/>
          <p:cNvSpPr>
            <a:spLocks noGrp="1"/>
          </p:cNvSpPr>
          <p:nvPr>
            <p:ph type="title"/>
          </p:nvPr>
        </p:nvSpPr>
        <p:spPr/>
        <p:txBody>
          <a:bodyPr/>
          <a:lstStyle/>
          <a:p>
            <a:r>
              <a:rPr lang="en-IE" dirty="0" smtClean="0"/>
              <a:t>Model Service Examples</a:t>
            </a:r>
            <a:endParaRPr lang="en-IE" dirty="0"/>
          </a:p>
        </p:txBody>
      </p:sp>
      <p:sp>
        <p:nvSpPr>
          <p:cNvPr id="4" name="Footer Placeholder 3"/>
          <p:cNvSpPr>
            <a:spLocks noGrp="1"/>
          </p:cNvSpPr>
          <p:nvPr>
            <p:ph type="ftr" sz="quarter" idx="11"/>
          </p:nvPr>
        </p:nvSpPr>
        <p:spPr/>
        <p:txBody>
          <a:bodyPr/>
          <a:lstStyle/>
          <a:p>
            <a:endParaRPr lang="en-IE" dirty="0"/>
          </a:p>
        </p:txBody>
      </p:sp>
      <p:sp>
        <p:nvSpPr>
          <p:cNvPr id="5" name="TextBox 4"/>
          <p:cNvSpPr txBox="1"/>
          <p:nvPr/>
        </p:nvSpPr>
        <p:spPr>
          <a:xfrm>
            <a:off x="1835696" y="2420888"/>
            <a:ext cx="6192688" cy="646331"/>
          </a:xfrm>
          <a:prstGeom prst="rect">
            <a:avLst/>
          </a:prstGeom>
          <a:noFill/>
        </p:spPr>
        <p:txBody>
          <a:bodyPr wrap="square" rtlCol="0">
            <a:spAutoFit/>
          </a:bodyPr>
          <a:lstStyle/>
          <a:p>
            <a:r>
              <a:rPr lang="en-IE" dirty="0" smtClean="0"/>
              <a:t>What follows are the Model Service Examples, CCCs to choose which examples they want to include in their workshops.</a:t>
            </a:r>
            <a:endParaRPr lang="en-IE" dirty="0"/>
          </a:p>
        </p:txBody>
      </p:sp>
    </p:spTree>
    <p:extLst>
      <p:ext uri="{BB962C8B-B14F-4D97-AF65-F5344CB8AC3E}">
        <p14:creationId xmlns:p14="http://schemas.microsoft.com/office/powerpoint/2010/main" val="1932373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EB479D7-0864-4508-9C9A-D390CFFA20C7}" type="slidenum">
              <a:rPr lang="en-IE" smtClean="0"/>
              <a:t>3</a:t>
            </a:fld>
            <a:endParaRPr lang="en-IE"/>
          </a:p>
        </p:txBody>
      </p:sp>
      <p:sp>
        <p:nvSpPr>
          <p:cNvPr id="3" name="Title 2"/>
          <p:cNvSpPr>
            <a:spLocks noGrp="1"/>
          </p:cNvSpPr>
          <p:nvPr>
            <p:ph type="title"/>
          </p:nvPr>
        </p:nvSpPr>
        <p:spPr/>
        <p:txBody>
          <a:bodyPr/>
          <a:lstStyle/>
          <a:p>
            <a:r>
              <a:rPr lang="en-IE" dirty="0" smtClean="0"/>
              <a:t>Workshop Plan</a:t>
            </a:r>
            <a:endParaRPr lang="en-IE" dirty="0"/>
          </a:p>
        </p:txBody>
      </p:sp>
      <p:sp>
        <p:nvSpPr>
          <p:cNvPr id="4" name="Footer Placeholder 3"/>
          <p:cNvSpPr>
            <a:spLocks noGrp="1"/>
          </p:cNvSpPr>
          <p:nvPr>
            <p:ph type="ftr" sz="quarter" idx="11"/>
          </p:nvPr>
        </p:nvSpPr>
        <p:spPr/>
        <p:txBody>
          <a:bodyPr/>
          <a:lstStyle/>
          <a:p>
            <a:endParaRPr lang="en-IE" dirty="0"/>
          </a:p>
        </p:txBody>
      </p:sp>
      <p:sp>
        <p:nvSpPr>
          <p:cNvPr id="5" name="TextBox 4"/>
          <p:cNvSpPr txBox="1"/>
          <p:nvPr/>
        </p:nvSpPr>
        <p:spPr>
          <a:xfrm>
            <a:off x="1115616" y="1412776"/>
            <a:ext cx="6264696" cy="4401205"/>
          </a:xfrm>
          <a:prstGeom prst="rect">
            <a:avLst/>
          </a:prstGeom>
          <a:noFill/>
        </p:spPr>
        <p:txBody>
          <a:bodyPr wrap="square" rtlCol="0">
            <a:spAutoFit/>
          </a:bodyPr>
          <a:lstStyle/>
          <a:p>
            <a:pPr marL="342900" indent="-342900">
              <a:buAutoNum type="arabicPeriod"/>
            </a:pPr>
            <a:r>
              <a:rPr lang="en-IE" sz="2000" dirty="0" smtClean="0">
                <a:solidFill>
                  <a:schemeClr val="accent6">
                    <a:lumMod val="50000"/>
                  </a:schemeClr>
                </a:solidFill>
              </a:rPr>
              <a:t>Introduction to Core Funding</a:t>
            </a:r>
          </a:p>
          <a:p>
            <a:pPr marL="342900" indent="-342900">
              <a:buAutoNum type="arabicPeriod"/>
            </a:pPr>
            <a:endParaRPr lang="en-IE" sz="2000" dirty="0" smtClean="0">
              <a:solidFill>
                <a:schemeClr val="accent6">
                  <a:lumMod val="50000"/>
                </a:schemeClr>
              </a:solidFill>
            </a:endParaRPr>
          </a:p>
          <a:p>
            <a:pPr marL="342900" indent="-342900">
              <a:buAutoNum type="arabicPeriod"/>
            </a:pPr>
            <a:r>
              <a:rPr lang="en-IE" sz="2000" dirty="0" smtClean="0">
                <a:solidFill>
                  <a:schemeClr val="accent6">
                    <a:lumMod val="50000"/>
                  </a:schemeClr>
                </a:solidFill>
              </a:rPr>
              <a:t>Core Funding’s Budget</a:t>
            </a:r>
          </a:p>
          <a:p>
            <a:pPr marL="342900" indent="-342900">
              <a:buAutoNum type="arabicPeriod"/>
            </a:pPr>
            <a:endParaRPr lang="en-IE" sz="2000" dirty="0">
              <a:solidFill>
                <a:schemeClr val="accent6">
                  <a:lumMod val="50000"/>
                </a:schemeClr>
              </a:solidFill>
            </a:endParaRPr>
          </a:p>
          <a:p>
            <a:pPr marL="342900" indent="-342900">
              <a:buAutoNum type="arabicPeriod"/>
            </a:pPr>
            <a:r>
              <a:rPr lang="en-IE" sz="2000" dirty="0" smtClean="0">
                <a:solidFill>
                  <a:schemeClr val="accent6">
                    <a:lumMod val="50000"/>
                  </a:schemeClr>
                </a:solidFill>
              </a:rPr>
              <a:t>Calculation and Allocation</a:t>
            </a:r>
          </a:p>
          <a:p>
            <a:pPr marL="514350" indent="-514350">
              <a:buFont typeface="+mj-lt"/>
              <a:buAutoNum type="arabicPeriod"/>
            </a:pPr>
            <a:endParaRPr lang="en-IE" sz="2000" dirty="0" smtClean="0">
              <a:solidFill>
                <a:schemeClr val="accent6">
                  <a:lumMod val="50000"/>
                </a:schemeClr>
              </a:solidFill>
            </a:endParaRPr>
          </a:p>
          <a:p>
            <a:pPr marL="342900" indent="-342900">
              <a:buAutoNum type="arabicPeriod"/>
            </a:pPr>
            <a:r>
              <a:rPr lang="en-IE" sz="2000" dirty="0" smtClean="0">
                <a:solidFill>
                  <a:schemeClr val="accent6">
                    <a:lumMod val="50000"/>
                  </a:schemeClr>
                </a:solidFill>
              </a:rPr>
              <a:t>The Joint Labour Committee and Employment Regulation Order</a:t>
            </a:r>
          </a:p>
          <a:p>
            <a:pPr marL="514350" indent="-514350">
              <a:buFont typeface="+mj-lt"/>
              <a:buAutoNum type="arabicPeriod"/>
            </a:pPr>
            <a:endParaRPr lang="en-IE" sz="2000" dirty="0" smtClean="0">
              <a:solidFill>
                <a:schemeClr val="accent6">
                  <a:lumMod val="50000"/>
                </a:schemeClr>
              </a:solidFill>
            </a:endParaRPr>
          </a:p>
          <a:p>
            <a:pPr marL="342900" indent="-342900">
              <a:buAutoNum type="arabicPeriod"/>
            </a:pPr>
            <a:r>
              <a:rPr lang="en-IE" sz="2000" dirty="0" smtClean="0">
                <a:solidFill>
                  <a:schemeClr val="accent6">
                    <a:lumMod val="50000"/>
                  </a:schemeClr>
                </a:solidFill>
              </a:rPr>
              <a:t>Additional Clarifications</a:t>
            </a:r>
          </a:p>
          <a:p>
            <a:pPr marL="514350" indent="-514350">
              <a:buFont typeface="+mj-lt"/>
              <a:buAutoNum type="arabicPeriod"/>
            </a:pPr>
            <a:endParaRPr lang="en-IE" sz="2000" dirty="0">
              <a:solidFill>
                <a:schemeClr val="accent6">
                  <a:lumMod val="50000"/>
                </a:schemeClr>
              </a:solidFill>
            </a:endParaRPr>
          </a:p>
          <a:p>
            <a:pPr marL="342900" indent="-342900">
              <a:buFontTx/>
              <a:buAutoNum type="arabicPeriod"/>
            </a:pPr>
            <a:r>
              <a:rPr lang="en-IE" sz="2000" dirty="0">
                <a:solidFill>
                  <a:schemeClr val="accent6">
                    <a:lumMod val="50000"/>
                  </a:schemeClr>
                </a:solidFill>
              </a:rPr>
              <a:t>How to Use the Ready </a:t>
            </a:r>
            <a:r>
              <a:rPr lang="en-IE" sz="2000" dirty="0" smtClean="0">
                <a:solidFill>
                  <a:schemeClr val="accent6">
                    <a:lumMod val="50000"/>
                  </a:schemeClr>
                </a:solidFill>
              </a:rPr>
              <a:t>Reckoner</a:t>
            </a:r>
          </a:p>
          <a:p>
            <a:pPr marL="342900" indent="-342900">
              <a:buAutoNum type="arabicPeriod"/>
            </a:pPr>
            <a:endParaRPr lang="en-IE" sz="2000" dirty="0" smtClean="0">
              <a:solidFill>
                <a:schemeClr val="accent6">
                  <a:lumMod val="50000"/>
                </a:schemeClr>
              </a:solidFill>
            </a:endParaRPr>
          </a:p>
          <a:p>
            <a:pPr marL="342900" indent="-342900">
              <a:buAutoNum type="arabicPeriod"/>
            </a:pPr>
            <a:r>
              <a:rPr lang="en-IE" sz="2000" dirty="0" smtClean="0">
                <a:solidFill>
                  <a:schemeClr val="accent6">
                    <a:lumMod val="50000"/>
                  </a:schemeClr>
                </a:solidFill>
              </a:rPr>
              <a:t>Discussion</a:t>
            </a:r>
            <a:endParaRPr lang="en-IE" sz="2000" dirty="0">
              <a:solidFill>
                <a:schemeClr val="accent6">
                  <a:lumMod val="50000"/>
                </a:schemeClr>
              </a:solidFill>
            </a:endParaRPr>
          </a:p>
        </p:txBody>
      </p:sp>
    </p:spTree>
    <p:extLst>
      <p:ext uri="{BB962C8B-B14F-4D97-AF65-F5344CB8AC3E}">
        <p14:creationId xmlns:p14="http://schemas.microsoft.com/office/powerpoint/2010/main" val="2079172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EB479D7-0864-4508-9C9A-D390CFFA20C7}" type="slidenum">
              <a:rPr lang="en-IE" smtClean="0"/>
              <a:t>4</a:t>
            </a:fld>
            <a:endParaRPr lang="en-IE"/>
          </a:p>
        </p:txBody>
      </p:sp>
      <p:sp>
        <p:nvSpPr>
          <p:cNvPr id="3" name="Title 2"/>
          <p:cNvSpPr>
            <a:spLocks noGrp="1"/>
          </p:cNvSpPr>
          <p:nvPr>
            <p:ph type="title"/>
          </p:nvPr>
        </p:nvSpPr>
        <p:spPr/>
        <p:txBody>
          <a:bodyPr/>
          <a:lstStyle/>
          <a:p>
            <a:r>
              <a:rPr lang="en-IE" dirty="0" smtClean="0"/>
              <a:t>Principles of the New </a:t>
            </a:r>
            <a:r>
              <a:rPr lang="en-IE" dirty="0"/>
              <a:t>Funding </a:t>
            </a:r>
            <a:r>
              <a:rPr lang="en-IE" dirty="0" smtClean="0"/>
              <a:t>Model</a:t>
            </a:r>
            <a:endParaRPr lang="en-IE" dirty="0"/>
          </a:p>
        </p:txBody>
      </p:sp>
      <p:sp>
        <p:nvSpPr>
          <p:cNvPr id="4" name="Footer Placeholder 3"/>
          <p:cNvSpPr>
            <a:spLocks noGrp="1"/>
          </p:cNvSpPr>
          <p:nvPr>
            <p:ph type="ftr" sz="quarter" idx="11"/>
          </p:nvPr>
        </p:nvSpPr>
        <p:spPr/>
        <p:txBody>
          <a:bodyPr/>
          <a:lstStyle/>
          <a:p>
            <a:endParaRPr lang="en-IE" dirty="0"/>
          </a:p>
        </p:txBody>
      </p:sp>
      <p:sp>
        <p:nvSpPr>
          <p:cNvPr id="5" name="Rectangle 4"/>
          <p:cNvSpPr/>
          <p:nvPr/>
        </p:nvSpPr>
        <p:spPr>
          <a:xfrm>
            <a:off x="323528" y="1412776"/>
            <a:ext cx="8352928" cy="5262979"/>
          </a:xfrm>
          <a:prstGeom prst="rect">
            <a:avLst/>
          </a:prstGeom>
        </p:spPr>
        <p:txBody>
          <a:bodyPr wrap="square">
            <a:spAutoFit/>
          </a:bodyPr>
          <a:lstStyle/>
          <a:p>
            <a:pPr marL="285750" indent="-285750">
              <a:buFont typeface="Wingdings" panose="05000000000000000000" pitchFamily="2" charset="2"/>
              <a:buChar char="§"/>
            </a:pPr>
            <a:r>
              <a:rPr lang="en-IE" sz="1600" b="1" dirty="0">
                <a:solidFill>
                  <a:schemeClr val="accent6">
                    <a:lumMod val="50000"/>
                  </a:schemeClr>
                </a:solidFill>
              </a:rPr>
              <a:t>Strategic</a:t>
            </a:r>
            <a:r>
              <a:rPr lang="en-IE" sz="1600" dirty="0">
                <a:solidFill>
                  <a:schemeClr val="accent6">
                    <a:lumMod val="50000"/>
                  </a:schemeClr>
                </a:solidFill>
              </a:rPr>
              <a:t>: </a:t>
            </a:r>
            <a:r>
              <a:rPr lang="en-IE" sz="1600" dirty="0" smtClean="0">
                <a:solidFill>
                  <a:schemeClr val="accent6">
                    <a:lumMod val="50000"/>
                  </a:schemeClr>
                </a:solidFill>
              </a:rPr>
              <a:t>ELC and SAC should be delivered for the </a:t>
            </a:r>
            <a:r>
              <a:rPr lang="en-IE" sz="1600" u="sng" dirty="0" smtClean="0">
                <a:solidFill>
                  <a:schemeClr val="accent6">
                    <a:lumMod val="50000"/>
                  </a:schemeClr>
                </a:solidFill>
              </a:rPr>
              <a:t>public </a:t>
            </a:r>
            <a:r>
              <a:rPr lang="en-IE" sz="1600" u="sng" dirty="0">
                <a:solidFill>
                  <a:schemeClr val="accent6">
                    <a:lumMod val="50000"/>
                  </a:schemeClr>
                </a:solidFill>
              </a:rPr>
              <a:t>good</a:t>
            </a:r>
            <a:r>
              <a:rPr lang="en-IE" sz="1600" dirty="0">
                <a:solidFill>
                  <a:schemeClr val="accent6">
                    <a:lumMod val="50000"/>
                  </a:schemeClr>
                </a:solidFill>
              </a:rPr>
              <a:t>, for children and families, </a:t>
            </a:r>
            <a:r>
              <a:rPr lang="en-IE" sz="1600" dirty="0" smtClean="0">
                <a:solidFill>
                  <a:schemeClr val="accent6">
                    <a:lumMod val="50000"/>
                  </a:schemeClr>
                </a:solidFill>
              </a:rPr>
              <a:t>using </a:t>
            </a:r>
            <a:r>
              <a:rPr lang="en-IE" sz="1600" dirty="0">
                <a:solidFill>
                  <a:schemeClr val="accent6">
                    <a:lumMod val="50000"/>
                  </a:schemeClr>
                </a:solidFill>
              </a:rPr>
              <a:t>public management </a:t>
            </a:r>
            <a:r>
              <a:rPr lang="en-IE" sz="1600" dirty="0" smtClean="0">
                <a:solidFill>
                  <a:schemeClr val="accent6">
                    <a:lumMod val="50000"/>
                  </a:schemeClr>
                </a:solidFill>
              </a:rPr>
              <a:t>tools. Issues </a:t>
            </a:r>
            <a:r>
              <a:rPr lang="en-IE" sz="1600" dirty="0">
                <a:solidFill>
                  <a:schemeClr val="accent6">
                    <a:lumMod val="50000"/>
                  </a:schemeClr>
                </a:solidFill>
              </a:rPr>
              <a:t>with existing funding </a:t>
            </a:r>
            <a:r>
              <a:rPr lang="en-IE" sz="1600" dirty="0" smtClean="0">
                <a:solidFill>
                  <a:schemeClr val="accent6">
                    <a:lumMod val="50000"/>
                  </a:schemeClr>
                </a:solidFill>
              </a:rPr>
              <a:t>approaches must be remedied. </a:t>
            </a:r>
            <a:endParaRPr lang="en-IE" sz="1600" dirty="0">
              <a:solidFill>
                <a:schemeClr val="accent6">
                  <a:lumMod val="50000"/>
                </a:schemeClr>
              </a:solidFill>
            </a:endParaRPr>
          </a:p>
          <a:p>
            <a:pPr marL="285750" indent="-285750">
              <a:buFont typeface="Wingdings" panose="05000000000000000000" pitchFamily="2" charset="2"/>
              <a:buChar char="§"/>
            </a:pPr>
            <a:endParaRPr lang="en-IE" sz="1600" dirty="0">
              <a:solidFill>
                <a:schemeClr val="accent6">
                  <a:lumMod val="50000"/>
                </a:schemeClr>
              </a:solidFill>
            </a:endParaRPr>
          </a:p>
          <a:p>
            <a:pPr marL="285750" indent="-285750">
              <a:buFont typeface="Wingdings" panose="05000000000000000000" pitchFamily="2" charset="2"/>
              <a:buChar char="§"/>
            </a:pPr>
            <a:r>
              <a:rPr lang="en-IE" sz="1600" b="1" dirty="0">
                <a:solidFill>
                  <a:schemeClr val="accent6">
                    <a:lumMod val="50000"/>
                  </a:schemeClr>
                </a:solidFill>
              </a:rPr>
              <a:t>Child-centred</a:t>
            </a:r>
            <a:r>
              <a:rPr lang="en-IE" sz="1600" dirty="0">
                <a:solidFill>
                  <a:schemeClr val="accent6">
                    <a:lumMod val="50000"/>
                  </a:schemeClr>
                </a:solidFill>
              </a:rPr>
              <a:t>: </a:t>
            </a:r>
            <a:r>
              <a:rPr lang="en-IE" sz="1600" dirty="0" smtClean="0">
                <a:solidFill>
                  <a:schemeClr val="accent6">
                    <a:lumMod val="50000"/>
                  </a:schemeClr>
                </a:solidFill>
              </a:rPr>
              <a:t>in the best </a:t>
            </a:r>
            <a:r>
              <a:rPr lang="en-IE" sz="1600" dirty="0">
                <a:solidFill>
                  <a:schemeClr val="accent6">
                    <a:lumMod val="50000"/>
                  </a:schemeClr>
                </a:solidFill>
              </a:rPr>
              <a:t>interests of children, </a:t>
            </a:r>
            <a:r>
              <a:rPr lang="en-IE" sz="1600" dirty="0" smtClean="0">
                <a:solidFill>
                  <a:schemeClr val="accent6">
                    <a:lumMod val="50000"/>
                  </a:schemeClr>
                </a:solidFill>
              </a:rPr>
              <a:t>ensuring equitable </a:t>
            </a:r>
            <a:r>
              <a:rPr lang="en-IE" sz="1600" dirty="0">
                <a:solidFill>
                  <a:schemeClr val="accent6">
                    <a:lumMod val="50000"/>
                  </a:schemeClr>
                </a:solidFill>
              </a:rPr>
              <a:t>access </a:t>
            </a:r>
            <a:r>
              <a:rPr lang="en-IE" sz="1600" dirty="0" smtClean="0">
                <a:solidFill>
                  <a:schemeClr val="accent6">
                    <a:lumMod val="50000"/>
                  </a:schemeClr>
                </a:solidFill>
              </a:rPr>
              <a:t>and participation</a:t>
            </a:r>
          </a:p>
          <a:p>
            <a:pPr marL="285750" indent="-285750">
              <a:buFont typeface="Wingdings" panose="05000000000000000000" pitchFamily="2" charset="2"/>
              <a:buChar char="§"/>
            </a:pPr>
            <a:endParaRPr lang="en-IE" sz="1600" dirty="0">
              <a:solidFill>
                <a:schemeClr val="accent6">
                  <a:lumMod val="50000"/>
                </a:schemeClr>
              </a:solidFill>
            </a:endParaRPr>
          </a:p>
          <a:p>
            <a:pPr marL="285750" indent="-285750">
              <a:buFont typeface="Wingdings" panose="05000000000000000000" pitchFamily="2" charset="2"/>
              <a:buChar char="§"/>
            </a:pPr>
            <a:r>
              <a:rPr lang="en-IE" sz="1600" b="1" dirty="0">
                <a:solidFill>
                  <a:schemeClr val="accent6">
                    <a:lumMod val="50000"/>
                  </a:schemeClr>
                </a:solidFill>
              </a:rPr>
              <a:t>Family orientated</a:t>
            </a:r>
            <a:r>
              <a:rPr lang="en-IE" sz="1600" dirty="0">
                <a:solidFill>
                  <a:schemeClr val="accent6">
                    <a:lumMod val="50000"/>
                  </a:schemeClr>
                </a:solidFill>
              </a:rPr>
              <a:t>: support parents to participate in employment, education or training; accommodate reasonable needs and choices of parents; mitigate the cost to families of ELC and SAC</a:t>
            </a:r>
          </a:p>
          <a:p>
            <a:pPr marL="285750" indent="-285750">
              <a:buFont typeface="Wingdings" panose="05000000000000000000" pitchFamily="2" charset="2"/>
              <a:buChar char="§"/>
            </a:pPr>
            <a:endParaRPr lang="en-IE" sz="1600" dirty="0">
              <a:solidFill>
                <a:schemeClr val="accent6">
                  <a:lumMod val="50000"/>
                </a:schemeClr>
              </a:solidFill>
            </a:endParaRPr>
          </a:p>
          <a:p>
            <a:pPr marL="285750" indent="-285750">
              <a:buFont typeface="Wingdings" panose="05000000000000000000" pitchFamily="2" charset="2"/>
              <a:buChar char="§"/>
            </a:pPr>
            <a:r>
              <a:rPr lang="en-IE" sz="1600" b="1" dirty="0">
                <a:solidFill>
                  <a:schemeClr val="accent6">
                    <a:lumMod val="50000"/>
                  </a:schemeClr>
                </a:solidFill>
              </a:rPr>
              <a:t>Professional and valued workforce</a:t>
            </a:r>
            <a:r>
              <a:rPr lang="en-IE" sz="1600" dirty="0">
                <a:solidFill>
                  <a:schemeClr val="accent6">
                    <a:lumMod val="50000"/>
                  </a:schemeClr>
                </a:solidFill>
              </a:rPr>
              <a:t>: quality of ELC and SAC is reliant on the quality of the </a:t>
            </a:r>
            <a:r>
              <a:rPr lang="en-IE" sz="1600" dirty="0" smtClean="0">
                <a:solidFill>
                  <a:schemeClr val="accent6">
                    <a:lumMod val="50000"/>
                  </a:schemeClr>
                </a:solidFill>
              </a:rPr>
              <a:t>workforce - </a:t>
            </a:r>
            <a:r>
              <a:rPr lang="en-IE" sz="1600" dirty="0">
                <a:solidFill>
                  <a:schemeClr val="accent6">
                    <a:lumMod val="50000"/>
                  </a:schemeClr>
                </a:solidFill>
              </a:rPr>
              <a:t>qualifications; fair pay and working conditions; and </a:t>
            </a:r>
            <a:r>
              <a:rPr lang="en-IE" sz="1600" dirty="0" smtClean="0">
                <a:solidFill>
                  <a:schemeClr val="accent6">
                    <a:lumMod val="50000"/>
                  </a:schemeClr>
                </a:solidFill>
              </a:rPr>
              <a:t>feeling valued </a:t>
            </a:r>
            <a:r>
              <a:rPr lang="en-IE" sz="1600" dirty="0">
                <a:solidFill>
                  <a:schemeClr val="accent6">
                    <a:lumMod val="50000"/>
                  </a:schemeClr>
                </a:solidFill>
              </a:rPr>
              <a:t>and </a:t>
            </a:r>
            <a:r>
              <a:rPr lang="en-IE" sz="1600" dirty="0" smtClean="0">
                <a:solidFill>
                  <a:schemeClr val="accent6">
                    <a:lumMod val="50000"/>
                  </a:schemeClr>
                </a:solidFill>
              </a:rPr>
              <a:t>motivated </a:t>
            </a:r>
            <a:endParaRPr lang="en-IE" sz="1600" dirty="0">
              <a:solidFill>
                <a:schemeClr val="accent6">
                  <a:lumMod val="50000"/>
                </a:schemeClr>
              </a:solidFill>
            </a:endParaRPr>
          </a:p>
          <a:p>
            <a:pPr marL="285750" indent="-285750">
              <a:buFont typeface="Wingdings" panose="05000000000000000000" pitchFamily="2" charset="2"/>
              <a:buChar char="§"/>
            </a:pPr>
            <a:endParaRPr lang="en-IE" sz="1600" dirty="0">
              <a:solidFill>
                <a:schemeClr val="accent6">
                  <a:lumMod val="50000"/>
                </a:schemeClr>
              </a:solidFill>
            </a:endParaRPr>
          </a:p>
          <a:p>
            <a:pPr marL="285750" indent="-285750">
              <a:buFont typeface="Wingdings" panose="05000000000000000000" pitchFamily="2" charset="2"/>
              <a:buChar char="§"/>
            </a:pPr>
            <a:r>
              <a:rPr lang="en-IE" sz="1600" b="1" dirty="0">
                <a:solidFill>
                  <a:schemeClr val="accent6">
                    <a:lumMod val="50000"/>
                  </a:schemeClr>
                </a:solidFill>
              </a:rPr>
              <a:t>Competent Sector</a:t>
            </a:r>
            <a:r>
              <a:rPr lang="en-IE" sz="1600" dirty="0">
                <a:solidFill>
                  <a:schemeClr val="accent6">
                    <a:lumMod val="50000"/>
                  </a:schemeClr>
                </a:solidFill>
              </a:rPr>
              <a:t>: continuous quality improvement, innovation, and interagency working; </a:t>
            </a:r>
            <a:r>
              <a:rPr lang="en-IE" sz="1600" dirty="0" smtClean="0">
                <a:solidFill>
                  <a:schemeClr val="accent6">
                    <a:lumMod val="50000"/>
                  </a:schemeClr>
                </a:solidFill>
              </a:rPr>
              <a:t>respect the </a:t>
            </a:r>
            <a:r>
              <a:rPr lang="en-IE" sz="1600" dirty="0">
                <a:solidFill>
                  <a:schemeClr val="accent6">
                    <a:lumMod val="50000"/>
                  </a:schemeClr>
                </a:solidFill>
              </a:rPr>
              <a:t>existing diversity of scale and service offering, </a:t>
            </a:r>
            <a:r>
              <a:rPr lang="en-IE" sz="1600" dirty="0" smtClean="0">
                <a:solidFill>
                  <a:schemeClr val="accent6">
                    <a:lumMod val="50000"/>
                  </a:schemeClr>
                </a:solidFill>
              </a:rPr>
              <a:t>while allowing </a:t>
            </a:r>
            <a:r>
              <a:rPr lang="en-IE" sz="1600" dirty="0">
                <a:solidFill>
                  <a:schemeClr val="accent6">
                    <a:lumMod val="50000"/>
                  </a:schemeClr>
                </a:solidFill>
              </a:rPr>
              <a:t>for longer-term changes required to support a sustainable sector; reflect the reasonable costs to providers, including the differential costs of delivery for different ages; robust regulation and accountability for public funds</a:t>
            </a:r>
          </a:p>
          <a:p>
            <a:pPr marL="285750" indent="-285750">
              <a:buFont typeface="Wingdings" panose="05000000000000000000" pitchFamily="2" charset="2"/>
              <a:buChar char="§"/>
            </a:pPr>
            <a:endParaRPr lang="en-IE" sz="1600" dirty="0">
              <a:solidFill>
                <a:schemeClr val="accent6">
                  <a:lumMod val="50000"/>
                </a:schemeClr>
              </a:solidFill>
            </a:endParaRPr>
          </a:p>
          <a:p>
            <a:pPr marL="285750" indent="-285750">
              <a:buFont typeface="Wingdings" panose="05000000000000000000" pitchFamily="2" charset="2"/>
              <a:buChar char="§"/>
            </a:pPr>
            <a:r>
              <a:rPr lang="en-IE" sz="1600" b="1" dirty="0">
                <a:solidFill>
                  <a:schemeClr val="accent6">
                    <a:lumMod val="50000"/>
                  </a:schemeClr>
                </a:solidFill>
              </a:rPr>
              <a:t>Development and implementation</a:t>
            </a:r>
            <a:r>
              <a:rPr lang="en-IE" sz="1600" dirty="0">
                <a:solidFill>
                  <a:schemeClr val="accent6">
                    <a:lumMod val="50000"/>
                  </a:schemeClr>
                </a:solidFill>
              </a:rPr>
              <a:t>: funding model developed with input from stakeholders; evidence-based, informed by existing data, research; incorporate mechanisms for future data collection, evaluation, and review; as transparent as possible</a:t>
            </a:r>
          </a:p>
        </p:txBody>
      </p:sp>
    </p:spTree>
    <p:extLst>
      <p:ext uri="{BB962C8B-B14F-4D97-AF65-F5344CB8AC3E}">
        <p14:creationId xmlns:p14="http://schemas.microsoft.com/office/powerpoint/2010/main" val="7233380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EB479D7-0864-4508-9C9A-D390CFFA20C7}" type="slidenum">
              <a:rPr lang="en-IE" smtClean="0"/>
              <a:t>5</a:t>
            </a:fld>
            <a:endParaRPr lang="en-IE"/>
          </a:p>
        </p:txBody>
      </p:sp>
      <p:sp>
        <p:nvSpPr>
          <p:cNvPr id="3" name="Title 2"/>
          <p:cNvSpPr>
            <a:spLocks noGrp="1"/>
          </p:cNvSpPr>
          <p:nvPr>
            <p:ph type="title"/>
          </p:nvPr>
        </p:nvSpPr>
        <p:spPr/>
        <p:txBody>
          <a:bodyPr/>
          <a:lstStyle/>
          <a:p>
            <a:r>
              <a:rPr lang="en-IE" dirty="0" smtClean="0"/>
              <a:t>The New Funding Model &amp; Core Funding </a:t>
            </a:r>
            <a:endParaRPr lang="en-IE" dirty="0"/>
          </a:p>
        </p:txBody>
      </p:sp>
      <p:sp>
        <p:nvSpPr>
          <p:cNvPr id="4" name="Footer Placeholder 3"/>
          <p:cNvSpPr>
            <a:spLocks noGrp="1"/>
          </p:cNvSpPr>
          <p:nvPr>
            <p:ph type="ftr" sz="quarter" idx="11"/>
          </p:nvPr>
        </p:nvSpPr>
        <p:spPr/>
        <p:txBody>
          <a:bodyPr/>
          <a:lstStyle/>
          <a:p>
            <a:endParaRPr lang="en-IE" dirty="0"/>
          </a:p>
        </p:txBody>
      </p:sp>
      <p:sp>
        <p:nvSpPr>
          <p:cNvPr id="5" name="Rectangle 4"/>
          <p:cNvSpPr/>
          <p:nvPr/>
        </p:nvSpPr>
        <p:spPr>
          <a:xfrm>
            <a:off x="0" y="1114425"/>
            <a:ext cx="3347864" cy="5743575"/>
          </a:xfrm>
          <a:prstGeom prst="rect">
            <a:avLst/>
          </a:prstGeom>
          <a:solidFill>
            <a:sysClr val="window" lastClr="FFFFFF"/>
          </a:solidFill>
          <a:ln w="12700" cap="flat" cmpd="sng" algn="ctr">
            <a:solidFill>
              <a:srgbClr val="5B9BD5">
                <a:shade val="50000"/>
              </a:srgbClr>
            </a:solidFill>
            <a:prstDash val="solid"/>
            <a:miter lim="800000"/>
          </a:ln>
          <a:effectLst/>
        </p:spPr>
        <p:txBody>
          <a:bodyPr rtlCol="0" anchor="ctr"/>
          <a:lstStyle/>
          <a:p>
            <a:pPr marL="571500" marR="0" lvl="0" indent="-57150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IE" sz="2400" b="0" i="0" u="none" strike="noStrike" kern="0" cap="none" spc="0" normalizeH="0" baseline="0" noProof="0" dirty="0" smtClean="0">
                <a:ln>
                  <a:noFill/>
                </a:ln>
                <a:solidFill>
                  <a:schemeClr val="accent6">
                    <a:lumMod val="50000"/>
                  </a:schemeClr>
                </a:solidFill>
                <a:effectLst/>
                <a:uLnTx/>
                <a:uFillTx/>
                <a:latin typeface="Calibri" panose="020F0502020204030204"/>
                <a:ea typeface="+mn-ea"/>
                <a:cs typeface="+mn-cs"/>
              </a:rPr>
              <a:t>Core Funding was first laid out in the Report of the Expert Group, </a:t>
            </a:r>
            <a:r>
              <a:rPr kumimoji="0" lang="en-IE" sz="2400" b="0" i="1" u="none" strike="noStrike" kern="0" cap="none" spc="0" normalizeH="0" baseline="0" noProof="0" dirty="0" smtClean="0">
                <a:ln>
                  <a:noFill/>
                </a:ln>
                <a:solidFill>
                  <a:schemeClr val="accent6">
                    <a:lumMod val="50000"/>
                  </a:schemeClr>
                </a:solidFill>
                <a:effectLst/>
                <a:uLnTx/>
                <a:uFillTx/>
                <a:latin typeface="Calibri" panose="020F0502020204030204"/>
                <a:ea typeface="+mn-ea"/>
                <a:cs typeface="+mn-cs"/>
              </a:rPr>
              <a:t>Partnership for the Public Good a New Funding Model for Early Learning and Care and School-Age Childcare</a:t>
            </a:r>
            <a:r>
              <a:rPr kumimoji="0" lang="en-IE" sz="2400" b="0" i="0" u="none" strike="noStrike" kern="0" cap="none" spc="0" normalizeH="0" baseline="0" noProof="0" dirty="0" smtClean="0">
                <a:ln>
                  <a:noFill/>
                </a:ln>
                <a:solidFill>
                  <a:schemeClr val="accent6">
                    <a:lumMod val="50000"/>
                  </a:schemeClr>
                </a:solidFill>
                <a:effectLst/>
                <a:uLnTx/>
                <a:uFillTx/>
                <a:latin typeface="Calibri" panose="020F0502020204030204"/>
                <a:ea typeface="+mn-ea"/>
                <a:cs typeface="+mn-cs"/>
              </a:rPr>
              <a:t>. The new funding model consists of four elements:</a:t>
            </a:r>
          </a:p>
          <a:p>
            <a:pPr marL="571500" marR="0" lvl="0" indent="-57150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endParaRPr kumimoji="0" lang="en-IE" sz="2800" b="0" i="0" u="none" strike="noStrike" kern="0" cap="none" spc="0" normalizeH="0" baseline="0" noProof="0" dirty="0" smtClean="0">
              <a:ln>
                <a:noFill/>
              </a:ln>
              <a:solidFill>
                <a:srgbClr val="002060"/>
              </a:solidFill>
              <a:effectLst/>
              <a:uLnTx/>
              <a:uFillTx/>
              <a:latin typeface="Calibri" panose="020F0502020204030204"/>
              <a:ea typeface="+mn-ea"/>
              <a:cs typeface="+mn-cs"/>
            </a:endParaRPr>
          </a:p>
        </p:txBody>
      </p:sp>
      <p:pic>
        <p:nvPicPr>
          <p:cNvPr id="6" name="Picture 5"/>
          <p:cNvPicPr/>
          <p:nvPr/>
        </p:nvPicPr>
        <p:blipFill>
          <a:blip r:embed="rId3">
            <a:extLst>
              <a:ext uri="{28A0092B-C50C-407E-A947-70E740481C1C}">
                <a14:useLocalDpi xmlns:a14="http://schemas.microsoft.com/office/drawing/2010/main" val="0"/>
              </a:ext>
            </a:extLst>
          </a:blip>
          <a:stretch>
            <a:fillRect/>
          </a:stretch>
        </p:blipFill>
        <p:spPr>
          <a:xfrm>
            <a:off x="3347864" y="1114425"/>
            <a:ext cx="5796136" cy="5743575"/>
          </a:xfrm>
          <a:prstGeom prst="rect">
            <a:avLst/>
          </a:prstGeom>
        </p:spPr>
      </p:pic>
    </p:spTree>
    <p:extLst>
      <p:ext uri="{BB962C8B-B14F-4D97-AF65-F5344CB8AC3E}">
        <p14:creationId xmlns:p14="http://schemas.microsoft.com/office/powerpoint/2010/main" val="14754930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EB479D7-0864-4508-9C9A-D390CFFA20C7}" type="slidenum">
              <a:rPr lang="en-IE" smtClean="0"/>
              <a:t>6</a:t>
            </a:fld>
            <a:endParaRPr lang="en-IE"/>
          </a:p>
        </p:txBody>
      </p:sp>
      <p:sp>
        <p:nvSpPr>
          <p:cNvPr id="3" name="Title 2"/>
          <p:cNvSpPr>
            <a:spLocks noGrp="1"/>
          </p:cNvSpPr>
          <p:nvPr>
            <p:ph type="title"/>
          </p:nvPr>
        </p:nvSpPr>
        <p:spPr>
          <a:xfrm>
            <a:off x="2084799" y="0"/>
            <a:ext cx="7058025" cy="1114424"/>
          </a:xfrm>
        </p:spPr>
        <p:txBody>
          <a:bodyPr/>
          <a:lstStyle/>
          <a:p>
            <a:r>
              <a:rPr lang="en-IE" dirty="0"/>
              <a:t>Aims of Core </a:t>
            </a:r>
            <a:r>
              <a:rPr lang="en-IE" dirty="0" smtClean="0"/>
              <a:t>Funding</a:t>
            </a:r>
            <a:endParaRPr lang="en-IE" dirty="0"/>
          </a:p>
        </p:txBody>
      </p:sp>
      <p:sp>
        <p:nvSpPr>
          <p:cNvPr id="4" name="Footer Placeholder 3"/>
          <p:cNvSpPr>
            <a:spLocks noGrp="1"/>
          </p:cNvSpPr>
          <p:nvPr>
            <p:ph type="ftr" sz="quarter" idx="11"/>
          </p:nvPr>
        </p:nvSpPr>
        <p:spPr/>
        <p:txBody>
          <a:bodyPr/>
          <a:lstStyle/>
          <a:p>
            <a:endParaRPr lang="en-IE" dirty="0"/>
          </a:p>
        </p:txBody>
      </p:sp>
      <p:sp>
        <p:nvSpPr>
          <p:cNvPr id="5" name="TextBox 4"/>
          <p:cNvSpPr txBox="1"/>
          <p:nvPr/>
        </p:nvSpPr>
        <p:spPr>
          <a:xfrm>
            <a:off x="49979" y="1097668"/>
            <a:ext cx="9123986" cy="5909310"/>
          </a:xfrm>
          <a:prstGeom prst="rect">
            <a:avLst/>
          </a:prstGeom>
          <a:solidFill>
            <a:sysClr val="window" lastClr="FFFFFF"/>
          </a:solidFill>
        </p:spPr>
        <p:txBody>
          <a:bodyPr wrap="square" rtlCol="0">
            <a:spAutoFit/>
          </a:bodyPr>
          <a:lstStyle/>
          <a:p>
            <a:pPr marL="285750" lvl="0" indent="-285750">
              <a:buFont typeface="Wingdings" panose="05000000000000000000" pitchFamily="2" charset="2"/>
              <a:buChar char="§"/>
            </a:pPr>
            <a:r>
              <a:rPr lang="en-IE" dirty="0" smtClean="0">
                <a:solidFill>
                  <a:schemeClr val="accent6">
                    <a:lumMod val="50000"/>
                  </a:schemeClr>
                </a:solidFill>
              </a:rPr>
              <a:t>Core Funding is a new funding stream that marks the beginning for a new kind of relationship between the State and childcare providers who wish to deliver high-quality and affordable services in the public interest and in partnership with the State.</a:t>
            </a:r>
          </a:p>
          <a:p>
            <a:pPr marL="285750" indent="-285750">
              <a:buFont typeface="Wingdings" panose="05000000000000000000" pitchFamily="2" charset="2"/>
              <a:buChar char="§"/>
            </a:pPr>
            <a:endParaRPr lang="en-IE" dirty="0" smtClean="0">
              <a:solidFill>
                <a:schemeClr val="accent6">
                  <a:lumMod val="50000"/>
                </a:schemeClr>
              </a:solidFill>
            </a:endParaRPr>
          </a:p>
          <a:p>
            <a:pPr marL="285750" lvl="0" indent="-285750">
              <a:buFont typeface="Wingdings" panose="05000000000000000000" pitchFamily="2" charset="2"/>
              <a:buChar char="§"/>
            </a:pPr>
            <a:r>
              <a:rPr lang="en-IE" dirty="0" smtClean="0">
                <a:solidFill>
                  <a:schemeClr val="accent6">
                    <a:lumMod val="50000"/>
                  </a:schemeClr>
                </a:solidFill>
              </a:rPr>
              <a:t>Under this partnership, the State and providers will shape a future of childcare provision to deliver greater outcomes for children and more affordability for parents.</a:t>
            </a:r>
          </a:p>
          <a:p>
            <a:endParaRPr lang="en-IE" dirty="0" smtClean="0">
              <a:solidFill>
                <a:schemeClr val="accent6">
                  <a:lumMod val="50000"/>
                </a:schemeClr>
              </a:solidFill>
            </a:endParaRPr>
          </a:p>
          <a:p>
            <a:pPr marL="285750" lvl="0" indent="-285750">
              <a:buFont typeface="Wingdings" panose="05000000000000000000" pitchFamily="2" charset="2"/>
              <a:buChar char="§"/>
            </a:pPr>
            <a:r>
              <a:rPr lang="en-IE" dirty="0" smtClean="0">
                <a:solidFill>
                  <a:schemeClr val="accent6">
                    <a:lumMod val="50000"/>
                  </a:schemeClr>
                </a:solidFill>
              </a:rPr>
              <a:t>Core Funding will:</a:t>
            </a:r>
          </a:p>
          <a:p>
            <a:pPr marL="742950" lvl="1" indent="-285750">
              <a:buFont typeface="Wingdings" panose="05000000000000000000" pitchFamily="2" charset="2"/>
              <a:buChar char="§"/>
            </a:pPr>
            <a:r>
              <a:rPr lang="en-IE" dirty="0" smtClean="0">
                <a:solidFill>
                  <a:schemeClr val="accent6">
                    <a:lumMod val="50000"/>
                  </a:schemeClr>
                </a:solidFill>
              </a:rPr>
              <a:t>operate alongside the NCS and ECCE, and will ensure that parents feel the benefit of these schemes to the greatest possible extent.</a:t>
            </a:r>
          </a:p>
          <a:p>
            <a:pPr marL="742950" lvl="1" indent="-285750">
              <a:buFont typeface="Wingdings" panose="05000000000000000000" pitchFamily="2" charset="2"/>
              <a:buChar char="§"/>
            </a:pPr>
            <a:endParaRPr lang="en-IE" dirty="0" smtClean="0">
              <a:solidFill>
                <a:schemeClr val="accent6">
                  <a:lumMod val="50000"/>
                </a:schemeClr>
              </a:solidFill>
            </a:endParaRPr>
          </a:p>
          <a:p>
            <a:pPr marL="742950" lvl="1" indent="-285750">
              <a:buFont typeface="Wingdings" panose="05000000000000000000" pitchFamily="2" charset="2"/>
              <a:buChar char="§"/>
            </a:pPr>
            <a:r>
              <a:rPr lang="en-IE" dirty="0" smtClean="0">
                <a:solidFill>
                  <a:schemeClr val="accent6">
                    <a:lumMod val="50000"/>
                  </a:schemeClr>
                </a:solidFill>
              </a:rPr>
              <a:t>provide greatly increased funding to the sector through new mechanisms which will improve stability and sustainability to service providers.  </a:t>
            </a:r>
          </a:p>
          <a:p>
            <a:pPr marL="742950" lvl="1" indent="-285750">
              <a:buFont typeface="Wingdings" panose="05000000000000000000" pitchFamily="2" charset="2"/>
              <a:buChar char="§"/>
            </a:pPr>
            <a:endParaRPr lang="en-IE" dirty="0" smtClean="0">
              <a:solidFill>
                <a:schemeClr val="accent6">
                  <a:lumMod val="50000"/>
                </a:schemeClr>
              </a:solidFill>
            </a:endParaRPr>
          </a:p>
          <a:p>
            <a:pPr marL="742950" lvl="1" indent="-285750">
              <a:buFont typeface="Wingdings" panose="05000000000000000000" pitchFamily="2" charset="2"/>
              <a:buChar char="§"/>
            </a:pPr>
            <a:r>
              <a:rPr lang="en-IE" dirty="0" smtClean="0">
                <a:solidFill>
                  <a:schemeClr val="accent6">
                    <a:lumMod val="50000"/>
                  </a:schemeClr>
                </a:solidFill>
              </a:rPr>
              <a:t>facilitate improved staff pay and conditions in the sector - to </a:t>
            </a:r>
            <a:r>
              <a:rPr lang="en-IE" b="1" u="sng" dirty="0">
                <a:solidFill>
                  <a:schemeClr val="accent6">
                    <a:lumMod val="50000"/>
                  </a:schemeClr>
                </a:solidFill>
              </a:rPr>
              <a:t>support the single biggest and most important issue in relation to quality </a:t>
            </a:r>
            <a:r>
              <a:rPr lang="en-IE" dirty="0">
                <a:solidFill>
                  <a:schemeClr val="accent6">
                    <a:lumMod val="50000"/>
                  </a:schemeClr>
                </a:solidFill>
              </a:rPr>
              <a:t>which is the impact that pay and conditions in the sector is having on the ability to recruit, motivate, develop, and retain a workforce that can provide children with the stable and consistent interactions upon which early childhood development depends. </a:t>
            </a:r>
            <a:endParaRPr lang="en-IE" dirty="0" smtClean="0">
              <a:solidFill>
                <a:schemeClr val="accent6">
                  <a:lumMod val="50000"/>
                </a:schemeClr>
              </a:solidFill>
            </a:endParaRPr>
          </a:p>
          <a:p>
            <a:pPr lvl="1"/>
            <a:endParaRPr lang="en-IE" dirty="0" smtClean="0">
              <a:solidFill>
                <a:schemeClr val="accent6">
                  <a:lumMod val="50000"/>
                </a:schemeClr>
              </a:solidFill>
            </a:endParaRPr>
          </a:p>
          <a:p>
            <a:pPr marL="742950" lvl="1" indent="-285750">
              <a:buFont typeface="Wingdings" panose="05000000000000000000" pitchFamily="2" charset="2"/>
              <a:buChar char="§"/>
            </a:pPr>
            <a:r>
              <a:rPr lang="en-IE" dirty="0" smtClean="0">
                <a:solidFill>
                  <a:schemeClr val="accent6">
                    <a:lumMod val="50000"/>
                  </a:schemeClr>
                </a:solidFill>
              </a:rPr>
              <a:t>benefit all providers regardless of the form or scale of their provision.</a:t>
            </a:r>
            <a:endParaRPr lang="en-IE" dirty="0">
              <a:solidFill>
                <a:schemeClr val="accent6">
                  <a:lumMod val="50000"/>
                </a:schemeClr>
              </a:solidFill>
            </a:endParaRPr>
          </a:p>
        </p:txBody>
      </p:sp>
    </p:spTree>
    <p:extLst>
      <p:ext uri="{BB962C8B-B14F-4D97-AF65-F5344CB8AC3E}">
        <p14:creationId xmlns:p14="http://schemas.microsoft.com/office/powerpoint/2010/main" val="1650329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EB479D7-0864-4508-9C9A-D390CFFA20C7}" type="slidenum">
              <a:rPr lang="en-IE" smtClean="0"/>
              <a:t>7</a:t>
            </a:fld>
            <a:endParaRPr lang="en-IE"/>
          </a:p>
        </p:txBody>
      </p:sp>
      <p:sp>
        <p:nvSpPr>
          <p:cNvPr id="3" name="Title 2"/>
          <p:cNvSpPr>
            <a:spLocks noGrp="1"/>
          </p:cNvSpPr>
          <p:nvPr>
            <p:ph type="title"/>
          </p:nvPr>
        </p:nvSpPr>
        <p:spPr/>
        <p:txBody>
          <a:bodyPr/>
          <a:lstStyle/>
          <a:p>
            <a:r>
              <a:rPr lang="en-IE" dirty="0"/>
              <a:t>Requirements of Core </a:t>
            </a:r>
            <a:r>
              <a:rPr lang="en-IE" dirty="0" smtClean="0"/>
              <a:t>Funding</a:t>
            </a:r>
            <a:endParaRPr lang="en-IE" dirty="0"/>
          </a:p>
        </p:txBody>
      </p:sp>
      <p:sp>
        <p:nvSpPr>
          <p:cNvPr id="4" name="Footer Placeholder 3"/>
          <p:cNvSpPr>
            <a:spLocks noGrp="1"/>
          </p:cNvSpPr>
          <p:nvPr>
            <p:ph type="ftr" sz="quarter" idx="11"/>
          </p:nvPr>
        </p:nvSpPr>
        <p:spPr/>
        <p:txBody>
          <a:bodyPr/>
          <a:lstStyle/>
          <a:p>
            <a:endParaRPr lang="en-IE" dirty="0"/>
          </a:p>
        </p:txBody>
      </p:sp>
      <p:sp>
        <p:nvSpPr>
          <p:cNvPr id="5" name="Rectangle 4"/>
          <p:cNvSpPr/>
          <p:nvPr/>
        </p:nvSpPr>
        <p:spPr>
          <a:xfrm>
            <a:off x="0" y="1688675"/>
            <a:ext cx="9123986" cy="5016758"/>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2000" b="0" i="0" u="none" strike="noStrike" kern="0" cap="none" spc="0" normalizeH="0" baseline="0" noProof="0" dirty="0" smtClean="0">
                <a:ln>
                  <a:noFill/>
                </a:ln>
                <a:solidFill>
                  <a:schemeClr val="accent6">
                    <a:lumMod val="50000"/>
                  </a:schemeClr>
                </a:solidFill>
                <a:effectLst/>
                <a:uLnTx/>
                <a:uFillTx/>
              </a:rPr>
              <a:t>Providers who sign up to Core Funding will be required to:</a:t>
            </a: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2000" b="0" i="0" u="none" strike="noStrike" kern="0" cap="none" spc="0" normalizeH="0" baseline="0" noProof="0" dirty="0" smtClean="0">
              <a:ln>
                <a:noFill/>
              </a:ln>
              <a:solidFill>
                <a:schemeClr val="accent6">
                  <a:lumMod val="50000"/>
                </a:schemeClr>
              </a:solidFill>
              <a:effectLst/>
              <a:uLnTx/>
              <a:uFillTx/>
            </a:endParaRPr>
          </a:p>
          <a:p>
            <a:pPr marL="800100" marR="0" lvl="1" indent="-34290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IE" sz="2000" b="0" i="0" u="none" strike="noStrike" kern="0" cap="none" spc="0" normalizeH="0" baseline="0" noProof="0" dirty="0" smtClean="0">
                <a:ln>
                  <a:noFill/>
                </a:ln>
                <a:solidFill>
                  <a:schemeClr val="accent6">
                    <a:lumMod val="50000"/>
                  </a:schemeClr>
                </a:solidFill>
                <a:effectLst/>
                <a:uLnTx/>
                <a:uFillTx/>
              </a:rPr>
              <a:t>Follow the fee management system, commencing with the Fee Freeze.</a:t>
            </a:r>
          </a:p>
          <a:p>
            <a:pPr marR="0" lvl="1" defTabSz="914400" eaLnBrk="1" fontAlgn="auto" latinLnBrk="0" hangingPunct="1">
              <a:lnSpc>
                <a:spcPct val="100000"/>
              </a:lnSpc>
              <a:spcBef>
                <a:spcPts val="0"/>
              </a:spcBef>
              <a:spcAft>
                <a:spcPts val="0"/>
              </a:spcAft>
              <a:buClrTx/>
              <a:buSzTx/>
              <a:tabLst/>
              <a:defRPr/>
            </a:pPr>
            <a:endParaRPr kumimoji="0" lang="en-IE" sz="2000" b="0" i="0" u="none" strike="noStrike" kern="0" cap="none" spc="0" normalizeH="0" baseline="0" noProof="0" dirty="0" smtClean="0">
              <a:ln>
                <a:noFill/>
              </a:ln>
              <a:solidFill>
                <a:schemeClr val="accent6">
                  <a:lumMod val="50000"/>
                </a:schemeClr>
              </a:solidFill>
              <a:effectLst/>
              <a:uLnTx/>
              <a:uFillTx/>
            </a:endParaRPr>
          </a:p>
          <a:p>
            <a:pPr marL="800100" lvl="1" indent="-342900">
              <a:buFont typeface="Wingdings" panose="05000000000000000000" pitchFamily="2" charset="2"/>
              <a:buChar char="§"/>
              <a:defRPr/>
            </a:pPr>
            <a:r>
              <a:rPr lang="en-IE" sz="2000" kern="0" dirty="0">
                <a:solidFill>
                  <a:schemeClr val="accent6">
                    <a:lumMod val="50000"/>
                  </a:schemeClr>
                </a:solidFill>
              </a:rPr>
              <a:t>Provide transparent financial reports and participate as required in cost surveys and other necessary data-collection exercises</a:t>
            </a:r>
            <a:r>
              <a:rPr lang="en-IE" sz="2000" kern="0" dirty="0" smtClean="0">
                <a:solidFill>
                  <a:schemeClr val="accent6">
                    <a:lumMod val="50000"/>
                  </a:schemeClr>
                </a:solidFill>
              </a:rPr>
              <a:t>.</a:t>
            </a:r>
          </a:p>
          <a:p>
            <a:pPr lvl="1">
              <a:defRPr/>
            </a:pPr>
            <a:endParaRPr lang="en-IE" sz="2000" kern="0" dirty="0" smtClean="0">
              <a:solidFill>
                <a:schemeClr val="accent6">
                  <a:lumMod val="50000"/>
                </a:schemeClr>
              </a:solidFill>
            </a:endParaRPr>
          </a:p>
          <a:p>
            <a:pPr marL="800100" lvl="1" indent="-342900">
              <a:buFont typeface="Wingdings" panose="05000000000000000000" pitchFamily="2" charset="2"/>
              <a:buChar char="§"/>
              <a:defRPr/>
            </a:pPr>
            <a:r>
              <a:rPr lang="en-IE" sz="2000" kern="0" dirty="0" smtClean="0">
                <a:solidFill>
                  <a:schemeClr val="accent6">
                    <a:lumMod val="50000"/>
                  </a:schemeClr>
                </a:solidFill>
              </a:rPr>
              <a:t>Actively offer </a:t>
            </a:r>
            <a:r>
              <a:rPr lang="en-IE" sz="2000" kern="0" dirty="0">
                <a:solidFill>
                  <a:schemeClr val="accent6">
                    <a:lumMod val="50000"/>
                  </a:schemeClr>
                </a:solidFill>
              </a:rPr>
              <a:t>the NCS and ECCE </a:t>
            </a:r>
            <a:r>
              <a:rPr lang="en-IE" sz="2000" kern="0" dirty="0" smtClean="0">
                <a:solidFill>
                  <a:schemeClr val="accent6">
                    <a:lumMod val="50000"/>
                  </a:schemeClr>
                </a:solidFill>
              </a:rPr>
              <a:t>programmes </a:t>
            </a:r>
            <a:r>
              <a:rPr lang="en-IE" sz="2000" kern="0" dirty="0">
                <a:solidFill>
                  <a:schemeClr val="accent6">
                    <a:lumMod val="50000"/>
                  </a:schemeClr>
                </a:solidFill>
              </a:rPr>
              <a:t>to all eligible children/parents.</a:t>
            </a:r>
          </a:p>
          <a:p>
            <a:pPr marR="0" lvl="1" defTabSz="914400" eaLnBrk="1" fontAlgn="auto" latinLnBrk="0" hangingPunct="1">
              <a:lnSpc>
                <a:spcPct val="100000"/>
              </a:lnSpc>
              <a:spcBef>
                <a:spcPts val="0"/>
              </a:spcBef>
              <a:spcAft>
                <a:spcPts val="0"/>
              </a:spcAft>
              <a:buClrTx/>
              <a:buSzTx/>
              <a:tabLst/>
              <a:defRPr/>
            </a:pPr>
            <a:endParaRPr kumimoji="0" lang="en-IE" sz="2000" b="0" i="0" u="none" strike="noStrike" kern="0" cap="none" spc="0" normalizeH="0" baseline="0" noProof="0" dirty="0" smtClean="0">
              <a:ln>
                <a:noFill/>
              </a:ln>
              <a:solidFill>
                <a:schemeClr val="accent6">
                  <a:lumMod val="50000"/>
                </a:schemeClr>
              </a:solidFill>
              <a:effectLst/>
              <a:uLnTx/>
              <a:uFillTx/>
            </a:endParaRPr>
          </a:p>
          <a:p>
            <a:pPr marL="800100" marR="0" lvl="1" indent="-34290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IE" sz="2000" b="0" i="0" u="none" strike="noStrike" kern="0" cap="none" spc="0" normalizeH="0" baseline="0" noProof="0" dirty="0" smtClean="0">
                <a:ln>
                  <a:noFill/>
                </a:ln>
                <a:solidFill>
                  <a:schemeClr val="accent6">
                    <a:lumMod val="50000"/>
                  </a:schemeClr>
                </a:solidFill>
                <a:effectLst/>
                <a:uLnTx/>
                <a:uFillTx/>
              </a:rPr>
              <a:t>Implement the quality improvement measures under the Workforce Development Plan.</a:t>
            </a:r>
          </a:p>
          <a:p>
            <a:pPr marL="800100" marR="0" lvl="1" indent="-34290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endParaRPr kumimoji="0" lang="en-IE" sz="2000" b="0" i="0" u="none" strike="noStrike" kern="0" cap="none" spc="0" normalizeH="0" baseline="0" noProof="0" dirty="0" smtClean="0">
              <a:ln>
                <a:noFill/>
              </a:ln>
              <a:solidFill>
                <a:schemeClr val="accent6">
                  <a:lumMod val="50000"/>
                </a:schemeClr>
              </a:solidFill>
              <a:effectLst/>
              <a:uLnTx/>
              <a:uFillTx/>
            </a:endParaRPr>
          </a:p>
          <a:p>
            <a:pPr marL="800100" marR="0" lvl="1" indent="-34290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IE" sz="2000" b="0" i="0" u="none" strike="noStrike" kern="0" cap="none" spc="0" normalizeH="0" baseline="0" noProof="0" dirty="0" smtClean="0">
                <a:ln>
                  <a:noFill/>
                </a:ln>
                <a:solidFill>
                  <a:schemeClr val="accent6">
                    <a:lumMod val="50000"/>
                  </a:schemeClr>
                </a:solidFill>
                <a:effectLst/>
                <a:uLnTx/>
                <a:uFillTx/>
              </a:rPr>
              <a:t>Implement the relevant practice frameworks.</a:t>
            </a:r>
          </a:p>
          <a:p>
            <a:pPr marL="800100" marR="0" lvl="1" indent="-34290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endParaRPr kumimoji="0" lang="en-IE" sz="2000" b="0" i="0" u="none" strike="noStrike" kern="0" cap="none" spc="0" normalizeH="0" baseline="0" noProof="0" dirty="0" smtClean="0">
              <a:ln>
                <a:noFill/>
              </a:ln>
              <a:solidFill>
                <a:schemeClr val="accent6">
                  <a:lumMod val="50000"/>
                </a:schemeClr>
              </a:solidFill>
              <a:effectLst/>
              <a:uLnTx/>
              <a:uFillTx/>
            </a:endParaRPr>
          </a:p>
          <a:p>
            <a:pPr marL="800100" marR="0" lvl="1" indent="-34290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IE" sz="2000" b="0" i="0" u="none" strike="noStrike" kern="0" cap="none" spc="0" normalizeH="0" baseline="0" noProof="0" dirty="0" smtClean="0">
                <a:ln>
                  <a:noFill/>
                </a:ln>
                <a:solidFill>
                  <a:schemeClr val="accent6">
                    <a:lumMod val="50000"/>
                  </a:schemeClr>
                </a:solidFill>
                <a:effectLst/>
                <a:uLnTx/>
                <a:uFillTx/>
              </a:rPr>
              <a:t>Develop, implement, and report on an annual quality development plan.</a:t>
            </a:r>
          </a:p>
          <a:p>
            <a:pPr marL="800100" marR="0" lvl="1" indent="-34290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endParaRPr kumimoji="0" lang="en-IE" sz="2000" b="0" i="0" u="none" strike="noStrike" kern="0" cap="none" spc="0" normalizeH="0" baseline="0" noProof="0" dirty="0" smtClean="0">
              <a:ln>
                <a:noFill/>
              </a:ln>
              <a:solidFill>
                <a:schemeClr val="accent6">
                  <a:lumMod val="50000"/>
                </a:schemeClr>
              </a:solidFill>
              <a:effectLst/>
              <a:uLnTx/>
              <a:uFillTx/>
            </a:endParaRPr>
          </a:p>
        </p:txBody>
      </p:sp>
    </p:spTree>
    <p:extLst>
      <p:ext uri="{BB962C8B-B14F-4D97-AF65-F5344CB8AC3E}">
        <p14:creationId xmlns:p14="http://schemas.microsoft.com/office/powerpoint/2010/main" val="13497563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EB479D7-0864-4508-9C9A-D390CFFA20C7}" type="slidenum">
              <a:rPr lang="en-IE" smtClean="0"/>
              <a:t>8</a:t>
            </a:fld>
            <a:endParaRPr lang="en-IE"/>
          </a:p>
        </p:txBody>
      </p:sp>
      <p:sp>
        <p:nvSpPr>
          <p:cNvPr id="3" name="Title 2"/>
          <p:cNvSpPr>
            <a:spLocks noGrp="1"/>
          </p:cNvSpPr>
          <p:nvPr>
            <p:ph type="title"/>
          </p:nvPr>
        </p:nvSpPr>
        <p:spPr/>
        <p:txBody>
          <a:bodyPr/>
          <a:lstStyle/>
          <a:p>
            <a:r>
              <a:rPr lang="en-IE" dirty="0" smtClean="0"/>
              <a:t>Core Funding Application Process</a:t>
            </a:r>
            <a:endParaRPr lang="en-IE" dirty="0"/>
          </a:p>
        </p:txBody>
      </p:sp>
      <p:sp>
        <p:nvSpPr>
          <p:cNvPr id="4" name="Footer Placeholder 3"/>
          <p:cNvSpPr>
            <a:spLocks noGrp="1"/>
          </p:cNvSpPr>
          <p:nvPr>
            <p:ph type="ftr" sz="quarter" idx="11"/>
          </p:nvPr>
        </p:nvSpPr>
        <p:spPr/>
        <p:txBody>
          <a:bodyPr/>
          <a:lstStyle/>
          <a:p>
            <a:endParaRPr lang="en-IE" dirty="0"/>
          </a:p>
        </p:txBody>
      </p:sp>
      <p:sp>
        <p:nvSpPr>
          <p:cNvPr id="6" name="Rectangle 5"/>
          <p:cNvSpPr/>
          <p:nvPr/>
        </p:nvSpPr>
        <p:spPr>
          <a:xfrm>
            <a:off x="251520" y="1114425"/>
            <a:ext cx="8872466" cy="6678751"/>
          </a:xfrm>
          <a:prstGeom prst="rect">
            <a:avLst/>
          </a:prstGeom>
        </p:spPr>
        <p:txBody>
          <a:bodyPr wrap="square">
            <a:spAutoFit/>
          </a:bodyPr>
          <a:lstStyle/>
          <a:p>
            <a:pPr marL="285750" indent="-285750">
              <a:buFont typeface="Wingdings" panose="05000000000000000000" pitchFamily="2" charset="2"/>
              <a:buChar char="§"/>
            </a:pPr>
            <a:r>
              <a:rPr lang="en-IE" b="1" dirty="0" smtClean="0">
                <a:solidFill>
                  <a:schemeClr val="accent6">
                    <a:lumMod val="50000"/>
                  </a:schemeClr>
                </a:solidFill>
              </a:rPr>
              <a:t>Stage </a:t>
            </a:r>
            <a:r>
              <a:rPr lang="en-IE" b="1" dirty="0">
                <a:solidFill>
                  <a:schemeClr val="accent6">
                    <a:lumMod val="50000"/>
                  </a:schemeClr>
                </a:solidFill>
              </a:rPr>
              <a:t>1 of the application process opens in April: </a:t>
            </a:r>
          </a:p>
          <a:p>
            <a:pPr marL="742950" lvl="1" indent="-285750">
              <a:buFont typeface="Wingdings" panose="05000000000000000000" pitchFamily="2" charset="2"/>
              <a:buChar char="§"/>
            </a:pPr>
            <a:r>
              <a:rPr lang="en-IE" dirty="0" smtClean="0">
                <a:solidFill>
                  <a:schemeClr val="accent6">
                    <a:lumMod val="50000"/>
                  </a:schemeClr>
                </a:solidFill>
              </a:rPr>
              <a:t>Begins </a:t>
            </a:r>
            <a:r>
              <a:rPr lang="en-IE" dirty="0">
                <a:solidFill>
                  <a:schemeClr val="accent6">
                    <a:lumMod val="50000"/>
                  </a:schemeClr>
                </a:solidFill>
              </a:rPr>
              <a:t>with the Sector Profile and Income &amp; Costs Survey, which is a pre-requisite for application for Core </a:t>
            </a:r>
            <a:r>
              <a:rPr lang="en-IE" dirty="0" smtClean="0">
                <a:solidFill>
                  <a:schemeClr val="accent6">
                    <a:lumMod val="50000"/>
                  </a:schemeClr>
                </a:solidFill>
              </a:rPr>
              <a:t>Funding. Collection of data for the Annual Early Years Sector Profile will cease at the end of April, but services will remain able to complete the survey and apply for Core Funding for the whole programme </a:t>
            </a:r>
            <a:r>
              <a:rPr lang="en-IE" dirty="0" smtClean="0">
                <a:solidFill>
                  <a:schemeClr val="accent6">
                    <a:lumMod val="50000"/>
                  </a:schemeClr>
                </a:solidFill>
              </a:rPr>
              <a:t>year.</a:t>
            </a:r>
          </a:p>
          <a:p>
            <a:pPr marL="742950" lvl="1" indent="-285750">
              <a:buFont typeface="Wingdings" panose="05000000000000000000" pitchFamily="2" charset="2"/>
              <a:buChar char="§"/>
            </a:pPr>
            <a:r>
              <a:rPr lang="en-IE" dirty="0" smtClean="0">
                <a:solidFill>
                  <a:schemeClr val="accent6">
                    <a:lumMod val="50000"/>
                  </a:schemeClr>
                </a:solidFill>
              </a:rPr>
              <a:t>Information </a:t>
            </a:r>
            <a:r>
              <a:rPr lang="en-IE" dirty="0">
                <a:solidFill>
                  <a:schemeClr val="accent6">
                    <a:lumMod val="50000"/>
                  </a:schemeClr>
                </a:solidFill>
              </a:rPr>
              <a:t>provided in the Sector Profile </a:t>
            </a:r>
            <a:r>
              <a:rPr lang="en-IE" b="1" dirty="0">
                <a:solidFill>
                  <a:schemeClr val="accent6">
                    <a:lumMod val="50000"/>
                  </a:schemeClr>
                </a:solidFill>
              </a:rPr>
              <a:t>will not be used in assessing applications for Core Funding.</a:t>
            </a:r>
            <a:r>
              <a:rPr lang="en-IE" dirty="0">
                <a:solidFill>
                  <a:schemeClr val="accent6">
                    <a:lumMod val="50000"/>
                  </a:schemeClr>
                </a:solidFill>
              </a:rPr>
              <a:t> The </a:t>
            </a:r>
            <a:r>
              <a:rPr lang="en-IE" b="1" dirty="0">
                <a:solidFill>
                  <a:schemeClr val="accent6">
                    <a:lumMod val="50000"/>
                  </a:schemeClr>
                </a:solidFill>
              </a:rPr>
              <a:t>purpose of the Sector Profile survey, including the Income and Costs question, is to create an aggregated picture of </a:t>
            </a:r>
            <a:r>
              <a:rPr lang="en-IE" b="1">
                <a:solidFill>
                  <a:schemeClr val="accent6">
                    <a:lumMod val="50000"/>
                  </a:schemeClr>
                </a:solidFill>
              </a:rPr>
              <a:t>the </a:t>
            </a:r>
            <a:r>
              <a:rPr lang="en-IE" b="1" smtClean="0">
                <a:solidFill>
                  <a:schemeClr val="accent6">
                    <a:lumMod val="50000"/>
                  </a:schemeClr>
                </a:solidFill>
              </a:rPr>
              <a:t>sector </a:t>
            </a:r>
            <a:r>
              <a:rPr lang="en-IE" b="1" dirty="0">
                <a:solidFill>
                  <a:schemeClr val="accent6">
                    <a:lumMod val="50000"/>
                  </a:schemeClr>
                </a:solidFill>
              </a:rPr>
              <a:t>pre-Core Funding</a:t>
            </a:r>
            <a:r>
              <a:rPr lang="en-IE" dirty="0">
                <a:solidFill>
                  <a:schemeClr val="accent6">
                    <a:lumMod val="50000"/>
                  </a:schemeClr>
                </a:solidFill>
              </a:rPr>
              <a:t>. This is especially important this year, in order to set a baseline against which the impact of Core Funding can be measured in subsequent years. </a:t>
            </a:r>
            <a:endParaRPr lang="en-IE" dirty="0" smtClean="0">
              <a:solidFill>
                <a:schemeClr val="accent6">
                  <a:lumMod val="50000"/>
                </a:schemeClr>
              </a:solidFill>
            </a:endParaRPr>
          </a:p>
          <a:p>
            <a:endParaRPr lang="en-IE" dirty="0">
              <a:solidFill>
                <a:schemeClr val="accent6">
                  <a:lumMod val="50000"/>
                </a:schemeClr>
              </a:solidFill>
            </a:endParaRPr>
          </a:p>
          <a:p>
            <a:pPr marL="285750" indent="-285750">
              <a:buFont typeface="Wingdings" panose="05000000000000000000" pitchFamily="2" charset="2"/>
              <a:buChar char="§"/>
            </a:pPr>
            <a:r>
              <a:rPr lang="en-IE" b="1" dirty="0" smtClean="0">
                <a:solidFill>
                  <a:schemeClr val="accent6">
                    <a:lumMod val="50000"/>
                  </a:schemeClr>
                </a:solidFill>
              </a:rPr>
              <a:t>Stage </a:t>
            </a:r>
            <a:r>
              <a:rPr lang="en-IE" b="1" dirty="0">
                <a:solidFill>
                  <a:schemeClr val="accent6">
                    <a:lumMod val="50000"/>
                  </a:schemeClr>
                </a:solidFill>
              </a:rPr>
              <a:t>2 of the application process opens in June: </a:t>
            </a:r>
          </a:p>
          <a:p>
            <a:pPr marL="742950" lvl="1" indent="-285750">
              <a:buFont typeface="Wingdings" panose="05000000000000000000" pitchFamily="2" charset="2"/>
              <a:buChar char="§"/>
            </a:pPr>
            <a:r>
              <a:rPr lang="en-IE" dirty="0" smtClean="0">
                <a:solidFill>
                  <a:schemeClr val="accent6">
                    <a:lumMod val="50000"/>
                  </a:schemeClr>
                </a:solidFill>
              </a:rPr>
              <a:t>Providers </a:t>
            </a:r>
            <a:r>
              <a:rPr lang="en-IE" dirty="0">
                <a:solidFill>
                  <a:schemeClr val="accent6">
                    <a:lumMod val="50000"/>
                  </a:schemeClr>
                </a:solidFill>
              </a:rPr>
              <a:t>define their service’s profile and their capacity in detail in an online form</a:t>
            </a:r>
          </a:p>
          <a:p>
            <a:pPr marL="742950" lvl="1" indent="-285750">
              <a:buFont typeface="Wingdings" panose="05000000000000000000" pitchFamily="2" charset="2"/>
              <a:buChar char="§"/>
            </a:pPr>
            <a:r>
              <a:rPr lang="en-IE" dirty="0" smtClean="0">
                <a:solidFill>
                  <a:schemeClr val="accent6">
                    <a:lumMod val="50000"/>
                  </a:schemeClr>
                </a:solidFill>
              </a:rPr>
              <a:t>Core </a:t>
            </a:r>
            <a:r>
              <a:rPr lang="en-IE" dirty="0">
                <a:solidFill>
                  <a:schemeClr val="accent6">
                    <a:lumMod val="50000"/>
                  </a:schemeClr>
                </a:solidFill>
              </a:rPr>
              <a:t>Funding value is communicated to providers (subject to final verifications and confirmations)</a:t>
            </a:r>
          </a:p>
          <a:p>
            <a:pPr marL="742950" lvl="1" indent="-285750">
              <a:buFont typeface="Wingdings" panose="05000000000000000000" pitchFamily="2" charset="2"/>
              <a:buChar char="§"/>
            </a:pPr>
            <a:r>
              <a:rPr lang="en-IE" dirty="0" smtClean="0">
                <a:solidFill>
                  <a:schemeClr val="accent6">
                    <a:lumMod val="50000"/>
                  </a:schemeClr>
                </a:solidFill>
              </a:rPr>
              <a:t>The </a:t>
            </a:r>
            <a:r>
              <a:rPr lang="en-IE" dirty="0">
                <a:solidFill>
                  <a:schemeClr val="accent6">
                    <a:lumMod val="50000"/>
                  </a:schemeClr>
                </a:solidFill>
              </a:rPr>
              <a:t>provider contract will be published so applicants can review what they will later be asked to </a:t>
            </a:r>
            <a:r>
              <a:rPr lang="en-IE" dirty="0" smtClean="0">
                <a:solidFill>
                  <a:schemeClr val="accent6">
                    <a:lumMod val="50000"/>
                  </a:schemeClr>
                </a:solidFill>
              </a:rPr>
              <a:t>sign</a:t>
            </a:r>
          </a:p>
          <a:p>
            <a:endParaRPr lang="en-IE" dirty="0">
              <a:solidFill>
                <a:schemeClr val="accent6">
                  <a:lumMod val="50000"/>
                </a:schemeClr>
              </a:solidFill>
            </a:endParaRPr>
          </a:p>
          <a:p>
            <a:pPr marL="285750" indent="-285750">
              <a:buFont typeface="Wingdings" panose="05000000000000000000" pitchFamily="2" charset="2"/>
              <a:buChar char="§"/>
            </a:pPr>
            <a:r>
              <a:rPr lang="en-IE" b="1" dirty="0" smtClean="0">
                <a:solidFill>
                  <a:schemeClr val="accent6">
                    <a:lumMod val="50000"/>
                  </a:schemeClr>
                </a:solidFill>
              </a:rPr>
              <a:t>Stage </a:t>
            </a:r>
            <a:r>
              <a:rPr lang="en-IE" b="1" dirty="0">
                <a:solidFill>
                  <a:schemeClr val="accent6">
                    <a:lumMod val="50000"/>
                  </a:schemeClr>
                </a:solidFill>
              </a:rPr>
              <a:t>3 of the application process opens in August: </a:t>
            </a:r>
          </a:p>
          <a:p>
            <a:pPr marL="742950" lvl="1" indent="-285750">
              <a:buFont typeface="Wingdings" panose="05000000000000000000" pitchFamily="2" charset="2"/>
              <a:buChar char="§"/>
            </a:pPr>
            <a:r>
              <a:rPr lang="en-IE" dirty="0" smtClean="0">
                <a:solidFill>
                  <a:schemeClr val="accent6">
                    <a:lumMod val="50000"/>
                  </a:schemeClr>
                </a:solidFill>
              </a:rPr>
              <a:t>Individual </a:t>
            </a:r>
            <a:r>
              <a:rPr lang="en-IE" dirty="0">
                <a:solidFill>
                  <a:schemeClr val="accent6">
                    <a:lumMod val="50000"/>
                  </a:schemeClr>
                </a:solidFill>
              </a:rPr>
              <a:t>contracts will start to be made available to successful applicants for signature</a:t>
            </a:r>
          </a:p>
          <a:p>
            <a:pPr marL="742950" lvl="1" indent="-285750">
              <a:buFont typeface="Wingdings" panose="05000000000000000000" pitchFamily="2" charset="2"/>
              <a:buChar char="§"/>
            </a:pPr>
            <a:r>
              <a:rPr lang="en-IE" dirty="0">
                <a:solidFill>
                  <a:schemeClr val="accent6">
                    <a:lumMod val="50000"/>
                  </a:schemeClr>
                </a:solidFill>
              </a:rPr>
              <a:t>P</a:t>
            </a:r>
            <a:r>
              <a:rPr lang="en-IE" dirty="0" smtClean="0">
                <a:solidFill>
                  <a:schemeClr val="accent6">
                    <a:lumMod val="50000"/>
                  </a:schemeClr>
                </a:solidFill>
              </a:rPr>
              <a:t>ayments </a:t>
            </a:r>
            <a:r>
              <a:rPr lang="en-IE" dirty="0">
                <a:solidFill>
                  <a:schemeClr val="accent6">
                    <a:lumMod val="50000"/>
                  </a:schemeClr>
                </a:solidFill>
              </a:rPr>
              <a:t>to providers </a:t>
            </a:r>
            <a:r>
              <a:rPr lang="en-IE" dirty="0" smtClean="0">
                <a:solidFill>
                  <a:schemeClr val="accent6">
                    <a:lumMod val="50000"/>
                  </a:schemeClr>
                </a:solidFill>
              </a:rPr>
              <a:t>commence at the end of August. </a:t>
            </a:r>
            <a:r>
              <a:rPr lang="en-IE" dirty="0">
                <a:solidFill>
                  <a:schemeClr val="accent6">
                    <a:lumMod val="50000"/>
                  </a:schemeClr>
                </a:solidFill>
              </a:rPr>
              <a:t>Payments will be made </a:t>
            </a:r>
            <a:r>
              <a:rPr lang="en-IE" dirty="0" smtClean="0">
                <a:solidFill>
                  <a:schemeClr val="accent6">
                    <a:lumMod val="50000"/>
                  </a:schemeClr>
                </a:solidFill>
              </a:rPr>
              <a:t>monthly, </a:t>
            </a:r>
            <a:r>
              <a:rPr lang="en-IE" dirty="0">
                <a:solidFill>
                  <a:schemeClr val="accent6">
                    <a:lumMod val="50000"/>
                  </a:schemeClr>
                </a:solidFill>
              </a:rPr>
              <a:t>in </a:t>
            </a:r>
            <a:r>
              <a:rPr lang="en-IE" dirty="0" smtClean="0">
                <a:solidFill>
                  <a:schemeClr val="accent6">
                    <a:lumMod val="50000"/>
                  </a:schemeClr>
                </a:solidFill>
              </a:rPr>
              <a:t>advance, </a:t>
            </a:r>
            <a:r>
              <a:rPr lang="en-IE" dirty="0">
                <a:solidFill>
                  <a:schemeClr val="accent6">
                    <a:lumMod val="50000"/>
                  </a:schemeClr>
                </a:solidFill>
              </a:rPr>
              <a:t>throughout the programme year.</a:t>
            </a:r>
          </a:p>
          <a:p>
            <a:pPr marL="285750" indent="-285750">
              <a:buFont typeface="Wingdings" panose="05000000000000000000" pitchFamily="2" charset="2"/>
              <a:buChar char="§"/>
            </a:pPr>
            <a:endParaRPr lang="en-IE" sz="1400" dirty="0">
              <a:solidFill>
                <a:schemeClr val="accent6">
                  <a:lumMod val="50000"/>
                </a:schemeClr>
              </a:solidFill>
            </a:endParaRPr>
          </a:p>
        </p:txBody>
      </p:sp>
    </p:spTree>
    <p:extLst>
      <p:ext uri="{BB962C8B-B14F-4D97-AF65-F5344CB8AC3E}">
        <p14:creationId xmlns:p14="http://schemas.microsoft.com/office/powerpoint/2010/main" val="11788475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EB479D7-0864-4508-9C9A-D390CFFA20C7}" type="slidenum">
              <a:rPr lang="en-IE" smtClean="0"/>
              <a:t>9</a:t>
            </a:fld>
            <a:endParaRPr lang="en-IE"/>
          </a:p>
        </p:txBody>
      </p:sp>
      <p:sp>
        <p:nvSpPr>
          <p:cNvPr id="5" name="Rectangle 4"/>
          <p:cNvSpPr/>
          <p:nvPr/>
        </p:nvSpPr>
        <p:spPr>
          <a:xfrm>
            <a:off x="323528" y="1114425"/>
            <a:ext cx="7952510" cy="5139869"/>
          </a:xfrm>
          <a:prstGeom prst="rect">
            <a:avLst/>
          </a:prstGeom>
        </p:spPr>
        <p:txBody>
          <a:bodyPr wrap="square">
            <a:spAutoFit/>
          </a:bodyPr>
          <a:lstStyle/>
          <a:p>
            <a:pPr marL="285750" indent="-285750">
              <a:buFont typeface="Wingdings" panose="05000000000000000000" pitchFamily="2" charset="2"/>
              <a:buChar char="§"/>
            </a:pPr>
            <a:endParaRPr lang="en-IE" sz="1600" dirty="0">
              <a:solidFill>
                <a:schemeClr val="tx2"/>
              </a:solidFill>
              <a:latin typeface="+mj-lt"/>
            </a:endParaRPr>
          </a:p>
          <a:p>
            <a:pPr marL="342900" lvl="0" indent="-342900">
              <a:buFont typeface="Wingdings" panose="05000000000000000000" pitchFamily="2" charset="2"/>
              <a:buChar char="§"/>
            </a:pPr>
            <a:r>
              <a:rPr lang="en-IE" sz="2400" dirty="0">
                <a:solidFill>
                  <a:schemeClr val="accent6">
                    <a:lumMod val="50000"/>
                  </a:schemeClr>
                </a:solidFill>
              </a:rPr>
              <a:t>€716 million across the vote</a:t>
            </a:r>
          </a:p>
          <a:p>
            <a:pPr marL="800100" lvl="1" indent="-342900">
              <a:buFont typeface="Wingdings" panose="05000000000000000000" pitchFamily="2" charset="2"/>
              <a:buChar char="§"/>
            </a:pPr>
            <a:r>
              <a:rPr lang="en-IE" sz="2400" dirty="0">
                <a:solidFill>
                  <a:schemeClr val="accent6">
                    <a:lumMod val="50000"/>
                  </a:schemeClr>
                </a:solidFill>
              </a:rPr>
              <a:t>€272.6m ECCE </a:t>
            </a:r>
          </a:p>
          <a:p>
            <a:pPr marL="800100" lvl="1" indent="-342900">
              <a:buFont typeface="Wingdings" panose="05000000000000000000" pitchFamily="2" charset="2"/>
              <a:buChar char="§"/>
            </a:pPr>
            <a:r>
              <a:rPr lang="en-IE" sz="2400" dirty="0">
                <a:solidFill>
                  <a:schemeClr val="accent6">
                    <a:lumMod val="50000"/>
                  </a:schemeClr>
                </a:solidFill>
              </a:rPr>
              <a:t>€</a:t>
            </a:r>
            <a:r>
              <a:rPr lang="en-IE" sz="2400" dirty="0" smtClean="0">
                <a:solidFill>
                  <a:schemeClr val="accent6">
                    <a:lumMod val="50000"/>
                  </a:schemeClr>
                </a:solidFill>
              </a:rPr>
              <a:t>200.3m </a:t>
            </a:r>
            <a:r>
              <a:rPr lang="en-IE" sz="2400" dirty="0">
                <a:solidFill>
                  <a:schemeClr val="accent6">
                    <a:lumMod val="50000"/>
                  </a:schemeClr>
                </a:solidFill>
              </a:rPr>
              <a:t>NCS/Schemes </a:t>
            </a:r>
          </a:p>
          <a:p>
            <a:pPr marL="800100" lvl="1" indent="-342900">
              <a:buFont typeface="Wingdings" panose="05000000000000000000" pitchFamily="2" charset="2"/>
              <a:buChar char="§"/>
            </a:pPr>
            <a:r>
              <a:rPr lang="en-IE" sz="2400" dirty="0">
                <a:solidFill>
                  <a:schemeClr val="accent6">
                    <a:lumMod val="50000"/>
                  </a:schemeClr>
                </a:solidFill>
              </a:rPr>
              <a:t>€33m AIM </a:t>
            </a:r>
          </a:p>
          <a:p>
            <a:pPr marL="800100" lvl="1" indent="-342900">
              <a:buFont typeface="Wingdings" panose="05000000000000000000" pitchFamily="2" charset="2"/>
              <a:buChar char="§"/>
            </a:pPr>
            <a:r>
              <a:rPr lang="en-IE" sz="2400" dirty="0">
                <a:solidFill>
                  <a:schemeClr val="accent6">
                    <a:lumMod val="50000"/>
                  </a:schemeClr>
                </a:solidFill>
              </a:rPr>
              <a:t>€</a:t>
            </a:r>
            <a:r>
              <a:rPr lang="en-IE" sz="2400" dirty="0" smtClean="0">
                <a:solidFill>
                  <a:schemeClr val="accent6">
                    <a:lumMod val="50000"/>
                  </a:schemeClr>
                </a:solidFill>
              </a:rPr>
              <a:t>19.4m </a:t>
            </a:r>
            <a:r>
              <a:rPr lang="en-IE" sz="2400" dirty="0">
                <a:solidFill>
                  <a:schemeClr val="accent6">
                    <a:lumMod val="50000"/>
                  </a:schemeClr>
                </a:solidFill>
              </a:rPr>
              <a:t>PSP</a:t>
            </a:r>
          </a:p>
          <a:p>
            <a:pPr marL="800100" lvl="1" indent="-342900">
              <a:buFont typeface="Wingdings" panose="05000000000000000000" pitchFamily="2" charset="2"/>
              <a:buChar char="§"/>
            </a:pPr>
            <a:r>
              <a:rPr lang="en-IE" sz="2400" dirty="0">
                <a:solidFill>
                  <a:schemeClr val="accent6">
                    <a:lumMod val="50000"/>
                  </a:schemeClr>
                </a:solidFill>
              </a:rPr>
              <a:t>€</a:t>
            </a:r>
            <a:r>
              <a:rPr lang="en-IE" sz="2400" dirty="0" smtClean="0">
                <a:solidFill>
                  <a:schemeClr val="accent6">
                    <a:lumMod val="50000"/>
                  </a:schemeClr>
                </a:solidFill>
              </a:rPr>
              <a:t>37m </a:t>
            </a:r>
            <a:r>
              <a:rPr lang="en-IE" sz="2400" dirty="0">
                <a:solidFill>
                  <a:schemeClr val="accent6">
                    <a:lumMod val="50000"/>
                  </a:schemeClr>
                </a:solidFill>
              </a:rPr>
              <a:t>Transition</a:t>
            </a:r>
          </a:p>
          <a:p>
            <a:pPr marL="800100" lvl="1" indent="-342900">
              <a:buFont typeface="Wingdings" panose="05000000000000000000" pitchFamily="2" charset="2"/>
              <a:buChar char="§"/>
            </a:pPr>
            <a:r>
              <a:rPr lang="en-IE" sz="2400" dirty="0">
                <a:solidFill>
                  <a:schemeClr val="accent6">
                    <a:lumMod val="50000"/>
                  </a:schemeClr>
                </a:solidFill>
              </a:rPr>
              <a:t>€</a:t>
            </a:r>
            <a:r>
              <a:rPr lang="en-IE" sz="2400" dirty="0" smtClean="0">
                <a:solidFill>
                  <a:schemeClr val="accent6">
                    <a:lumMod val="50000"/>
                  </a:schemeClr>
                </a:solidFill>
              </a:rPr>
              <a:t>73.5m </a:t>
            </a:r>
            <a:r>
              <a:rPr lang="en-IE" sz="2400" dirty="0">
                <a:solidFill>
                  <a:schemeClr val="accent6">
                    <a:lumMod val="50000"/>
                  </a:schemeClr>
                </a:solidFill>
              </a:rPr>
              <a:t>Core Funding (September-December costs) </a:t>
            </a:r>
          </a:p>
          <a:p>
            <a:pPr marL="800100" lvl="1" indent="-342900">
              <a:buFont typeface="Wingdings" panose="05000000000000000000" pitchFamily="2" charset="2"/>
              <a:buChar char="§"/>
            </a:pPr>
            <a:r>
              <a:rPr lang="en-IE" sz="2400" dirty="0">
                <a:solidFill>
                  <a:schemeClr val="accent6">
                    <a:lumMod val="50000"/>
                  </a:schemeClr>
                </a:solidFill>
              </a:rPr>
              <a:t>€85.6m System and Supports (Sustainability, Pobal, Better Start, </a:t>
            </a:r>
            <a:r>
              <a:rPr lang="en-IE" sz="2400" dirty="0" smtClean="0">
                <a:solidFill>
                  <a:schemeClr val="accent6">
                    <a:lumMod val="50000"/>
                  </a:schemeClr>
                </a:solidFill>
              </a:rPr>
              <a:t>County/City Childcare Committees, National Voluntary Childcare Organisations, </a:t>
            </a:r>
            <a:r>
              <a:rPr lang="en-IE" sz="2400" dirty="0">
                <a:solidFill>
                  <a:schemeClr val="accent6">
                    <a:lumMod val="50000"/>
                  </a:schemeClr>
                </a:solidFill>
              </a:rPr>
              <a:t>Learner Fund, Childminding initiatives </a:t>
            </a:r>
            <a:r>
              <a:rPr lang="en-IE" sz="2400" dirty="0" smtClean="0">
                <a:solidFill>
                  <a:schemeClr val="accent6">
                    <a:lumMod val="50000"/>
                  </a:schemeClr>
                </a:solidFill>
              </a:rPr>
              <a:t>etc.)</a:t>
            </a:r>
            <a:endParaRPr lang="en-IE" sz="2400" dirty="0">
              <a:solidFill>
                <a:schemeClr val="accent6">
                  <a:lumMod val="50000"/>
                </a:schemeClr>
              </a:solidFill>
            </a:endParaRPr>
          </a:p>
          <a:p>
            <a:pPr marL="800100" lvl="1" indent="-342900">
              <a:buFont typeface="Wingdings" panose="05000000000000000000" pitchFamily="2" charset="2"/>
              <a:buChar char="§"/>
            </a:pPr>
            <a:endParaRPr lang="en-IE" sz="2400" dirty="0">
              <a:solidFill>
                <a:schemeClr val="accent6">
                  <a:lumMod val="50000"/>
                </a:schemeClr>
              </a:solidFill>
            </a:endParaRPr>
          </a:p>
          <a:p>
            <a:pPr marL="342900" indent="-342900">
              <a:buFont typeface="Wingdings" panose="05000000000000000000" pitchFamily="2" charset="2"/>
              <a:buChar char="§"/>
            </a:pPr>
            <a:r>
              <a:rPr lang="en-IE" sz="2400" b="1" u="sng" dirty="0">
                <a:solidFill>
                  <a:schemeClr val="accent6">
                    <a:lumMod val="50000"/>
                  </a:schemeClr>
                </a:solidFill>
              </a:rPr>
              <a:t>No scope for additional budget allocation in 2022</a:t>
            </a:r>
          </a:p>
        </p:txBody>
      </p:sp>
      <p:sp>
        <p:nvSpPr>
          <p:cNvPr id="4" name="Title 3"/>
          <p:cNvSpPr>
            <a:spLocks noGrp="1"/>
          </p:cNvSpPr>
          <p:nvPr>
            <p:ph type="title"/>
          </p:nvPr>
        </p:nvSpPr>
        <p:spPr/>
        <p:txBody>
          <a:bodyPr/>
          <a:lstStyle/>
          <a:p>
            <a:r>
              <a:rPr lang="en-IE" b="1" dirty="0"/>
              <a:t>	 DCEDIY </a:t>
            </a:r>
            <a:r>
              <a:rPr lang="en-IE" b="1" dirty="0" smtClean="0"/>
              <a:t>2022 Budget</a:t>
            </a:r>
            <a:endParaRPr lang="en-IE" dirty="0"/>
          </a:p>
        </p:txBody>
      </p:sp>
    </p:spTree>
    <p:extLst>
      <p:ext uri="{BB962C8B-B14F-4D97-AF65-F5344CB8AC3E}">
        <p14:creationId xmlns:p14="http://schemas.microsoft.com/office/powerpoint/2010/main" val="3870357423"/>
      </p:ext>
    </p:extLst>
  </p:cSld>
  <p:clrMapOvr>
    <a:masterClrMapping/>
  </p:clrMapOvr>
  <p:timing>
    <p:tnLst>
      <p:par>
        <p:cTn id="1" dur="indefinite" restart="never" nodeType="tmRoot"/>
      </p:par>
    </p:tnLst>
  </p:timing>
</p:sld>
</file>

<file path=ppt/theme/theme1.xml><?xml version="1.0" encoding="utf-8"?>
<a:theme xmlns:a="http://schemas.openxmlformats.org/drawingml/2006/main" name="DCYA_Templa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462F20DF-05DE-41F7-8877-E04F8DCE49BE}" vid="{7CF113A6-0403-4930-9F6B-EFE2248A1CD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AF3662B59C64049A5BE5808EF0D89FA" ma:contentTypeVersion="1" ma:contentTypeDescription="Create a new document." ma:contentTypeScope="" ma:versionID="b9278ab8e920dce517fcf685424e5f6d">
  <xsd:schema xmlns:xsd="http://www.w3.org/2001/XMLSchema" xmlns:xs="http://www.w3.org/2001/XMLSchema" xmlns:p="http://schemas.microsoft.com/office/2006/metadata/properties" targetNamespace="http://schemas.microsoft.com/office/2006/metadata/properties" ma:root="true" ma:fieldsID="528b703dd574799a92ef0e49eac5b57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AB54575-ED2E-4655-B4A3-0BA4F16DC7FD}">
  <ds:schemaRef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www.w3.org/XML/1998/namespace"/>
  </ds:schemaRefs>
</ds:datastoreItem>
</file>

<file path=customXml/itemProps2.xml><?xml version="1.0" encoding="utf-8"?>
<ds:datastoreItem xmlns:ds="http://schemas.openxmlformats.org/officeDocument/2006/customXml" ds:itemID="{8B6D095D-4D8F-4079-960A-C6435EF56151}">
  <ds:schemaRefs>
    <ds:schemaRef ds:uri="http://schemas.microsoft.com/sharepoint/v3/contenttype/forms"/>
  </ds:schemaRefs>
</ds:datastoreItem>
</file>

<file path=customXml/itemProps3.xml><?xml version="1.0" encoding="utf-8"?>
<ds:datastoreItem xmlns:ds="http://schemas.openxmlformats.org/officeDocument/2006/customXml" ds:itemID="{04A12FB2-6AD6-445E-BC0D-C46196E45C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DCEDIY - Powerpont Template Std</Template>
  <TotalTime>9150</TotalTime>
  <Words>4616</Words>
  <Application>Microsoft Office PowerPoint</Application>
  <PresentationFormat>On-screen Show (4:3)</PresentationFormat>
  <Paragraphs>391</Paragraphs>
  <Slides>28</Slides>
  <Notes>28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Calibri Light</vt:lpstr>
      <vt:lpstr>Wingdings</vt:lpstr>
      <vt:lpstr>DCYA_Template</vt:lpstr>
      <vt:lpstr>CCC Introductory Workshop Core Funding &amp; Ready Reckoner</vt:lpstr>
      <vt:lpstr>Introduction</vt:lpstr>
      <vt:lpstr>Workshop Plan</vt:lpstr>
      <vt:lpstr>Principles of the New Funding Model</vt:lpstr>
      <vt:lpstr>The New Funding Model &amp; Core Funding </vt:lpstr>
      <vt:lpstr>Aims of Core Funding</vt:lpstr>
      <vt:lpstr>Requirements of Core Funding</vt:lpstr>
      <vt:lpstr>Core Funding Application Process</vt:lpstr>
      <vt:lpstr>  DCEDIY 2022 Budget</vt:lpstr>
      <vt:lpstr>Core Funding Budget</vt:lpstr>
      <vt:lpstr> Base Rate Funding distribution</vt:lpstr>
      <vt:lpstr>What does Capacity mean?</vt:lpstr>
      <vt:lpstr>Graduate Premium Calculation</vt:lpstr>
      <vt:lpstr>Funding Guarantee</vt:lpstr>
      <vt:lpstr>Employment Regulation Order</vt:lpstr>
      <vt:lpstr>Employment Regulation Order</vt:lpstr>
      <vt:lpstr>Employment Regulation Order</vt:lpstr>
      <vt:lpstr>Clarifications</vt:lpstr>
      <vt:lpstr>Clarifications</vt:lpstr>
      <vt:lpstr>Clarifications</vt:lpstr>
      <vt:lpstr>Clarifications</vt:lpstr>
      <vt:lpstr>Clarifications</vt:lpstr>
      <vt:lpstr>Ready Reckoner</vt:lpstr>
      <vt:lpstr>How to Use the Ready Reckoner</vt:lpstr>
      <vt:lpstr>How to Use the Ready Reckoner</vt:lpstr>
      <vt:lpstr>Common Ready Reckoner Questions</vt:lpstr>
      <vt:lpstr>Placeholder - Common Ready Reckoner Questions</vt:lpstr>
      <vt:lpstr>Model Service Examples</vt:lpstr>
    </vt:vector>
  </TitlesOfParts>
  <Company>PER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 Twomey (DCEDIY)</dc:creator>
  <cp:lastModifiedBy>Oonagh Fleming (DCYA)</cp:lastModifiedBy>
  <cp:revision>266</cp:revision>
  <dcterms:created xsi:type="dcterms:W3CDTF">2021-11-01T11:01:11Z</dcterms:created>
  <dcterms:modified xsi:type="dcterms:W3CDTF">2022-04-26T16:40:19Z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0x010100DAF3662B59C64049A5BE5808EF0D89FA</vt:lpwstr>
  </property>
  <property fmtid="{D5CDD505-2E9C-101B-9397-08002B2CF9AE}" pid="3" name="eDocs_FileTopics">
    <vt:lpwstr>13;#First 5|2ee34a9c-64ff-4f7a-abcf-71e25398eb16;#14;#Funding Model|8b2d2bd1-43db-4331-a5c0-ad68efb96e02</vt:lpwstr>
  </property>
  <property fmtid="{D5CDD505-2E9C-101B-9397-08002B2CF9AE}" pid="4" name="eDocs_SeriesSubSeriesTaxHTField0">
    <vt:lpwstr>117|c33b9ebd-687d-44d4-a9fb-3d72186b1f8d</vt:lpwstr>
  </property>
  <property fmtid="{D5CDD505-2E9C-101B-9397-08002B2CF9AE}" pid="5" name="eDocs_FileStatus">
    <vt:lpwstr>Live</vt:lpwstr>
  </property>
  <property fmtid="{D5CDD505-2E9C-101B-9397-08002B2CF9AE}" pid="6" name="eDocs_Year">
    <vt:lpwstr>8;#2020|7342081d-368f-4806-9734-bebf8979f269</vt:lpwstr>
  </property>
  <property fmtid="{D5CDD505-2E9C-101B-9397-08002B2CF9AE}" pid="7" name="eDocs_FileTopicsTaxHTField0">
    <vt:lpwstr>First 5|2ee34a9c-64ff-4f7a-abcf-71e25398eb16;Funding Model|8b2d2bd1-43db-4331-a5c0-ad68efb96e02</vt:lpwstr>
  </property>
  <property fmtid="{D5CDD505-2E9C-101B-9397-08002B2CF9AE}" pid="8" name="eDocs_YearTaxHTField0">
    <vt:lpwstr>2020|7342081d-368f-4806-9734-bebf8979f269</vt:lpwstr>
  </property>
  <property fmtid="{D5CDD505-2E9C-101B-9397-08002B2CF9AE}" pid="9" name="TaxCatchAll">
    <vt:lpwstr>14;#Funding Model|8b2d2bd1-43db-4331-a5c0-ad68efb96e02;#13;#First 5|2ee34a9c-64ff-4f7a-abcf-71e25398eb16;#9;#117|c33b9ebd-687d-44d4-a9fb-3d72186b1f8d;#8;#2020|7342081d-368f-4806-9734-bebf8979f269;#1;#Unclassified</vt:lpwstr>
  </property>
  <property fmtid="{D5CDD505-2E9C-101B-9397-08002B2CF9AE}" pid="10" name="eDocs_FileName">
    <vt:lpwstr>DCYA117-011-2020</vt:lpwstr>
  </property>
  <property fmtid="{D5CDD505-2E9C-101B-9397-08002B2CF9AE}" pid="11" name="eDocs_SeriesSubSeries">
    <vt:lpwstr>9;#117|c33b9ebd-687d-44d4-a9fb-3d72186b1f8d</vt:lpwstr>
  </property>
  <property fmtid="{D5CDD505-2E9C-101B-9397-08002B2CF9AE}" pid="12" name="eDocs_SecurityClassificationTaxHTField0">
    <vt:lpwstr>Unclassified|4b26ba5a-b2cf-4159-a102-fb5f4f13f242</vt:lpwstr>
  </property>
</Properties>
</file>